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232"/>
  </p:notesMasterIdLst>
  <p:handoutMasterIdLst>
    <p:handoutMasterId r:id="rId233"/>
  </p:handoutMasterIdLst>
  <p:sldIdLst>
    <p:sldId id="678" r:id="rId3"/>
    <p:sldId id="724" r:id="rId4"/>
    <p:sldId id="796" r:id="rId5"/>
    <p:sldId id="797" r:id="rId6"/>
    <p:sldId id="798" r:id="rId7"/>
    <p:sldId id="799" r:id="rId8"/>
    <p:sldId id="800" r:id="rId9"/>
    <p:sldId id="801" r:id="rId10"/>
    <p:sldId id="802" r:id="rId11"/>
    <p:sldId id="803" r:id="rId12"/>
    <p:sldId id="804" r:id="rId13"/>
    <p:sldId id="805" r:id="rId14"/>
    <p:sldId id="806" r:id="rId15"/>
    <p:sldId id="1006" r:id="rId16"/>
    <p:sldId id="807" r:id="rId17"/>
    <p:sldId id="1022" r:id="rId18"/>
    <p:sldId id="808" r:id="rId19"/>
    <p:sldId id="809" r:id="rId20"/>
    <p:sldId id="810" r:id="rId21"/>
    <p:sldId id="811" r:id="rId22"/>
    <p:sldId id="812" r:id="rId23"/>
    <p:sldId id="813" r:id="rId24"/>
    <p:sldId id="814" r:id="rId25"/>
    <p:sldId id="815" r:id="rId26"/>
    <p:sldId id="1009" r:id="rId27"/>
    <p:sldId id="1010" r:id="rId28"/>
    <p:sldId id="818" r:id="rId29"/>
    <p:sldId id="819" r:id="rId30"/>
    <p:sldId id="820" r:id="rId31"/>
    <p:sldId id="821" r:id="rId32"/>
    <p:sldId id="822" r:id="rId33"/>
    <p:sldId id="823" r:id="rId34"/>
    <p:sldId id="824" r:id="rId35"/>
    <p:sldId id="825" r:id="rId36"/>
    <p:sldId id="826" r:id="rId37"/>
    <p:sldId id="827" r:id="rId38"/>
    <p:sldId id="828" r:id="rId39"/>
    <p:sldId id="829" r:id="rId40"/>
    <p:sldId id="1024" r:id="rId41"/>
    <p:sldId id="830" r:id="rId42"/>
    <p:sldId id="832" r:id="rId43"/>
    <p:sldId id="1019" r:id="rId44"/>
    <p:sldId id="1017" r:id="rId45"/>
    <p:sldId id="835" r:id="rId46"/>
    <p:sldId id="837" r:id="rId47"/>
    <p:sldId id="838" r:id="rId48"/>
    <p:sldId id="839" r:id="rId49"/>
    <p:sldId id="840" r:id="rId50"/>
    <p:sldId id="841" r:id="rId51"/>
    <p:sldId id="842" r:id="rId52"/>
    <p:sldId id="1028" r:id="rId53"/>
    <p:sldId id="844" r:id="rId54"/>
    <p:sldId id="845" r:id="rId55"/>
    <p:sldId id="846" r:id="rId56"/>
    <p:sldId id="847" r:id="rId57"/>
    <p:sldId id="848" r:id="rId58"/>
    <p:sldId id="1003" r:id="rId59"/>
    <p:sldId id="961" r:id="rId60"/>
    <p:sldId id="962" r:id="rId61"/>
    <p:sldId id="963" r:id="rId62"/>
    <p:sldId id="964" r:id="rId63"/>
    <p:sldId id="965" r:id="rId64"/>
    <p:sldId id="966" r:id="rId65"/>
    <p:sldId id="967" r:id="rId66"/>
    <p:sldId id="968" r:id="rId67"/>
    <p:sldId id="969" r:id="rId68"/>
    <p:sldId id="883" r:id="rId69"/>
    <p:sldId id="884" r:id="rId70"/>
    <p:sldId id="970" r:id="rId71"/>
    <p:sldId id="973" r:id="rId72"/>
    <p:sldId id="975" r:id="rId73"/>
    <p:sldId id="976" r:id="rId74"/>
    <p:sldId id="977" r:id="rId75"/>
    <p:sldId id="978" r:id="rId76"/>
    <p:sldId id="979" r:id="rId77"/>
    <p:sldId id="980" r:id="rId78"/>
    <p:sldId id="981" r:id="rId79"/>
    <p:sldId id="982" r:id="rId80"/>
    <p:sldId id="983" r:id="rId81"/>
    <p:sldId id="984" r:id="rId82"/>
    <p:sldId id="985" r:id="rId83"/>
    <p:sldId id="986" r:id="rId84"/>
    <p:sldId id="987" r:id="rId85"/>
    <p:sldId id="988" r:id="rId86"/>
    <p:sldId id="989" r:id="rId87"/>
    <p:sldId id="990" r:id="rId88"/>
    <p:sldId id="991" r:id="rId89"/>
    <p:sldId id="992" r:id="rId90"/>
    <p:sldId id="993" r:id="rId91"/>
    <p:sldId id="994" r:id="rId92"/>
    <p:sldId id="996" r:id="rId93"/>
    <p:sldId id="1005" r:id="rId94"/>
    <p:sldId id="1004" r:id="rId95"/>
    <p:sldId id="933" r:id="rId96"/>
    <p:sldId id="934" r:id="rId97"/>
    <p:sldId id="935" r:id="rId98"/>
    <p:sldId id="936" r:id="rId99"/>
    <p:sldId id="997" r:id="rId100"/>
    <p:sldId id="998" r:id="rId101"/>
    <p:sldId id="999" r:id="rId102"/>
    <p:sldId id="1000" r:id="rId103"/>
    <p:sldId id="1001" r:id="rId104"/>
    <p:sldId id="953" r:id="rId105"/>
    <p:sldId id="1002" r:id="rId106"/>
    <p:sldId id="1025" r:id="rId107"/>
    <p:sldId id="954" r:id="rId108"/>
    <p:sldId id="1011" r:id="rId109"/>
    <p:sldId id="957" r:id="rId110"/>
    <p:sldId id="305" r:id="rId111"/>
    <p:sldId id="306" r:id="rId112"/>
    <p:sldId id="594" r:id="rId113"/>
    <p:sldId id="307" r:id="rId114"/>
    <p:sldId id="744" r:id="rId115"/>
    <p:sldId id="743" r:id="rId116"/>
    <p:sldId id="789" r:id="rId117"/>
    <p:sldId id="310" r:id="rId118"/>
    <p:sldId id="745" r:id="rId119"/>
    <p:sldId id="312" r:id="rId120"/>
    <p:sldId id="313" r:id="rId121"/>
    <p:sldId id="771" r:id="rId122"/>
    <p:sldId id="317" r:id="rId123"/>
    <p:sldId id="318" r:id="rId124"/>
    <p:sldId id="746" r:id="rId125"/>
    <p:sldId id="610" r:id="rId126"/>
    <p:sldId id="747" r:id="rId127"/>
    <p:sldId id="321" r:id="rId128"/>
    <p:sldId id="322" r:id="rId129"/>
    <p:sldId id="748" r:id="rId130"/>
    <p:sldId id="749" r:id="rId131"/>
    <p:sldId id="750" r:id="rId132"/>
    <p:sldId id="326" r:id="rId133"/>
    <p:sldId id="751" r:id="rId134"/>
    <p:sldId id="328" r:id="rId135"/>
    <p:sldId id="752" r:id="rId136"/>
    <p:sldId id="788" r:id="rId137"/>
    <p:sldId id="663" r:id="rId138"/>
    <p:sldId id="662" r:id="rId139"/>
    <p:sldId id="332" r:id="rId140"/>
    <p:sldId id="333" r:id="rId141"/>
    <p:sldId id="707" r:id="rId142"/>
    <p:sldId id="708" r:id="rId143"/>
    <p:sldId id="709" r:id="rId144"/>
    <p:sldId id="1033" r:id="rId145"/>
    <p:sldId id="753" r:id="rId146"/>
    <p:sldId id="754" r:id="rId147"/>
    <p:sldId id="685" r:id="rId148"/>
    <p:sldId id="1014" r:id="rId149"/>
    <p:sldId id="755" r:id="rId150"/>
    <p:sldId id="700" r:id="rId151"/>
    <p:sldId id="701" r:id="rId152"/>
    <p:sldId id="702" r:id="rId153"/>
    <p:sldId id="342" r:id="rId154"/>
    <p:sldId id="345" r:id="rId155"/>
    <p:sldId id="623" r:id="rId156"/>
    <p:sldId id="624" r:id="rId157"/>
    <p:sldId id="710" r:id="rId158"/>
    <p:sldId id="793" r:id="rId159"/>
    <p:sldId id="349" r:id="rId160"/>
    <p:sldId id="760" r:id="rId161"/>
    <p:sldId id="761" r:id="rId162"/>
    <p:sldId id="356" r:id="rId163"/>
    <p:sldId id="359" r:id="rId164"/>
    <p:sldId id="762" r:id="rId165"/>
    <p:sldId id="763" r:id="rId166"/>
    <p:sldId id="764" r:id="rId167"/>
    <p:sldId id="765" r:id="rId168"/>
    <p:sldId id="766" r:id="rId169"/>
    <p:sldId id="767" r:id="rId170"/>
    <p:sldId id="1015" r:id="rId171"/>
    <p:sldId id="768" r:id="rId172"/>
    <p:sldId id="769" r:id="rId173"/>
    <p:sldId id="770" r:id="rId174"/>
    <p:sldId id="608" r:id="rId175"/>
    <p:sldId id="372" r:id="rId176"/>
    <p:sldId id="373" r:id="rId177"/>
    <p:sldId id="609" r:id="rId178"/>
    <p:sldId id="757" r:id="rId179"/>
    <p:sldId id="759" r:id="rId180"/>
    <p:sldId id="704" r:id="rId181"/>
    <p:sldId id="705" r:id="rId182"/>
    <p:sldId id="378" r:id="rId183"/>
    <p:sldId id="380" r:id="rId184"/>
    <p:sldId id="381" r:id="rId185"/>
    <p:sldId id="686" r:id="rId186"/>
    <p:sldId id="384" r:id="rId187"/>
    <p:sldId id="388" r:id="rId188"/>
    <p:sldId id="390" r:id="rId189"/>
    <p:sldId id="391" r:id="rId190"/>
    <p:sldId id="392" r:id="rId191"/>
    <p:sldId id="444" r:id="rId192"/>
    <p:sldId id="448" r:id="rId193"/>
    <p:sldId id="597" r:id="rId194"/>
    <p:sldId id="784" r:id="rId195"/>
    <p:sldId id="679" r:id="rId196"/>
    <p:sldId id="394" r:id="rId197"/>
    <p:sldId id="396" r:id="rId198"/>
    <p:sldId id="436" r:id="rId199"/>
    <p:sldId id="437" r:id="rId200"/>
    <p:sldId id="785" r:id="rId201"/>
    <p:sldId id="401" r:id="rId202"/>
    <p:sldId id="403" r:id="rId203"/>
    <p:sldId id="786" r:id="rId204"/>
    <p:sldId id="787" r:id="rId205"/>
    <p:sldId id="737" r:id="rId206"/>
    <p:sldId id="687" r:id="rId207"/>
    <p:sldId id="414" r:id="rId208"/>
    <p:sldId id="733" r:id="rId209"/>
    <p:sldId id="735" r:id="rId210"/>
    <p:sldId id="736" r:id="rId211"/>
    <p:sldId id="418" r:id="rId212"/>
    <p:sldId id="500" r:id="rId213"/>
    <p:sldId id="419" r:id="rId214"/>
    <p:sldId id="420" r:id="rId215"/>
    <p:sldId id="421" r:id="rId216"/>
    <p:sldId id="772" r:id="rId217"/>
    <p:sldId id="1026" r:id="rId218"/>
    <p:sldId id="773" r:id="rId219"/>
    <p:sldId id="774" r:id="rId220"/>
    <p:sldId id="775" r:id="rId221"/>
    <p:sldId id="776" r:id="rId222"/>
    <p:sldId id="1013" r:id="rId223"/>
    <p:sldId id="1021" r:id="rId224"/>
    <p:sldId id="1029" r:id="rId225"/>
    <p:sldId id="1023" r:id="rId226"/>
    <p:sldId id="777" r:id="rId227"/>
    <p:sldId id="780" r:id="rId228"/>
    <p:sldId id="1034" r:id="rId229"/>
    <p:sldId id="1036" r:id="rId230"/>
    <p:sldId id="1035" r:id="rId231"/>
  </p:sldIdLst>
  <p:sldSz cx="9144000" cy="6858000" type="screen4x3"/>
  <p:notesSz cx="9363075" cy="7077075"/>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9C7B1006-16C9-FD4A-8673-B246A85B6E8F}">
          <p14:sldIdLst>
            <p14:sldId id="678"/>
            <p14:sldId id="724"/>
          </p14:sldIdLst>
        </p14:section>
        <p14:section name="1.  Salad Dressing" id="{7A0BF2F1-FFAC-4B07-9EA5-3DA0347AB3A7}">
          <p14:sldIdLst>
            <p14:sldId id="796"/>
            <p14:sldId id="797"/>
            <p14:sldId id="798"/>
            <p14:sldId id="799"/>
            <p14:sldId id="800"/>
            <p14:sldId id="801"/>
            <p14:sldId id="802"/>
            <p14:sldId id="803"/>
            <p14:sldId id="804"/>
            <p14:sldId id="805"/>
            <p14:sldId id="806"/>
            <p14:sldId id="1006"/>
            <p14:sldId id="807"/>
            <p14:sldId id="1022"/>
            <p14:sldId id="808"/>
            <p14:sldId id="809"/>
          </p14:sldIdLst>
        </p14:section>
        <p14:section name="2.  Butter" id="{138C6133-83BE-4047-9BEC-2CB9D6F3B6C2}">
          <p14:sldIdLst>
            <p14:sldId id="810"/>
            <p14:sldId id="811"/>
            <p14:sldId id="812"/>
            <p14:sldId id="813"/>
            <p14:sldId id="814"/>
            <p14:sldId id="815"/>
            <p14:sldId id="1009"/>
            <p14:sldId id="1010"/>
            <p14:sldId id="818"/>
            <p14:sldId id="819"/>
            <p14:sldId id="820"/>
            <p14:sldId id="821"/>
            <p14:sldId id="822"/>
            <p14:sldId id="823"/>
            <p14:sldId id="824"/>
            <p14:sldId id="825"/>
            <p14:sldId id="826"/>
            <p14:sldId id="827"/>
            <p14:sldId id="828"/>
            <p14:sldId id="829"/>
            <p14:sldId id="1024"/>
            <p14:sldId id="830"/>
            <p14:sldId id="832"/>
            <p14:sldId id="1019"/>
            <p14:sldId id="1017"/>
          </p14:sldIdLst>
        </p14:section>
        <p14:section name="3.  Animal Foods/RawMilk" id="{C84A1F5B-7D1A-429A-A60E-A1BEC0B011D6}">
          <p14:sldIdLst>
            <p14:sldId id="835"/>
            <p14:sldId id="837"/>
            <p14:sldId id="838"/>
            <p14:sldId id="839"/>
            <p14:sldId id="840"/>
            <p14:sldId id="841"/>
            <p14:sldId id="842"/>
            <p14:sldId id="1028"/>
            <p14:sldId id="844"/>
            <p14:sldId id="845"/>
            <p14:sldId id="846"/>
            <p14:sldId id="847"/>
            <p14:sldId id="848"/>
            <p14:sldId id="1003"/>
            <p14:sldId id="961"/>
            <p14:sldId id="962"/>
            <p14:sldId id="963"/>
            <p14:sldId id="964"/>
            <p14:sldId id="965"/>
            <p14:sldId id="966"/>
            <p14:sldId id="967"/>
            <p14:sldId id="968"/>
            <p14:sldId id="969"/>
            <p14:sldId id="883"/>
            <p14:sldId id="884"/>
            <p14:sldId id="970"/>
            <p14:sldId id="973"/>
            <p14:sldId id="975"/>
            <p14:sldId id="976"/>
            <p14:sldId id="977"/>
            <p14:sldId id="978"/>
            <p14:sldId id="979"/>
            <p14:sldId id="980"/>
            <p14:sldId id="981"/>
            <p14:sldId id="982"/>
            <p14:sldId id="983"/>
            <p14:sldId id="984"/>
            <p14:sldId id="985"/>
            <p14:sldId id="986"/>
            <p14:sldId id="987"/>
            <p14:sldId id="988"/>
            <p14:sldId id="989"/>
            <p14:sldId id="990"/>
            <p14:sldId id="991"/>
            <p14:sldId id="992"/>
            <p14:sldId id="993"/>
            <p14:sldId id="994"/>
            <p14:sldId id="996"/>
            <p14:sldId id="1005"/>
            <p14:sldId id="1004"/>
            <p14:sldId id="933"/>
            <p14:sldId id="934"/>
            <p14:sldId id="935"/>
            <p14:sldId id="936"/>
            <p14:sldId id="997"/>
            <p14:sldId id="998"/>
            <p14:sldId id="999"/>
            <p14:sldId id="1000"/>
            <p14:sldId id="1001"/>
            <p14:sldId id="953"/>
            <p14:sldId id="1002"/>
            <p14:sldId id="1025"/>
            <p14:sldId id="954"/>
            <p14:sldId id="1011"/>
            <p14:sldId id="957"/>
          </p14:sldIdLst>
        </p14:section>
        <p14:section name="4. Eliminate Refined Sweeteners" id="{1CEEE323-4B21-4F40-BAF0-E64654B79DA9}">
          <p14:sldIdLst>
            <p14:sldId id="305"/>
            <p14:sldId id="306"/>
            <p14:sldId id="594"/>
            <p14:sldId id="307"/>
            <p14:sldId id="744"/>
            <p14:sldId id="743"/>
            <p14:sldId id="789"/>
            <p14:sldId id="310"/>
            <p14:sldId id="745"/>
            <p14:sldId id="312"/>
            <p14:sldId id="313"/>
            <p14:sldId id="771"/>
          </p14:sldIdLst>
        </p14:section>
        <p14:section name="5. Eliminate Toxic Metals and Additives" id="{D86EA584-6C93-8548-ACF9-9752E1E0A28C}">
          <p14:sldIdLst>
            <p14:sldId id="317"/>
            <p14:sldId id="318"/>
            <p14:sldId id="746"/>
            <p14:sldId id="610"/>
            <p14:sldId id="747"/>
            <p14:sldId id="321"/>
            <p14:sldId id="322"/>
            <p14:sldId id="748"/>
          </p14:sldIdLst>
        </p14:section>
        <p14:section name="Grains" id="{DCA3E33B-1C82-9B41-9A1D-D1457F8AF39F}">
          <p14:sldIdLst>
            <p14:sldId id="749"/>
            <p14:sldId id="750"/>
            <p14:sldId id="326"/>
            <p14:sldId id="751"/>
            <p14:sldId id="328"/>
            <p14:sldId id="752"/>
            <p14:sldId id="788"/>
            <p14:sldId id="663"/>
            <p14:sldId id="662"/>
            <p14:sldId id="332"/>
            <p14:sldId id="333"/>
            <p14:sldId id="707"/>
            <p14:sldId id="708"/>
            <p14:sldId id="709"/>
            <p14:sldId id="1033"/>
            <p14:sldId id="753"/>
            <p14:sldId id="754"/>
            <p14:sldId id="685"/>
            <p14:sldId id="1014"/>
            <p14:sldId id="755"/>
            <p14:sldId id="700"/>
            <p14:sldId id="701"/>
            <p14:sldId id="702"/>
            <p14:sldId id="342"/>
            <p14:sldId id="345"/>
            <p14:sldId id="623"/>
            <p14:sldId id="624"/>
            <p14:sldId id="710"/>
            <p14:sldId id="793"/>
            <p14:sldId id="349"/>
            <p14:sldId id="760"/>
            <p14:sldId id="761"/>
            <p14:sldId id="356"/>
            <p14:sldId id="359"/>
            <p14:sldId id="762"/>
          </p14:sldIdLst>
        </p14:section>
        <p14:section name="7. Stock" id="{FE7DA6AE-3D98-4246-8227-2FD5F3009277}">
          <p14:sldIdLst>
            <p14:sldId id="763"/>
            <p14:sldId id="764"/>
            <p14:sldId id="765"/>
            <p14:sldId id="766"/>
            <p14:sldId id="767"/>
            <p14:sldId id="1015"/>
            <p14:sldId id="768"/>
            <p14:sldId id="769"/>
            <p14:sldId id="770"/>
            <p14:sldId id="608"/>
            <p14:sldId id="372"/>
          </p14:sldIdLst>
        </p14:section>
        <p14:section name="8. Vegetables and Fruits" id="{EACCE0F5-9598-A046-9FF1-F46676CAA833}">
          <p14:sldIdLst>
            <p14:sldId id="373"/>
            <p14:sldId id="609"/>
            <p14:sldId id="757"/>
            <p14:sldId id="759"/>
            <p14:sldId id="704"/>
            <p14:sldId id="705"/>
            <p14:sldId id="378"/>
            <p14:sldId id="380"/>
            <p14:sldId id="381"/>
            <p14:sldId id="686"/>
            <p14:sldId id="384"/>
            <p14:sldId id="388"/>
            <p14:sldId id="390"/>
            <p14:sldId id="391"/>
          </p14:sldIdLst>
        </p14:section>
        <p14:section name="9. Reduce Stresses to the Body" id="{9C23FA3D-7F94-FE49-A28E-8FD36E51F8BC}">
          <p14:sldIdLst>
            <p14:sldId id="392"/>
            <p14:sldId id="444"/>
            <p14:sldId id="448"/>
            <p14:sldId id="597"/>
          </p14:sldIdLst>
        </p14:section>
        <p14:section name="10. Lacto-Fermentation" id="{8703A62B-C961-A042-A770-5857C9E47CC5}">
          <p14:sldIdLst>
            <p14:sldId id="784"/>
            <p14:sldId id="679"/>
            <p14:sldId id="394"/>
            <p14:sldId id="396"/>
            <p14:sldId id="436"/>
            <p14:sldId id="437"/>
            <p14:sldId id="785"/>
            <p14:sldId id="401"/>
            <p14:sldId id="403"/>
            <p14:sldId id="786"/>
            <p14:sldId id="787"/>
            <p14:sldId id="737"/>
            <p14:sldId id="687"/>
            <p14:sldId id="414"/>
            <p14:sldId id="733"/>
            <p14:sldId id="735"/>
            <p14:sldId id="736"/>
            <p14:sldId id="418"/>
            <p14:sldId id="500"/>
          </p14:sldIdLst>
        </p14:section>
        <p14:section name="11. Practice Forgiveness" id="{D3706B8F-7EBD-3D4F-9423-0227848E6C0A}">
          <p14:sldIdLst>
            <p14:sldId id="419"/>
            <p14:sldId id="420"/>
            <p14:sldId id="421"/>
          </p14:sldIdLst>
        </p14:section>
        <p14:section name="Community Resources" id="{31769A14-C2A0-C34D-9B05-A8DB82EB6035}">
          <p14:sldIdLst>
            <p14:sldId id="772"/>
            <p14:sldId id="1026"/>
            <p14:sldId id="773"/>
            <p14:sldId id="774"/>
            <p14:sldId id="775"/>
            <p14:sldId id="776"/>
            <p14:sldId id="1013"/>
            <p14:sldId id="1021"/>
            <p14:sldId id="1029"/>
            <p14:sldId id="1023"/>
            <p14:sldId id="777"/>
            <p14:sldId id="780"/>
            <p14:sldId id="1034"/>
            <p14:sldId id="1036"/>
            <p14:sldId id="1035"/>
          </p14:sldIdLst>
        </p14:section>
      </p14:sectionLst>
    </p:ext>
    <p:ext uri="{EFAFB233-063F-42B5-8137-9DF3F51BA10A}">
      <p15:sldGuideLst xmlns:p15="http://schemas.microsoft.com/office/powerpoint/2012/main">
        <p15:guide id="1" orient="horz" pos="2612">
          <p15:clr>
            <a:srgbClr val="A4A3A4"/>
          </p15:clr>
        </p15:guide>
        <p15:guide id="2" pos="2878">
          <p15:clr>
            <a:srgbClr val="A4A3A4"/>
          </p15:clr>
        </p15:guide>
      </p15:sldGuideLst>
    </p:ext>
    <p:ext uri="{2D200454-40CA-4A62-9FC3-DE9A4176ACB9}">
      <p15:notesGuideLst xmlns:p15="http://schemas.microsoft.com/office/powerpoint/2012/main">
        <p15:guide id="1" orient="horz" pos="2229">
          <p15:clr>
            <a:srgbClr val="A4A3A4"/>
          </p15:clr>
        </p15:guide>
        <p15:guide id="2" pos="294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33"/>
    <a:srgbClr val="0099CC"/>
    <a:srgbClr val="FF6600"/>
    <a:srgbClr val="CC0000"/>
    <a:srgbClr val="FF6633"/>
    <a:srgbClr val="FF9933"/>
    <a:srgbClr val="669933"/>
    <a:srgbClr val="AA7138"/>
    <a:srgbClr val="8AC21B"/>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6" autoAdjust="0"/>
  </p:normalViewPr>
  <p:slideViewPr>
    <p:cSldViewPr snapToGrid="0" showGuides="1">
      <p:cViewPr varScale="1">
        <p:scale>
          <a:sx n="75" d="100"/>
          <a:sy n="75" d="100"/>
        </p:scale>
        <p:origin x="1061" y="43"/>
      </p:cViewPr>
      <p:guideLst>
        <p:guide orient="horz" pos="2612"/>
        <p:guide pos="2878"/>
      </p:guideLst>
    </p:cSldViewPr>
  </p:slideViewPr>
  <p:outlineViewPr>
    <p:cViewPr>
      <p:scale>
        <a:sx n="33" d="100"/>
        <a:sy n="33" d="100"/>
      </p:scale>
      <p:origin x="0" y="-43128"/>
    </p:cViewPr>
    <p:sldLst>
      <p:sld r:id="rId1" collapse="1"/>
    </p:sldLst>
  </p:outlineViewPr>
  <p:notesTextViewPr>
    <p:cViewPr>
      <p:scale>
        <a:sx n="100" d="100"/>
        <a:sy n="100" d="100"/>
      </p:scale>
      <p:origin x="0" y="0"/>
    </p:cViewPr>
  </p:notesTextViewPr>
  <p:sorterViewPr>
    <p:cViewPr varScale="1">
      <p:scale>
        <a:sx n="1" d="1"/>
        <a:sy n="1" d="1"/>
      </p:scale>
      <p:origin x="0" y="-68184"/>
    </p:cViewPr>
  </p:sorterViewPr>
  <p:notesViewPr>
    <p:cSldViewPr showGuides="1">
      <p:cViewPr varScale="1">
        <p:scale>
          <a:sx n="84" d="100"/>
          <a:sy n="84" d="100"/>
        </p:scale>
        <p:origin x="2102" y="82"/>
      </p:cViewPr>
      <p:guideLst>
        <p:guide orient="horz" pos="2229"/>
        <p:guide pos="294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handoutMaster" Target="handoutMasters/handoutMaster1.xml"/><Relationship Id="rId238" Type="http://schemas.microsoft.com/office/2015/10/relationships/revisionInfo" Target="revisionInfo.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theme" Target="theme/theme1.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_rels/viewProps.xml.rels><?xml version="1.0" encoding="UTF-8" standalone="yes"?>
<Relationships xmlns="http://schemas.openxmlformats.org/package/2006/relationships"><Relationship Id="rId1" Type="http://schemas.openxmlformats.org/officeDocument/2006/relationships/slide" Target="slides/slide1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057333" cy="3538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l">
              <a:defRPr sz="1200">
                <a:latin typeface="Lucida Grande"/>
                <a:ea typeface="+mn-ea"/>
                <a:cs typeface="+mn-cs"/>
              </a:defRPr>
            </a:lvl1pPr>
          </a:lstStyle>
          <a:p>
            <a:pPr>
              <a:defRPr/>
            </a:pPr>
            <a:endParaRPr lang="en-US" dirty="0">
              <a:latin typeface="Lucida Sans Unicode" pitchFamily="34" charset="0"/>
            </a:endParaRPr>
          </a:p>
        </p:txBody>
      </p:sp>
      <p:sp>
        <p:nvSpPr>
          <p:cNvPr id="2051" name="Rectangle 3"/>
          <p:cNvSpPr>
            <a:spLocks noGrp="1" noChangeArrowheads="1"/>
          </p:cNvSpPr>
          <p:nvPr>
            <p:ph type="dt" sz="quarter" idx="1"/>
          </p:nvPr>
        </p:nvSpPr>
        <p:spPr bwMode="auto">
          <a:xfrm>
            <a:off x="5305742" y="0"/>
            <a:ext cx="4057333" cy="3538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a:latin typeface="Lucida Grande"/>
                <a:ea typeface="+mn-ea"/>
                <a:cs typeface="+mn-cs"/>
              </a:defRPr>
            </a:lvl1pPr>
          </a:lstStyle>
          <a:p>
            <a:pPr>
              <a:defRPr/>
            </a:pPr>
            <a:endParaRPr lang="en-US" dirty="0">
              <a:latin typeface="Lucida Sans Unicode" pitchFamily="34" charset="0"/>
            </a:endParaRPr>
          </a:p>
        </p:txBody>
      </p:sp>
      <p:sp>
        <p:nvSpPr>
          <p:cNvPr id="2052" name="Rectangle 4"/>
          <p:cNvSpPr>
            <a:spLocks noGrp="1" noChangeArrowheads="1"/>
          </p:cNvSpPr>
          <p:nvPr>
            <p:ph type="ftr" sz="quarter" idx="2"/>
          </p:nvPr>
        </p:nvSpPr>
        <p:spPr bwMode="auto">
          <a:xfrm>
            <a:off x="0" y="6723221"/>
            <a:ext cx="4057333" cy="3538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l">
              <a:defRPr sz="1200">
                <a:latin typeface="Lucida Grande"/>
                <a:ea typeface="+mn-ea"/>
                <a:cs typeface="+mn-cs"/>
              </a:defRPr>
            </a:lvl1pPr>
          </a:lstStyle>
          <a:p>
            <a:pPr>
              <a:defRPr/>
            </a:pPr>
            <a:endParaRPr lang="en-US" dirty="0">
              <a:latin typeface="Lucida Sans Unicode" pitchFamily="34" charset="0"/>
            </a:endParaRPr>
          </a:p>
        </p:txBody>
      </p:sp>
      <p:sp>
        <p:nvSpPr>
          <p:cNvPr id="2053" name="Rectangle 5"/>
          <p:cNvSpPr>
            <a:spLocks noGrp="1" noChangeArrowheads="1"/>
          </p:cNvSpPr>
          <p:nvPr>
            <p:ph type="sldNum" sz="quarter" idx="3"/>
          </p:nvPr>
        </p:nvSpPr>
        <p:spPr bwMode="auto">
          <a:xfrm>
            <a:off x="5305742" y="6723221"/>
            <a:ext cx="4057333" cy="3538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a:latin typeface="Lucida Grande"/>
                <a:cs typeface="+mn-cs"/>
              </a:defRPr>
            </a:lvl1pPr>
          </a:lstStyle>
          <a:p>
            <a:pPr>
              <a:defRPr/>
            </a:pPr>
            <a:fld id="{FF4F3D55-1873-7740-BFD4-95F810F805E9}" type="slidenum">
              <a:rPr lang="en-US">
                <a:latin typeface="Lucida Sans Unicode" pitchFamily="34" charset="0"/>
              </a:rPr>
              <a:pPr>
                <a:defRPr/>
              </a:pPr>
              <a:t>‹#›</a:t>
            </a:fld>
            <a:endParaRPr lang="en-US" dirty="0">
              <a:latin typeface="Lucida Sans Unicode" pitchFamily="34" charset="0"/>
            </a:endParaRPr>
          </a:p>
        </p:txBody>
      </p:sp>
    </p:spTree>
    <p:extLst>
      <p:ext uri="{BB962C8B-B14F-4D97-AF65-F5344CB8AC3E}">
        <p14:creationId xmlns:p14="http://schemas.microsoft.com/office/powerpoint/2010/main" val="41772316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4" name="Rectangle 4"/>
          <p:cNvSpPr>
            <a:spLocks noGrp="1" noRot="1" noChangeAspect="1" noChangeArrowheads="1" noTextEdit="1"/>
          </p:cNvSpPr>
          <p:nvPr>
            <p:ph type="sldImg" idx="2"/>
          </p:nvPr>
        </p:nvSpPr>
        <p:spPr bwMode="auto">
          <a:xfrm>
            <a:off x="2913063" y="530225"/>
            <a:ext cx="3536950" cy="2654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312102" y="3361610"/>
            <a:ext cx="8816896" cy="332229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9" name="Rectangle 7"/>
          <p:cNvSpPr>
            <a:spLocks noGrp="1" noChangeArrowheads="1"/>
          </p:cNvSpPr>
          <p:nvPr>
            <p:ph type="sldNum" sz="quarter" idx="5"/>
          </p:nvPr>
        </p:nvSpPr>
        <p:spPr bwMode="auto">
          <a:xfrm>
            <a:off x="8738870" y="6565953"/>
            <a:ext cx="624205" cy="3538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ctr">
              <a:defRPr sz="1200">
                <a:latin typeface="Lucida Sans Unicode" pitchFamily="34" charset="0"/>
                <a:cs typeface="+mn-cs"/>
              </a:defRPr>
            </a:lvl1pPr>
          </a:lstStyle>
          <a:p>
            <a:pPr>
              <a:defRPr/>
            </a:pPr>
            <a:fld id="{19F8CBB5-6323-034B-9FD8-9CC098307AD9}" type="slidenum">
              <a:rPr lang="en-US" smtClean="0"/>
              <a:pPr>
                <a:defRPr/>
              </a:pPr>
              <a:t>‹#›</a:t>
            </a:fld>
            <a:endParaRPr lang="en-US" dirty="0"/>
          </a:p>
        </p:txBody>
      </p:sp>
    </p:spTree>
    <p:extLst>
      <p:ext uri="{BB962C8B-B14F-4D97-AF65-F5344CB8AC3E}">
        <p14:creationId xmlns:p14="http://schemas.microsoft.com/office/powerpoint/2010/main" val="9244674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Lucida Sans Unicode"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Lucida Sans Unicode"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Lucida Sans Unicode"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Lucida Sans Unicode"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Lucida Sans Unicode"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p:txBody>
          <a:bodyPr/>
          <a:lstStyle/>
          <a:p>
            <a:pPr>
              <a:defRPr/>
            </a:pPr>
            <a:fld id="{3CC1EC31-AD88-FE46-929F-7F81D3831E07}" type="slidenum">
              <a:rPr lang="en-US"/>
              <a:pPr>
                <a:defRPr/>
              </a:pPr>
              <a:t>1</a:t>
            </a:fld>
            <a:endParaRPr lang="en-US" dirty="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Lucida Sans Unicode"/>
                <a:cs typeface="Lucida sans unicode" pitchFamily="34" charset="0"/>
              </a:rPr>
              <a:t>This presentation is copyrighted 2018 by Sally Fallon Morell. Others may use these slides to present this information without permission to the public, as long as the presentation is given without compensation; however, this presentation may not be sold or given for pay.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The reason we add a little flax oil is because flax oil is a natural source of omega-3 fatty acids. Remember that we need to redress the imbalance of omega-6 and omega-3 fatty acids. We do this by eliminating all the commercial vegetables oils (high in omega-6) from our diet, and adding a little flax oil to our salad dressing.</a:t>
            </a:r>
          </a:p>
          <a:p>
            <a:pPr eaLnBrk="1" hangingPunct="1">
              <a:tabLst>
                <a:tab pos="407710" algn="l"/>
              </a:tabLst>
            </a:pPr>
            <a:r>
              <a:rPr lang="en-US" dirty="0"/>
              <a:t>But don’</a:t>
            </a:r>
            <a:r>
              <a:rPr lang="en-US" altLang="ja-JP" dirty="0"/>
              <a:t>t overdo! Several people in the health field are promoting the over-consumption of flax oil.  It is possible to have an imbalance with omega-3’s as well as with omega-6’s.  Just a half teaspoon in the salad dressing will suffice.</a:t>
            </a:r>
          </a:p>
          <a:p>
            <a:pPr eaLnBrk="1" hangingPunct="1">
              <a:tabLst>
                <a:tab pos="407710" algn="l"/>
              </a:tabLst>
            </a:pPr>
            <a:r>
              <a:rPr lang="en-US" dirty="0"/>
              <a:t>And remember, flax oil is very fragile.  Always store it in the  refrigerator and never heat it.  The brands we recommend are Omega and </a:t>
            </a:r>
            <a:r>
              <a:rPr lang="en-US" dirty="0" err="1"/>
              <a:t>Barleans</a:t>
            </a:r>
            <a:r>
              <a:rPr lang="en-US" dirty="0"/>
              <a:t>.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ln/>
        </p:spPr>
      </p:sp>
      <p:sp>
        <p:nvSpPr>
          <p:cNvPr id="1259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But we would never tell you not to eat ice cream, a dessert that is delicious and can be made with nutritious ingredients. And using an modern ice cream freezer, it is easy to make.</a:t>
            </a:r>
          </a:p>
          <a:p>
            <a:pPr eaLnBrk="1" hangingPunct="1">
              <a:tabLst>
                <a:tab pos="348999" algn="l"/>
              </a:tabLst>
            </a:pPr>
            <a:r>
              <a:rPr lang="en-US" dirty="0"/>
              <a:t>The ingredients for basic vanilla ice cream are good quality cream, maple syrup, several egg yolks and vanilla.  Simply mix them together.  You can also add a puree of fruit, chopped nuts, etc.</a:t>
            </a:r>
          </a:p>
          <a:p>
            <a:pPr eaLnBrk="1" hangingPunct="1">
              <a:tabLst>
                <a:tab pos="348999" algn="l"/>
              </a:tabLst>
            </a:pPr>
            <a:r>
              <a:rPr lang="en-US" dirty="0"/>
              <a:t>It takes no more than a few minutes to prepare the ice cream mix in your ice cream maker.</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118</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ln/>
        </p:spPr>
      </p:sp>
      <p:sp>
        <p:nvSpPr>
          <p:cNvPr id="1280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Use the type of ice cream maker that has a double-walled canister that is kept chilled in the freezer.  Pour in the mix and in 20 minutes you have ice cream. </a:t>
            </a:r>
          </a:p>
          <a:p>
            <a:pPr eaLnBrk="1" hangingPunct="1">
              <a:tabLst>
                <a:tab pos="348999" algn="l"/>
              </a:tabLst>
            </a:pPr>
            <a:r>
              <a:rPr lang="en-US" dirty="0"/>
              <a:t>Store ice cream in shallow containers so that it will soften after only about 5-10 minutes out of the freezer. Another trick is to add about 2 tablespoons of vodka to the ice cream mix as this will lower the freezing temperature and keep the ice cream slightly softer.</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119</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defRPr>
            </a:lvl1pPr>
            <a:lvl2pPr marL="763233" indent="-293551" eaLnBrk="0" hangingPunct="0">
              <a:defRPr sz="2500">
                <a:solidFill>
                  <a:schemeClr val="tx1"/>
                </a:solidFill>
                <a:latin typeface="Times New Roman" charset="0"/>
                <a:ea typeface="ＭＳ Ｐゴシック" charset="0"/>
              </a:defRPr>
            </a:lvl2pPr>
            <a:lvl3pPr marL="1174204" indent="-234841" eaLnBrk="0" hangingPunct="0">
              <a:defRPr sz="2500">
                <a:solidFill>
                  <a:schemeClr val="tx1"/>
                </a:solidFill>
                <a:latin typeface="Times New Roman" charset="0"/>
                <a:ea typeface="ＭＳ Ｐゴシック" charset="0"/>
              </a:defRPr>
            </a:lvl3pPr>
            <a:lvl4pPr marL="1643885" indent="-234841" eaLnBrk="0" hangingPunct="0">
              <a:defRPr sz="2500">
                <a:solidFill>
                  <a:schemeClr val="tx1"/>
                </a:solidFill>
                <a:latin typeface="Times New Roman" charset="0"/>
                <a:ea typeface="ＭＳ Ｐゴシック" charset="0"/>
              </a:defRPr>
            </a:lvl4pPr>
            <a:lvl5pPr marL="2113567" indent="-234841" eaLnBrk="0" hangingPunct="0">
              <a:defRPr sz="2500">
                <a:solidFill>
                  <a:schemeClr val="tx1"/>
                </a:solidFill>
                <a:latin typeface="Times New Roman" charset="0"/>
                <a:ea typeface="ＭＳ Ｐゴシック" charset="0"/>
              </a:defRPr>
            </a:lvl5pPr>
            <a:lvl6pPr marL="2583249" indent="-234841" algn="ctr" eaLnBrk="0" fontAlgn="base" hangingPunct="0">
              <a:spcBef>
                <a:spcPct val="0"/>
              </a:spcBef>
              <a:spcAft>
                <a:spcPct val="0"/>
              </a:spcAft>
              <a:defRPr sz="2500">
                <a:solidFill>
                  <a:schemeClr val="tx1"/>
                </a:solidFill>
                <a:latin typeface="Times New Roman" charset="0"/>
                <a:ea typeface="ＭＳ Ｐゴシック" charset="0"/>
              </a:defRPr>
            </a:lvl6pPr>
            <a:lvl7pPr marL="3052930" indent="-234841" algn="ctr" eaLnBrk="0" fontAlgn="base" hangingPunct="0">
              <a:spcBef>
                <a:spcPct val="0"/>
              </a:spcBef>
              <a:spcAft>
                <a:spcPct val="0"/>
              </a:spcAft>
              <a:defRPr sz="2500">
                <a:solidFill>
                  <a:schemeClr val="tx1"/>
                </a:solidFill>
                <a:latin typeface="Times New Roman" charset="0"/>
                <a:ea typeface="ＭＳ Ｐゴシック" charset="0"/>
              </a:defRPr>
            </a:lvl7pPr>
            <a:lvl8pPr marL="3522612" indent="-234841" algn="ctr" eaLnBrk="0" fontAlgn="base" hangingPunct="0">
              <a:spcBef>
                <a:spcPct val="0"/>
              </a:spcBef>
              <a:spcAft>
                <a:spcPct val="0"/>
              </a:spcAft>
              <a:defRPr sz="2500">
                <a:solidFill>
                  <a:schemeClr val="tx1"/>
                </a:solidFill>
                <a:latin typeface="Times New Roman" charset="0"/>
                <a:ea typeface="ＭＳ Ｐゴシック" charset="0"/>
              </a:defRPr>
            </a:lvl8pPr>
            <a:lvl9pPr marL="3992293" indent="-234841"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defRPr/>
            </a:pPr>
            <a:fld id="{49749EF1-ECC1-854C-8E85-D13E60EFA23F}" type="slidenum">
              <a:rPr lang="en-US" sz="1200">
                <a:latin typeface="Lucida Sans Unicode"/>
              </a:rPr>
              <a:pPr eaLnBrk="1" hangingPunct="1">
                <a:defRPr/>
              </a:pPr>
              <a:t>120</a:t>
            </a:fld>
            <a:endParaRPr lang="en-US" sz="1200" dirty="0">
              <a:latin typeface="Lucida Sans Unicode"/>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comparative metabolic pathways of carbohydrates and fats are instructive.  One molecule of glucose requires about fifteen enzymes and numerous vitamins and minerals, especially chromium and magnesium, to produce thirty-eight units of ATP (the energy carrier in our cells.) </a:t>
            </a:r>
          </a:p>
          <a:p>
            <a:pPr eaLnBrk="1" hangingPunct="1">
              <a:tabLst>
                <a:tab pos="348999" algn="l"/>
              </a:tabLst>
            </a:pPr>
            <a:r>
              <a:rPr lang="en-US" dirty="0"/>
              <a:t>One molecule of fat requires far fewer enzymes, vitamins and minerals to produce 146 units of ATP.</a:t>
            </a:r>
          </a:p>
          <a:p>
            <a:pPr eaLnBrk="1" hangingPunct="1">
              <a:tabLst>
                <a:tab pos="348999" algn="l"/>
              </a:tabLst>
            </a:pPr>
            <a:r>
              <a:rPr lang="en-US" dirty="0"/>
              <a:t>This chart also illustrates the importance of eating whole foods, particularly natural sweeteners. If we eat refined sugar, we quickly use up nutrients that should have been part of the food.  Similarly, if we consume processed oils, we also use up nutrients that should have been part of the oils or fats.</a:t>
            </a:r>
          </a:p>
          <a:p>
            <a:pPr eaLnBrk="1" hangingPunct="1">
              <a:tabLst>
                <a:tab pos="348999" algn="l"/>
              </a:tabLst>
            </a:pPr>
            <a:endParaRPr lang="en-US" dirty="0">
              <a:latin typeface="Lucida Sans Unicode"/>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ln/>
        </p:spPr>
      </p:sp>
      <p:sp>
        <p:nvSpPr>
          <p:cNvPr id="1320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fifth way to change your diet for the better is to eliminate toxic metals and additives as much as possible.</a:t>
            </a:r>
          </a:p>
          <a:p>
            <a:pPr eaLnBrk="1" hangingPunct="1">
              <a:tabLst>
                <a:tab pos="348999" algn="l"/>
              </a:tabLst>
            </a:pPr>
            <a:r>
              <a:rPr lang="en-US" dirty="0"/>
              <a:t>Remember that phrase </a:t>
            </a:r>
            <a:r>
              <a:rPr lang="ja-JP" altLang="en-US" dirty="0"/>
              <a:t>“</a:t>
            </a:r>
            <a:r>
              <a:rPr lang="en-US" altLang="ja-JP" dirty="0"/>
              <a:t>as much as possible.</a:t>
            </a:r>
            <a:r>
              <a:rPr lang="ja-JP" altLang="en-US" dirty="0"/>
              <a:t>”</a:t>
            </a:r>
            <a:r>
              <a:rPr lang="en-US" altLang="ja-JP" dirty="0"/>
              <a:t> It is impossible to completely eliminate exposure to toxins—our primitive ancestors were exposed to many toxins, specifically in smoke. The healthy body has numerous enzyme systems designed to neutralize toxins. </a:t>
            </a:r>
          </a:p>
          <a:p>
            <a:pPr eaLnBrk="1" hangingPunct="1">
              <a:tabLst>
                <a:tab pos="348999" algn="l"/>
              </a:tabLst>
            </a:pPr>
            <a:r>
              <a:rPr lang="en-US" dirty="0"/>
              <a:t>If we minimize exposure and eat a healthy diet, the body can deal with a certain amount of exposure to environmental poisons.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121</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ln/>
        </p:spPr>
      </p:sp>
      <p:sp>
        <p:nvSpPr>
          <p:cNvPr id="1341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main toxic metals and their sources are listed here. The main sources of aluminum are cookware, antacids, commercial salt, baking powder and deodorants.  Above all, avoid aluminum cookware.</a:t>
            </a:r>
          </a:p>
          <a:p>
            <a:pPr eaLnBrk="1" hangingPunct="1">
              <a:tabLst>
                <a:tab pos="348999" algn="l"/>
              </a:tabLst>
            </a:pPr>
            <a:r>
              <a:rPr lang="en-US" dirty="0"/>
              <a:t>A recent concern has been mercury concentrations in swordfish and tuna, so it is best not to eat these large fish too often. But seafood in moderation is fine, especially if you are consuming lacto-fermented foods to feed your beneficial gut flora.  A much more serious source is the mercury in amalgam fillings, constantly out-gassing in the mouth.</a:t>
            </a:r>
          </a:p>
          <a:p>
            <a:pPr eaLnBrk="1" hangingPunct="1">
              <a:tabLst>
                <a:tab pos="348999" algn="l"/>
              </a:tabLst>
            </a:pPr>
            <a:r>
              <a:rPr lang="en-US" dirty="0"/>
              <a:t>Lead is not as much of a problems as it used to be.  A surprising source is dark hair dyes.</a:t>
            </a:r>
          </a:p>
          <a:p>
            <a:pPr eaLnBrk="1" hangingPunct="1">
              <a:tabLst>
                <a:tab pos="348999" algn="l"/>
              </a:tabLst>
            </a:pPr>
            <a:r>
              <a:rPr lang="en-US" dirty="0"/>
              <a:t>We need iron in our food to prevent anemia, but the inorganic iron in commercial white flour products is not properly assimilated and can lead to iron overload.</a:t>
            </a:r>
          </a:p>
          <a:p>
            <a:pPr eaLnBrk="1" hangingPunct="1">
              <a:tabLst>
                <a:tab pos="348999" algn="l"/>
              </a:tabLst>
            </a:pPr>
            <a:r>
              <a:rPr lang="en-US" dirty="0"/>
              <a:t>Finally cadmium is an ingredient in many pesticides, so avoid commercially raised fruits and vegetables. . .  without being too obsessive about it.</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122</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ln/>
        </p:spPr>
      </p:sp>
      <p:sp>
        <p:nvSpPr>
          <p:cNvPr id="1361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Fluoride, which is routinely added to drinking water, should be avoided as much as possible.  First and foremost, fluoride is a thyroid inhibitor.  Poor thyroid function leads to many of the other problems in this list.</a:t>
            </a:r>
          </a:p>
          <a:p>
            <a:pPr eaLnBrk="1" hangingPunct="1">
              <a:tabLst>
                <a:tab pos="348999" algn="l"/>
              </a:tabLst>
            </a:pPr>
            <a:r>
              <a:rPr lang="en-US" dirty="0"/>
              <a:t>If your water is fluoridated, you will want to install a water filter that takes out the fluoride, preferably one that works by reverse osmosis.  Use this filtered water for drinking and cooking.</a:t>
            </a:r>
          </a:p>
          <a:p>
            <a:pPr eaLnBrk="1" hangingPunct="1">
              <a:tabLst>
                <a:tab pos="348999" algn="l"/>
              </a:tabLst>
            </a:pPr>
            <a:r>
              <a:rPr lang="en-US" dirty="0"/>
              <a:t>Officials claim that fluoride is beneficial, that it prevents tooth decay.  Recent studies have shown that there is just as much tooth decay in fluoridated areas as in non-fluoridated areas.</a:t>
            </a:r>
          </a:p>
          <a:p>
            <a:pPr eaLnBrk="1" hangingPunct="1">
              <a:tabLst>
                <a:tab pos="348999" algn="l"/>
              </a:tabLst>
            </a:pPr>
            <a:r>
              <a:rPr lang="en-US" dirty="0"/>
              <a:t>Fluoride is a waste product from several large industries—fertilizer, aluminum and nuclear power.  Mandatory fluoridation of water allows these industries to make a profit from a toxic waste product that they otherwise would have to spend a fortune to get rid of safely.</a:t>
            </a:r>
          </a:p>
          <a:p>
            <a:pPr eaLnBrk="1" hangingPunct="1">
              <a:tabLst>
                <a:tab pos="348999" algn="l"/>
              </a:tabLst>
            </a:pPr>
            <a:r>
              <a:rPr lang="en-US" dirty="0"/>
              <a:t>A particular concern about fluoridation is evidence that it leads to calcification of the pineal gland—the pineal gland is a master endocrine organ, so fluoride</a:t>
            </a:r>
            <a:r>
              <a:rPr lang="ja-JP" altLang="en-US" dirty="0"/>
              <a:t>’</a:t>
            </a:r>
            <a:r>
              <a:rPr lang="en-US" altLang="ja-JP" dirty="0"/>
              <a:t>s effects can have far-reaching, consequences.  By the way, the other item that has been shown to cause calcification of the pineal gland is skim milk!</a:t>
            </a:r>
            <a:endParaRPr lang="en-US" dirty="0"/>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123</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Read labels. . . Additives add up!</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124</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body" idx="1"/>
          </p:nvPr>
        </p:nvSpPr>
        <p:spPr/>
        <p:txBody>
          <a:bodyPr/>
          <a:lstStyle/>
          <a:p>
            <a:r>
              <a:rPr lang="en-US" dirty="0"/>
              <a:t>There are thousands of additives in the food supply and it is very difficult to avoid them all.  The two most dangerous are MSG in all its forms (more on this later)  and the artificial sweetener aspartame (sold as </a:t>
            </a:r>
            <a:r>
              <a:rPr lang="en-US" dirty="0" err="1"/>
              <a:t>Nutrasweet</a:t>
            </a:r>
            <a:r>
              <a:rPr lang="en-US" dirty="0"/>
              <a:t> and Equal).</a:t>
            </a:r>
          </a:p>
          <a:p>
            <a:r>
              <a:rPr lang="en-US" dirty="0"/>
              <a:t>These additives are toxic to the nervous system, causing a wide range of symptoms, from seizures to headaches to dangerously low blood pressure.</a:t>
            </a:r>
          </a:p>
          <a:p>
            <a:r>
              <a:rPr lang="en-US" dirty="0"/>
              <a:t>MSG is in many, many processed foods, usually not labeled.  Anything containing the label </a:t>
            </a:r>
            <a:r>
              <a:rPr lang="ja-JP" altLang="en-US" dirty="0"/>
              <a:t>“</a:t>
            </a:r>
            <a:r>
              <a:rPr lang="en-US" altLang="ja-JP" dirty="0"/>
              <a:t>flavorings</a:t>
            </a:r>
            <a:r>
              <a:rPr lang="ja-JP" altLang="en-US" dirty="0"/>
              <a:t>”</a:t>
            </a:r>
            <a:r>
              <a:rPr lang="en-US" altLang="ja-JP" dirty="0"/>
              <a:t> or even </a:t>
            </a:r>
            <a:r>
              <a:rPr lang="ja-JP" altLang="en-US" dirty="0"/>
              <a:t>“</a:t>
            </a:r>
            <a:r>
              <a:rPr lang="en-US" altLang="ja-JP" dirty="0"/>
              <a:t>natural flavorings” is likely to contain MSG.  The FDA allows food companies to use flavoring mixes containing up to 49 percent MSG without labeling the MSG!</a:t>
            </a:r>
          </a:p>
          <a:p>
            <a:r>
              <a:rPr lang="en-US" dirty="0"/>
              <a:t>Another way the industry avoids labeling MSG is to use call it hydrolyzed protein.  Many powdered foods contain hydrolyzed protein as the main ingredient. Avoid any product containing anything that is </a:t>
            </a:r>
            <a:r>
              <a:rPr lang="ja-JP" altLang="en-US" dirty="0"/>
              <a:t>“</a:t>
            </a:r>
            <a:r>
              <a:rPr lang="en-US" altLang="ja-JP" dirty="0"/>
              <a:t>hydrolyzed.</a:t>
            </a:r>
            <a:r>
              <a:rPr lang="ja-JP" altLang="en-US" dirty="0"/>
              <a:t>”</a:t>
            </a:r>
            <a:endParaRPr lang="en-US" altLang="ja-JP" dirty="0"/>
          </a:p>
          <a:p>
            <a:r>
              <a:rPr lang="en-US" dirty="0"/>
              <a:t>Aspartame is found in diet drinks and diet products.  The FDA has received more complaints about this product than anything else in the food supply.  One researcher believes that the huge increase in multiple sclerosis in the US is due to the approval of aspartame as a food additive.</a:t>
            </a:r>
          </a:p>
          <a:p>
            <a:r>
              <a:rPr lang="en-US" dirty="0"/>
              <a:t>For further information on the neurotoxin additives, see the website www.truth-in-labeling.org.</a:t>
            </a:r>
          </a:p>
          <a:p>
            <a:endParaRPr lang="en-US" dirty="0"/>
          </a:p>
        </p:txBody>
      </p:sp>
      <p:sp>
        <p:nvSpPr>
          <p:cNvPr id="2" name="Slide Number Placeholder 1"/>
          <p:cNvSpPr>
            <a:spLocks noGrp="1"/>
          </p:cNvSpPr>
          <p:nvPr>
            <p:ph type="sldNum" sz="quarter" idx="10"/>
          </p:nvPr>
        </p:nvSpPr>
        <p:spPr/>
        <p:txBody>
          <a:bodyPr/>
          <a:lstStyle/>
          <a:p>
            <a:fld id="{19F8CBB5-6323-034B-9FD8-9CC098307AD9}" type="slidenum">
              <a:rPr lang="en-US" smtClean="0"/>
              <a:pPr/>
              <a:t>125</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ln/>
        </p:spPr>
      </p:sp>
      <p:sp>
        <p:nvSpPr>
          <p:cNvPr id="1423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We strongly recommend the book </a:t>
            </a:r>
            <a:r>
              <a:rPr lang="en-US" i="1" dirty="0" err="1"/>
              <a:t>Excitotoxins</a:t>
            </a:r>
            <a:r>
              <a:rPr lang="en-US" dirty="0"/>
              <a:t> by Dr. Russell Blaylock. Dr. Blaylock carefully sets out the damning case against MSG and aspartame.</a:t>
            </a:r>
          </a:p>
          <a:p>
            <a:pPr eaLnBrk="1" hangingPunct="1">
              <a:tabLst>
                <a:tab pos="348999" algn="l"/>
              </a:tabLst>
            </a:pPr>
            <a:r>
              <a:rPr lang="en-US" dirty="0"/>
              <a:t>He shows how MSG destroys nerve cells at high and low dosages.  At high dosages, the nerve cell quickly shrivels up and dies. At low dosages, the nerve cell seems to be fine at first, but dies after a couple of hours.</a:t>
            </a:r>
          </a:p>
          <a:p>
            <a:pPr eaLnBrk="1" hangingPunct="1">
              <a:tabLst>
                <a:tab pos="348999" algn="l"/>
              </a:tabLst>
            </a:pPr>
            <a:r>
              <a:rPr lang="en-US" dirty="0"/>
              <a:t>This happens when MSG passes through the blood-brain barrier.  Children and the elderly are especially vulnerable.  A diet rich in calcium, magnesium, choline and cholesterol can help protect against MSG. Low-cholesterol levels will make the blood-brain barrier more permeable.</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126</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ln/>
        </p:spPr>
      </p:sp>
      <p:sp>
        <p:nvSpPr>
          <p:cNvPr id="144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Large amounts of MSG were introduced into the food supply in the late 1950s, and some researchers believe this is the cause of the steep rise in violent behavior starting in the early 1960s.  At this time, the industry began to put MSG into just about everything, even baby food.  After hearings on the harmful effects of MSG, the industry said it would no longer put MSG into baby food—but now they add hydrolyzed protein, which is the same thing!</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127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Once you add your flax oil, and mix again with the fork, your basic salad dressing is ready. It takes less than one minute to make.</a:t>
            </a:r>
          </a:p>
          <a:p>
            <a:pPr eaLnBrk="1" hangingPunct="1">
              <a:tabLst>
                <a:tab pos="348999" algn="l"/>
              </a:tabLst>
            </a:pPr>
            <a:r>
              <a:rPr lang="en-US" dirty="0"/>
              <a:t>There are many ways to dress up this basic dressing—you can add herbs, cream, egg yolks, garlic, tomato paste or anchovy paste.  You can toss it in the blender with blue cheese and cream and voila! Creamy blue cheese dressing.  Mix the basic dressing with cream, mayonnaise and curry powder and you have curried dressing for chicken salad.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ln/>
        </p:spPr>
      </p:sp>
      <p:sp>
        <p:nvSpPr>
          <p:cNvPr id="1464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Lucida Sans Unicode"/>
              </a:rPr>
              <a:t>The industry realizes that they need to phase out aspartame and so has introduced a new artificial sweetener, sucralose.  But preliminary studies indicate that this new sweetener has problems of its own.</a:t>
            </a:r>
          </a:p>
          <a:p>
            <a:pPr eaLnBrk="1" hangingPunct="1"/>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128</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ln/>
        </p:spPr>
      </p:sp>
      <p:sp>
        <p:nvSpPr>
          <p:cNvPr id="1484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sixth way to change your diet for the better is to be kind to your grains. . . and your grains will be kind to you.</a:t>
            </a:r>
          </a:p>
          <a:p>
            <a:pPr eaLnBrk="1" hangingPunct="1">
              <a:tabLst>
                <a:tab pos="348999" algn="l"/>
              </a:tabLst>
            </a:pPr>
            <a:r>
              <a:rPr lang="en-US" dirty="0"/>
              <a:t>This rule applies to all seed foods—grains, legumes, nuts and other seed foods.</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129</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ln/>
        </p:spPr>
      </p:sp>
      <p:sp>
        <p:nvSpPr>
          <p:cNvPr id="1505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There are three parts to a grain (which are the seeds of grasses). The outer part or bran is hard and difficult to digest, but contains some nutrients (particularly phosphorus and other minerals) and fiber.</a:t>
            </a:r>
          </a:p>
          <a:p>
            <a:pPr eaLnBrk="1" hangingPunct="1">
              <a:tabLst>
                <a:tab pos="348999" algn="l"/>
              </a:tabLst>
            </a:pPr>
            <a:r>
              <a:rPr lang="en-US" dirty="0"/>
              <a:t>The germ contains most of the vitamins and the essential fatty acids.</a:t>
            </a:r>
          </a:p>
          <a:p>
            <a:pPr eaLnBrk="1" hangingPunct="1">
              <a:tabLst>
                <a:tab pos="348999" algn="l"/>
              </a:tabLst>
            </a:pPr>
            <a:r>
              <a:rPr lang="en-US" dirty="0"/>
              <a:t>The inner portion or endosperm contains the carbohydrate or energy portion of the seed with few vitamins and minerals.</a:t>
            </a:r>
          </a:p>
          <a:p>
            <a:pPr eaLnBrk="1" hangingPunct="1">
              <a:tabLst>
                <a:tab pos="348999" algn="l"/>
              </a:tabLst>
            </a:pPr>
            <a:r>
              <a:rPr lang="en-US" dirty="0"/>
              <a:t>The first way that we are cruel to our grains is that we break them apart, using the bran, germ and endosperm separately. The essential fatty acids in the germ become rancid in this process.</a:t>
            </a:r>
          </a:p>
          <a:p>
            <a:pPr eaLnBrk="1" hangingPunct="1">
              <a:tabLst>
                <a:tab pos="348999" algn="l"/>
              </a:tabLst>
            </a:pPr>
            <a:r>
              <a:rPr lang="en-US" dirty="0"/>
              <a:t>The endosperm or starchy portion is what we use to make white flour—which is the major ingredient in pasta, white breads, crackers, cookies, pastries, etc.  This portion of the grain lacks the nutrients the body needs to process the carbohydrates.</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130</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ln/>
        </p:spPr>
      </p:sp>
      <p:sp>
        <p:nvSpPr>
          <p:cNvPr id="1525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Another way that we are cruel to our grains is that we add synthetic vitamins, which cause many imbalances in the body. Synthetic B1 and B2 added to grains can lead to a deficiency of B6. Inorganic iron contributes to </a:t>
            </a:r>
            <a:r>
              <a:rPr lang="ja-JP" altLang="en-US" dirty="0"/>
              <a:t>“</a:t>
            </a:r>
            <a:r>
              <a:rPr lang="en-US" altLang="ja-JP" dirty="0"/>
              <a:t>iron overload,</a:t>
            </a:r>
            <a:r>
              <a:rPr lang="ja-JP" altLang="en-US" dirty="0"/>
              <a:t>”</a:t>
            </a:r>
            <a:r>
              <a:rPr lang="en-US" altLang="ja-JP" dirty="0"/>
              <a:t> considered a cause of heart disease.</a:t>
            </a:r>
          </a:p>
          <a:p>
            <a:pPr eaLnBrk="1" hangingPunct="1">
              <a:tabLst>
                <a:tab pos="348999" algn="l"/>
              </a:tabLst>
            </a:pPr>
            <a:r>
              <a:rPr lang="en-US" dirty="0"/>
              <a:t>And the safety of bleaching agents has never been determined.</a:t>
            </a:r>
          </a:p>
          <a:p>
            <a:pPr eaLnBrk="1" hangingPunct="1">
              <a:tabLst>
                <a:tab pos="348999" algn="l"/>
              </a:tabLst>
            </a:pPr>
            <a:r>
              <a:rPr lang="en-US" dirty="0"/>
              <a:t>By the way, at the end of his career, Dr. Price was asked to endorse bread made from </a:t>
            </a:r>
            <a:r>
              <a:rPr lang="ja-JP" altLang="en-US" dirty="0"/>
              <a:t>“</a:t>
            </a:r>
            <a:r>
              <a:rPr lang="en-US" altLang="ja-JP" dirty="0"/>
              <a:t>fortified</a:t>
            </a:r>
            <a:r>
              <a:rPr lang="ja-JP" altLang="en-US" dirty="0"/>
              <a:t>”</a:t>
            </a:r>
            <a:r>
              <a:rPr lang="en-US" altLang="ja-JP" dirty="0"/>
              <a:t> white flour, that is white flour with synthetic vitamins added.  He refused and soon found himself ostracized and ignored.</a:t>
            </a:r>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131</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ChangeArrowheads="1" noTextEdit="1"/>
          </p:cNvSpPr>
          <p:nvPr>
            <p:ph type="sldImg"/>
          </p:nvPr>
        </p:nvSpPr>
        <p:spPr>
          <a:ln/>
        </p:spPr>
      </p:sp>
      <p:sp>
        <p:nvSpPr>
          <p:cNvPr id="1546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Another way that we are cruel to our grains is that we grind them at high temperatures, using stainless steel rollers, causing nutrient loss and rancidity.</a:t>
            </a:r>
          </a:p>
          <a:p>
            <a:pPr eaLnBrk="1" hangingPunct="1">
              <a:tabLst>
                <a:tab pos="348999" algn="l"/>
              </a:tabLst>
            </a:pPr>
            <a:r>
              <a:rPr lang="en-US" dirty="0"/>
              <a:t>We need to grind our grains gently and at low temperatures with a stone mill, then use the flour right away, before it becomes rancid.  (Wheat contains a lot of omega-3 fatty acids, so it goes rancid quickly.)</a:t>
            </a:r>
          </a:p>
          <a:p>
            <a:pPr eaLnBrk="1" hangingPunct="1">
              <a:tabLst>
                <a:tab pos="348999" algn="l"/>
              </a:tabLst>
            </a:pPr>
            <a:r>
              <a:rPr lang="en-US" dirty="0"/>
              <a:t>This photo was taken by Dr. Price in the Swiss village.  The villagers ground their rye in this slow-moving stone mill and then immediately made it into sourdough bread.</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132</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a:ln/>
        </p:spPr>
      </p:sp>
      <p:sp>
        <p:nvSpPr>
          <p:cNvPr id="1566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If you do a lot of baking, we strongly suggest you purchase a grain mill. That way you always have freshly ground flour for your baked goods.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133</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ChangeArrowheads="1" noTextEdit="1"/>
          </p:cNvSpPr>
          <p:nvPr>
            <p:ph type="sldImg"/>
          </p:nvPr>
        </p:nvSpPr>
        <p:spPr>
          <a:ln/>
        </p:spPr>
      </p:sp>
      <p:sp>
        <p:nvSpPr>
          <p:cNvPr id="1587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Unfortunately, there are no commercial breads (sold in supermarkets) that we can recommend. Most are made with white flour and those made with whole wheat flour are made with flour that has been ground at high temperatures.</a:t>
            </a:r>
          </a:p>
          <a:p>
            <a:pPr eaLnBrk="1" hangingPunct="1">
              <a:tabLst>
                <a:tab pos="348999" algn="l"/>
              </a:tabLst>
            </a:pPr>
            <a:r>
              <a:rPr lang="en-US" dirty="0"/>
              <a:t>Most breads contain trans fatty acids and also soy flour. All contain numerous additives and dough conditioners, many of which are not labeled.</a:t>
            </a:r>
          </a:p>
          <a:p>
            <a:pPr eaLnBrk="1" hangingPunct="1">
              <a:tabLst>
                <a:tab pos="348999" algn="l"/>
              </a:tabLst>
            </a:pPr>
            <a:r>
              <a:rPr lang="en-US" dirty="0"/>
              <a:t>And all supermarket breads are quick rise breads made with yeast, not the slow fermented sourdough breads made with bacterial starters. </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134</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breads do exist—use the Weston A. Price Foundation Shopping Guide to find them, or contact your nearest local chapter leader for good sourdough breads in your area.</a:t>
            </a:r>
          </a:p>
          <a:p>
            <a:r>
              <a:rPr lang="en-US" dirty="0"/>
              <a:t>One note of caution about sprouted breads.  These in principle are OK, but many have added wheat gluten, which would make them very hard to digest. The Shopping Guide only lists sprouted breads that have not gluten added. </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135</a:t>
            </a:fld>
            <a:endParaRPr lang="en-US" dirty="0"/>
          </a:p>
        </p:txBody>
      </p:sp>
    </p:spTree>
    <p:extLst>
      <p:ext uri="{BB962C8B-B14F-4D97-AF65-F5344CB8AC3E}">
        <p14:creationId xmlns:p14="http://schemas.microsoft.com/office/powerpoint/2010/main" val="428341191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right way to eat bread—thinly sliced with butter so thick you can see teeth marks in it.</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136</a:t>
            </a:fld>
            <a:endParaRPr lang="en-US" dirty="0"/>
          </a:p>
        </p:txBody>
      </p:sp>
    </p:spTree>
    <p:extLst>
      <p:ext uri="{BB962C8B-B14F-4D97-AF65-F5344CB8AC3E}">
        <p14:creationId xmlns:p14="http://schemas.microsoft.com/office/powerpoint/2010/main" val="22314111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ln/>
        </p:spPr>
      </p:sp>
      <p:sp>
        <p:nvSpPr>
          <p:cNvPr id="1638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As we discussed earlier, the proper preparation of seed foods imitates what happens in nature to neutralize the seed’</a:t>
            </a:r>
            <a:r>
              <a:rPr lang="en-US" altLang="ja-JP" dirty="0"/>
              <a:t>s </a:t>
            </a:r>
            <a:r>
              <a:rPr lang="ja-JP" altLang="en-US" dirty="0"/>
              <a:t>“</a:t>
            </a:r>
            <a:r>
              <a:rPr lang="en-US" altLang="ja-JP" dirty="0"/>
              <a:t>preservatives</a:t>
            </a:r>
            <a:r>
              <a:rPr lang="ja-JP" altLang="en-US" dirty="0"/>
              <a:t>”</a:t>
            </a:r>
            <a:r>
              <a:rPr lang="en-US" altLang="ja-JP" dirty="0"/>
              <a:t> and allow it to sprout.  The factors needed are moisture, warmth, slight acidity and time.</a:t>
            </a:r>
          </a:p>
          <a:p>
            <a:pPr eaLnBrk="1" hangingPunct="1">
              <a:tabLst>
                <a:tab pos="348999" algn="l"/>
              </a:tabLst>
            </a:pPr>
            <a:r>
              <a:rPr lang="en-US" dirty="0"/>
              <a:t>These factors are all part of the process of making sourdough bread, which involves use of a sour culture and takes many hours to accomplish.</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137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It is so easy to make your own salad dressing, but most people use ready-made commercial dressings, which are a nutritional disaster.</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body" idx="1"/>
          </p:nvPr>
        </p:nvSpPr>
        <p:spPr/>
        <p:txBody>
          <a:bodyPr/>
          <a:lstStyle/>
          <a:p>
            <a:r>
              <a:rPr lang="en-US"/>
              <a:t>Many health writers these days, especially those promoting the so-called Paleo Diet, suggest that we should avoid grains completely. However, Dr.Price described many healthy cultures that consumed grains.</a:t>
            </a:r>
          </a:p>
          <a:p>
            <a:r>
              <a:rPr lang="en-US"/>
              <a:t>The key is proper preparation to ensure that the grains are digestible and all the nutrients in grains are readily available.  </a:t>
            </a:r>
          </a:p>
          <a:p>
            <a:r>
              <a:rPr lang="en-US"/>
              <a:t>Many high-temperature processing techniques in use today actually create more toxins in grains.</a:t>
            </a:r>
          </a:p>
          <a:p>
            <a:r>
              <a:rPr lang="en-US"/>
              <a:t>Our philosophy is not to tell you what you can</a:t>
            </a:r>
            <a:r>
              <a:rPr lang="ja-JP" altLang="en-US"/>
              <a:t>’</a:t>
            </a:r>
            <a:r>
              <a:rPr lang="en-US" altLang="ja-JP"/>
              <a:t>t eat, but rather to help you include as many foods as possible in your diet through proper preparation or, in the case of dairy products, by including only products that that are from grass-fed cows, that are full-fat and that are unprocessed.</a:t>
            </a:r>
            <a:endParaRPr lang="en-US" dirty="0"/>
          </a:p>
        </p:txBody>
      </p:sp>
      <p:sp>
        <p:nvSpPr>
          <p:cNvPr id="2" name="Slide Number Placeholder 1"/>
          <p:cNvSpPr>
            <a:spLocks noGrp="1"/>
          </p:cNvSpPr>
          <p:nvPr>
            <p:ph type="sldNum" sz="quarter" idx="10"/>
          </p:nvPr>
        </p:nvSpPr>
        <p:spPr/>
        <p:txBody>
          <a:bodyPr/>
          <a:lstStyle/>
          <a:p>
            <a:fld id="{19F8CBB5-6323-034B-9FD8-9CC098307AD9}" type="slidenum">
              <a:rPr lang="en-US" smtClean="0"/>
              <a:pPr/>
              <a:t>138</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1"/>
          </p:nvPr>
        </p:nvSpPr>
        <p:spPr/>
        <p:txBody>
          <a:bodyPr/>
          <a:lstStyle/>
          <a:p>
            <a:r>
              <a:rPr lang="en-US" dirty="0"/>
              <a:t>This is an extruder, a machine used to make cold breakfast.  The extruder inflicts extreme cruelty on grains!</a:t>
            </a:r>
          </a:p>
          <a:p>
            <a:r>
              <a:rPr lang="en-US" dirty="0"/>
              <a:t>The grains are mixed with water to make a slurry and then forced out the middle pipe, with the wings closed, at very high temperatures and pressures. The shape of the die at the end determines whether the final product will be a flake, a little O, a puffed grain or a shredded grain (for shredded wheat and </a:t>
            </a:r>
            <a:r>
              <a:rPr lang="en-US" dirty="0" err="1"/>
              <a:t>triscuits</a:t>
            </a:r>
            <a:r>
              <a:rPr lang="en-US" dirty="0"/>
              <a:t>).</a:t>
            </a:r>
          </a:p>
          <a:p>
            <a:r>
              <a:rPr lang="en-US" dirty="0"/>
              <a:t>The industry has convinced the FDA that high-temperature, high-pressure extruded grains are no different from non-extruded grains and has contrived to ensure that no studies have been published on the effects of extruded foods on either humans or animals.  However, two unpublished animal studies indicate that extruded grains are toxic, particularly to the nervous system.</a:t>
            </a:r>
          </a:p>
        </p:txBody>
      </p:sp>
      <p:sp>
        <p:nvSpPr>
          <p:cNvPr id="2" name="Slide Number Placeholder 1"/>
          <p:cNvSpPr>
            <a:spLocks noGrp="1"/>
          </p:cNvSpPr>
          <p:nvPr>
            <p:ph type="sldNum" sz="quarter" idx="10"/>
          </p:nvPr>
        </p:nvSpPr>
        <p:spPr/>
        <p:txBody>
          <a:bodyPr/>
          <a:lstStyle/>
          <a:p>
            <a:fld id="{19F8CBB5-6323-034B-9FD8-9CC098307AD9}" type="slidenum">
              <a:rPr lang="en-US" smtClean="0"/>
              <a:pPr/>
              <a:t>139</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8A2B89C-DE58-4826-8EDC-5D980EF286D1}" type="slidenum">
              <a:rPr lang="en-US" smtClean="0"/>
              <a:pPr/>
              <a:t>140</a:t>
            </a:fld>
            <a:endParaRPr lang="en-US"/>
          </a:p>
        </p:txBody>
      </p:sp>
      <p:sp>
        <p:nvSpPr>
          <p:cNvPr id="242691" name="Rectangle 3"/>
          <p:cNvSpPr>
            <a:spLocks noGrp="1" noChangeArrowheads="1"/>
          </p:cNvSpPr>
          <p:nvPr>
            <p:ph type="body" idx="1"/>
          </p:nvPr>
        </p:nvSpPr>
        <p:spPr/>
        <p:txBody>
          <a:bodyPr/>
          <a:lstStyle/>
          <a:p>
            <a:r>
              <a:rPr lang="en-US" dirty="0"/>
              <a:t>One study was described by Paul Stitt in his book </a:t>
            </a:r>
            <a:r>
              <a:rPr lang="en-US" i="1" dirty="0"/>
              <a:t>Fighting the Food Giants</a:t>
            </a:r>
            <a:r>
              <a:rPr lang="en-US" dirty="0"/>
              <a:t>: Stitt worked for a cereal company and found this study locked in a file cabinet.</a:t>
            </a:r>
          </a:p>
          <a:p>
            <a:r>
              <a:rPr lang="en-US" dirty="0"/>
              <a:t>Four sets of rats were given special diets. One group received plain whole wheat, water, vitamins and minerals. Another group received Puffed Wheat, water and the same nutrient solution. A third set was given water and white sugar, and a fourth given nothing but water and the chemical nutrients. The rats which received the whole wheat lived over a year on the diet. The rats who got nothing but water and vitamins lived for about eight weeks, and the animals on a white sugar and water diet lived for a month. But the company’s </a:t>
            </a:r>
            <a:r>
              <a:rPr lang="en-US" altLang="ja-JP" dirty="0"/>
              <a:t>own laboratory study showed that rats given vitamins, water and all the Puffed Wheat they wanted died in two weeks. </a:t>
            </a:r>
          </a:p>
          <a:p>
            <a:r>
              <a:rPr lang="en-US" altLang="ja-JP" dirty="0"/>
              <a:t>It wasn’t a matter of the rats dying of malnutrition; results like these suggested that there was something actually toxic about the Puffed Wheat itself. Wrote Stitt: “Proteins are very similar to certain toxins in molecular structure, and the puffing process of putting the grain under 1500 pounds per square inch of pressure and then releasing it may produce chemical changes which turn a nutritious grain into a poisonous substance.” </a:t>
            </a:r>
          </a:p>
          <a:p>
            <a:r>
              <a:rPr lang="en-US" dirty="0"/>
              <a:t>	</a:t>
            </a:r>
          </a:p>
        </p:txBody>
      </p:sp>
      <p:sp>
        <p:nvSpPr>
          <p:cNvPr id="4" name="Slide Image Placeholder 3"/>
          <p:cNvSpPr>
            <a:spLocks noGrp="1" noRot="1" noChangeAspect="1"/>
          </p:cNvSpPr>
          <p:nvPr>
            <p:ph type="sldImg"/>
          </p:nvPr>
        </p:nvSpPr>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C5F0A7C-F6E2-4B89-8057-6E6DBB20B410}" type="slidenum">
              <a:rPr lang="en-US" smtClean="0"/>
              <a:pPr/>
              <a:t>141</a:t>
            </a:fld>
            <a:endParaRPr lang="en-US"/>
          </a:p>
        </p:txBody>
      </p:sp>
      <p:sp>
        <p:nvSpPr>
          <p:cNvPr id="244739" name="Rectangle 3"/>
          <p:cNvSpPr>
            <a:spLocks noGrp="1" noChangeArrowheads="1"/>
          </p:cNvSpPr>
          <p:nvPr>
            <p:ph type="body" idx="1"/>
          </p:nvPr>
        </p:nvSpPr>
        <p:spPr/>
        <p:txBody>
          <a:bodyPr/>
          <a:lstStyle/>
          <a:p>
            <a:r>
              <a:rPr lang="en-US" dirty="0"/>
              <a:t>The other study, also not published but described over the phone to Sally Fallon Morell by the researcher, Loren Zanier, was performed in 1960 by researchers at the University of Michigan at Ann Arbor.  Eighteen rats were divided into three groups.  One group received cornflakes and water; a second group was given the cardboard box that the cornflakes came in and water; and the control group received rat chow and water.  (Please note, the rat chow is also extruded, but not at high temperatures and pressure.) </a:t>
            </a:r>
          </a:p>
          <a:p>
            <a:r>
              <a:rPr lang="en-US" dirty="0"/>
              <a:t>The rats in the control group remained in good health throughout the experiment and lived over a year.  The rats receiving the box became lethargic and eventually died of malnutrition.  But the rats receiving cornflakes and water died before the rats that were given the box – the last cornflake rat died on the day the first box rat died.  Before death the cornflake rats developed schizophrenic behavior, threw fits, bit each other and finally went into convulsions.  Autopsy revealed dysfunction of the pancreas, liver and kidneys and degeneration of the nerves in the spine – all signs of "insulin shock."  </a:t>
            </a:r>
          </a:p>
          <a:p>
            <a:r>
              <a:rPr lang="en-US" dirty="0"/>
              <a:t>The startling conclusion of this study is that there is more nourishment in the box that cold breakfast cereals come in than in the cereals themselves.</a:t>
            </a:r>
          </a:p>
          <a:p>
            <a:r>
              <a:rPr lang="en-US" dirty="0"/>
              <a:t>Millions of children begin their day with a bowl of extruded breakfast cereal.  Do the toxic protein fragments in these cereals explain why so many of our children cannot concentrate at school?</a:t>
            </a:r>
          </a:p>
          <a:p>
            <a:endParaRPr lang="en-US" dirty="0"/>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Lucida Sans Unicode" pitchFamily="34" charset="0"/>
              </a:rPr>
              <a:t>There is one published study, from </a:t>
            </a:r>
            <a:r>
              <a:rPr lang="en-US" i="1" dirty="0">
                <a:cs typeface="Lucida Sans Unicode" pitchFamily="34" charset="0"/>
              </a:rPr>
              <a:t>Cereal Chemistry</a:t>
            </a:r>
            <a:r>
              <a:rPr lang="en-US" dirty="0">
                <a:cs typeface="Lucida Sans Unicode" pitchFamily="34" charset="0"/>
              </a:rPr>
              <a:t>, 1998, which looked at extruded cereals microscopically.  The researchers noted that </a:t>
            </a:r>
            <a:r>
              <a:rPr lang="en-US" dirty="0" err="1">
                <a:cs typeface="Lucida Sans Unicode" pitchFamily="34" charset="0"/>
              </a:rPr>
              <a:t>zeins</a:t>
            </a:r>
            <a:r>
              <a:rPr lang="en-US" dirty="0">
                <a:cs typeface="Lucida Sans Unicode" pitchFamily="34" charset="0"/>
              </a:rPr>
              <a:t> are located in spherical organelles called protein bodies, found in corn. </a:t>
            </a:r>
          </a:p>
          <a:p>
            <a:r>
              <a:rPr lang="en-US" dirty="0">
                <a:cs typeface="Lucida Sans Unicode" pitchFamily="34" charset="0"/>
              </a:rPr>
              <a:t>The researchers found that during extrusion, the protein bodies are completely disrupted and the </a:t>
            </a:r>
            <a:r>
              <a:rPr lang="en-US" dirty="0" err="1">
                <a:cs typeface="Lucida Sans Unicode" pitchFamily="34" charset="0"/>
              </a:rPr>
              <a:t>zeins</a:t>
            </a:r>
            <a:r>
              <a:rPr lang="en-US" dirty="0">
                <a:cs typeface="Lucida Sans Unicode" pitchFamily="34" charset="0"/>
              </a:rPr>
              <a:t> dispersed.  They noted that the results suggest that the </a:t>
            </a:r>
            <a:r>
              <a:rPr lang="en-US" dirty="0" err="1">
                <a:cs typeface="Lucida Sans Unicode" pitchFamily="34" charset="0"/>
              </a:rPr>
              <a:t>zeins</a:t>
            </a:r>
            <a:r>
              <a:rPr lang="en-US" dirty="0">
                <a:cs typeface="Lucida Sans Unicode" pitchFamily="34" charset="0"/>
              </a:rPr>
              <a:t> in cornflakes are not confined to rigid protein bodies but can interact with each other and other components of the system, forming new compounds that are foreign to the human body. </a:t>
            </a:r>
          </a:p>
          <a:p>
            <a:r>
              <a:rPr lang="en-US" dirty="0">
                <a:cs typeface="Lucida Sans Unicode" pitchFamily="34" charset="0"/>
              </a:rPr>
              <a:t>The extrusion process breaks down the organelles and disperses the proteins, which then become toxic. When the proteins are disrupted in this way, they can adversely affect the nervous system, as indicated by the cornflake experiment.</a:t>
            </a:r>
          </a:p>
          <a:p>
            <a:r>
              <a:rPr lang="en-US" dirty="0"/>
              <a:t>Millions of children begin their day with a bowl of extruded breakfast cereal.  Do the toxic protein fragments in these cereals explain why so many of our children cannot concentrate at school?</a:t>
            </a:r>
          </a:p>
          <a:p>
            <a:endParaRPr lang="en-US" dirty="0"/>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142</a:t>
            </a:fld>
            <a:endParaRPr lang="en-US" dirty="0"/>
          </a:p>
        </p:txBody>
      </p:sp>
    </p:spTree>
    <p:extLst>
      <p:ext uri="{BB962C8B-B14F-4D97-AF65-F5344CB8AC3E}">
        <p14:creationId xmlns:p14="http://schemas.microsoft.com/office/powerpoint/2010/main" val="18528950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Lucida Sans Unicode" pitchFamily="34" charset="0"/>
              </a:rPr>
              <a:t>Extruded grains adversely affect gut flora—here is another explanation for the harm caused by breakfast cereals.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143</a:t>
            </a:fld>
            <a:endParaRPr lang="en-US" dirty="0"/>
          </a:p>
        </p:txBody>
      </p:sp>
    </p:spTree>
    <p:extLst>
      <p:ext uri="{BB962C8B-B14F-4D97-AF65-F5344CB8AC3E}">
        <p14:creationId xmlns:p14="http://schemas.microsoft.com/office/powerpoint/2010/main" val="33480250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a:ln/>
        </p:spPr>
      </p:sp>
      <p:sp>
        <p:nvSpPr>
          <p:cNvPr id="1699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Here are boxes of extruded breakfast cereals—and this photo was taken at a health food store.</a:t>
            </a:r>
          </a:p>
          <a:p>
            <a:pPr eaLnBrk="1" hangingPunct="1">
              <a:tabLst>
                <a:tab pos="348999" algn="l"/>
              </a:tabLst>
            </a:pPr>
            <a:r>
              <a:rPr lang="en-US" dirty="0"/>
              <a:t>These cereals are made by the same process, and often in the same factories, as the cereals sold at the supermarket.  Usually these cereals are made with organic grains.  Organic grains contain more protein than non-organic grains. . . Which means that these health food store cereals probably contain MORE toxic protein fragments than supermarket cereals.</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144</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a:ln/>
        </p:spPr>
      </p:sp>
      <p:sp>
        <p:nvSpPr>
          <p:cNvPr id="1720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eaLnBrk="1" hangingPunct="1">
              <a:tabLst>
                <a:tab pos="348999" algn="l"/>
              </a:tabLst>
              <a:defRPr/>
            </a:pPr>
            <a:r>
              <a:rPr lang="en-US" dirty="0"/>
              <a:t>This is a typical American breakfast—you might call it a cruel breakfast: a bowl of extruded cereal, ultra-pasteurized skim milk and a big glass of orange juice, loaded with fructose and pesticides. This is the industry’s dream breakfast, but a terrible way for anyone to start his or her day.</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145</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commercial orange juice, make an orange spritzer with sparkling water and the juice of one or two organic oranges.  You will find it much more refreshing and not nearly as sweet.</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146</a:t>
            </a:fld>
            <a:endParaRPr lang="en-US" dirty="0"/>
          </a:p>
        </p:txBody>
      </p:sp>
    </p:spTree>
    <p:extLst>
      <p:ext uri="{BB962C8B-B14F-4D97-AF65-F5344CB8AC3E}">
        <p14:creationId xmlns:p14="http://schemas.microsoft.com/office/powerpoint/2010/main" val="28249059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more cruel breakfasts—typical of what you get in hotels and how many Americans start their day.  These are diabetes starter kits!</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147</a:t>
            </a:fld>
            <a:endParaRPr lang="en-US" dirty="0"/>
          </a:p>
        </p:txBody>
      </p:sp>
    </p:spTree>
    <p:extLst>
      <p:ext uri="{BB962C8B-B14F-4D97-AF65-F5344CB8AC3E}">
        <p14:creationId xmlns:p14="http://schemas.microsoft.com/office/powerpoint/2010/main" val="4042064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column on the left shows what we will have in our homemade salad dressing.  Olive oil is stable and contains vitamin E, anti-oxidants and vanadium.  Vanadium is a mineral that is very protective of the heart.</a:t>
            </a:r>
          </a:p>
          <a:p>
            <a:pPr eaLnBrk="1" hangingPunct="1">
              <a:tabLst>
                <a:tab pos="348999" algn="l"/>
              </a:tabLst>
            </a:pPr>
            <a:r>
              <a:rPr lang="en-US" dirty="0"/>
              <a:t>Flax oil provides omega-3 fatty acids, vitamin E and anti-oxidants.</a:t>
            </a:r>
          </a:p>
          <a:p>
            <a:pPr eaLnBrk="1" hangingPunct="1">
              <a:tabLst>
                <a:tab pos="348999" algn="l"/>
              </a:tabLst>
            </a:pPr>
            <a:r>
              <a:rPr lang="en-US" dirty="0"/>
              <a:t>By contrast, commercial salad dressings are made with cheap vegetable oils full of free radicals and dangerous breakdown products.  They are also loaded with artificial flavorings and additives.</a:t>
            </a:r>
          </a:p>
          <a:p>
            <a:pPr eaLnBrk="1" hangingPunct="1">
              <a:tabLst>
                <a:tab pos="348999" algn="l"/>
              </a:tabLst>
            </a:pPr>
            <a:r>
              <a:rPr lang="en-US" dirty="0"/>
              <a:t>Surprisingly, it costs no more to make your own salad dressing, using the finest ingredients, then it does to purchase ready-made dressing.</a:t>
            </a:r>
          </a:p>
          <a:p>
            <a:pPr eaLnBrk="1" hangingPunct="1">
              <a:tabLst>
                <a:tab pos="348999" algn="l"/>
              </a:tabLst>
            </a:pPr>
            <a:r>
              <a:rPr lang="en-US" dirty="0"/>
              <a:t>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ln/>
        </p:spPr>
      </p:sp>
      <p:sp>
        <p:nvSpPr>
          <p:cNvPr id="1740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cs typeface="Lucida Sans Unicode" pitchFamily="34" charset="0"/>
              </a:rPr>
              <a:t>So what should we eat for breakfast? Breakfast is the most important meal of the day. A good breakfast ensures that you get through the first part of the day with plenty of energy and without being tempted to snack. A good breakfast keeps your metabolism humming along; not having breakfast signals starvation mode and your body’s metabolism slows down, making you more prone to weight gain.</a:t>
            </a:r>
          </a:p>
          <a:p>
            <a:pPr eaLnBrk="1" hangingPunct="1"/>
            <a:r>
              <a:rPr lang="en-US" dirty="0">
                <a:cs typeface="Lucida Sans Unicode" pitchFamily="34" charset="0"/>
              </a:rPr>
              <a:t>Eggs are a wonderful choice, which you can eat with some no-additive bacon or sausage.  Try </a:t>
            </a:r>
            <a:r>
              <a:rPr lang="en-US" dirty="0" err="1">
                <a:cs typeface="Lucida Sans Unicode" pitchFamily="34" charset="0"/>
              </a:rPr>
              <a:t>sauteeing</a:t>
            </a:r>
            <a:r>
              <a:rPr lang="en-US" dirty="0">
                <a:cs typeface="Lucida Sans Unicode" pitchFamily="34" charset="0"/>
              </a:rPr>
              <a:t> last night’s leftover potatoes in lard and serving them with scrambled eggs.  Or put some fresh fruit, like pineapple, in the pan with the bacon you are cooking, so it can soak up all that delicious, nutritious bacon fat.</a:t>
            </a:r>
          </a:p>
          <a:p>
            <a:pPr eaLnBrk="1" hangingPunct="1"/>
            <a:r>
              <a:rPr lang="en-US" dirty="0">
                <a:cs typeface="Lucida Sans Unicode" pitchFamily="34" charset="0"/>
              </a:rPr>
              <a:t>Smoothies made with plain yogurt, egg yolks and a natural sweetener are another good choice.  </a:t>
            </a:r>
          </a:p>
          <a:p>
            <a:pPr eaLnBrk="1" hangingPunct="1"/>
            <a:r>
              <a:rPr lang="en-US" dirty="0">
                <a:cs typeface="Lucida Sans Unicode" pitchFamily="34" charset="0"/>
              </a:rPr>
              <a:t>But what if you want cereal for breakfast?</a:t>
            </a:r>
          </a:p>
          <a:p>
            <a:pPr eaLnBrk="1" hangingPunct="1"/>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148</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ln/>
        </p:spPr>
      </p:sp>
      <p:sp>
        <p:nvSpPr>
          <p:cNvPr id="1761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So instead of a cruel breakfast, we suggest a gruel breakfast—old fashioned porridge, prepared by overnight soaking to get rid of the anti-nutrients in the oats.</a:t>
            </a:r>
          </a:p>
          <a:p>
            <a:pPr eaLnBrk="1" hangingPunct="1">
              <a:tabLst>
                <a:tab pos="348999" algn="l"/>
              </a:tabLst>
            </a:pPr>
            <a:r>
              <a:rPr lang="en-US" dirty="0">
                <a:latin typeface="Lucida Sans Unicode"/>
              </a:rPr>
              <a:t>Start with good quality rolled oats, purchased in packages, not in open bins. (They are likely to be rancid if they have sat in open bins for any length of time.) You will need some warm water and a tablespoon of something acidic—it can be whey, yogurt, lemon juice or vinegar. (We’</a:t>
            </a:r>
            <a:r>
              <a:rPr lang="en-US" altLang="ja-JP" dirty="0">
                <a:latin typeface="Lucida Sans Unicode"/>
              </a:rPr>
              <a:t>ll learn how to make whey in a moment.)</a:t>
            </a:r>
          </a:p>
          <a:p>
            <a:pPr eaLnBrk="1" hangingPunct="1">
              <a:tabLst>
                <a:tab pos="348999" algn="l"/>
              </a:tabLst>
            </a:pPr>
            <a:r>
              <a:rPr lang="en-US" dirty="0">
                <a:latin typeface="Lucida Sans Unicode"/>
              </a:rPr>
              <a:t>In the evening, place the oats in a bowl and mix them with water and add 1 tablespoon of something acidic.  Now you have moisture, warmth and slight acidity. All you need is time. So cover the bowl and leave it on the kitchen counter (in a warm place) overnight.  While you are asleep with your simple stomach, myriads of microorganisms and enzymes will pre-digest the oats for you, liberating all the minerals, creating B vitamins, and making those oats much more digestible.</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149</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ln/>
        </p:spPr>
      </p:sp>
      <p:sp>
        <p:nvSpPr>
          <p:cNvPr id="1781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Next morning bring more water with added sea salt to a boil.  Add the soaked oats, bring to a boil and cook, stirring, until the oats are soft and creamy.  Because the oats have soaked overnight, they will cook very quickly. Then cover the oats and let them sit for several minutes.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150</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Rot="1" noChangeAspect="1" noChangeArrowheads="1" noTextEdit="1"/>
          </p:cNvSpPr>
          <p:nvPr>
            <p:ph type="sldImg"/>
          </p:nvPr>
        </p:nvSpPr>
        <p:spPr>
          <a:ln/>
        </p:spPr>
      </p:sp>
      <p:sp>
        <p:nvSpPr>
          <p:cNvPr id="1802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Now your oatmeal is ready to eat.  You can garnish with chopped nuts or desiccated coconut.  You can add a natural sweetener such as raw honey or maple syrup.</a:t>
            </a:r>
          </a:p>
          <a:p>
            <a:pPr eaLnBrk="1" hangingPunct="1">
              <a:tabLst>
                <a:tab pos="348999" algn="l"/>
              </a:tabLst>
            </a:pPr>
            <a:r>
              <a:rPr lang="en-US" dirty="0">
                <a:latin typeface="Lucida Sans Unicode"/>
              </a:rPr>
              <a:t>And you will want to add butter or cream, to provide the fat-soluble activators necessary for the absorption of all the wonderful minerals in oats, now much more available due to the soaking.  Butter or cream will also slow down the release of glucose into the bloodstream so have </a:t>
            </a:r>
            <a:r>
              <a:rPr lang="en-US" dirty="0" err="1">
                <a:latin typeface="Lucida Sans Unicode"/>
              </a:rPr>
              <a:t>have</a:t>
            </a:r>
            <a:r>
              <a:rPr lang="en-US" dirty="0">
                <a:latin typeface="Lucida Sans Unicode"/>
              </a:rPr>
              <a:t> nice even blood sugar—not the blood sugar roller coaster that you get from eating carbohydrate foods without fat.  </a:t>
            </a:r>
          </a:p>
          <a:p>
            <a:pPr eaLnBrk="1" hangingPunct="1">
              <a:tabLst>
                <a:tab pos="348999" algn="l"/>
              </a:tabLst>
            </a:pPr>
            <a:r>
              <a:rPr lang="en-US" dirty="0">
                <a:latin typeface="Lucida Sans Unicode"/>
              </a:rPr>
              <a:t>Use all the butter or cream you want—half a stick of butter or even more is not too much.</a:t>
            </a:r>
          </a:p>
          <a:p>
            <a:pPr eaLnBrk="1" hangingPunct="1">
              <a:tabLst>
                <a:tab pos="348999" algn="l"/>
              </a:tabLst>
            </a:pPr>
            <a:r>
              <a:rPr lang="en-US" dirty="0">
                <a:latin typeface="Lucida Sans Unicode"/>
              </a:rPr>
              <a:t>I used to think I was allergic to oats—when I ate oatmeal I would get very hungry, faint and nauseous about mid morning. Many others have reported the same experience. However, when I learned to soak my oats, and eat them with plenty of butter, I found that I could go from 7 am to 2 pm on a bowl of oatmeal and never get hungry—even though I added plenty of sweetener.  I wasn’</a:t>
            </a:r>
            <a:r>
              <a:rPr lang="en-US" altLang="ja-JP" dirty="0">
                <a:latin typeface="Lucida Sans Unicode"/>
              </a:rPr>
              <a:t>t actually allergic to oats but was reacting to the many anti-nutrients in this grain.</a:t>
            </a: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151</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Rot="1" noChangeAspect="1" noChangeArrowheads="1" noTextEdit="1"/>
          </p:cNvSpPr>
          <p:nvPr>
            <p:ph type="sldImg"/>
          </p:nvPr>
        </p:nvSpPr>
        <p:spPr>
          <a:ln/>
        </p:spPr>
      </p:sp>
      <p:sp>
        <p:nvSpPr>
          <p:cNvPr id="182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Now let</a:t>
            </a:r>
            <a:r>
              <a:rPr lang="ja-JP" altLang="en-US" dirty="0"/>
              <a:t>’</a:t>
            </a:r>
            <a:r>
              <a:rPr lang="en-US" altLang="ja-JP" dirty="0"/>
              <a:t>s make some pancakes—this is a very popular recipe from </a:t>
            </a:r>
            <a:r>
              <a:rPr lang="en-US" altLang="ja-JP" i="1" dirty="0"/>
              <a:t>Nourishing Traditions</a:t>
            </a:r>
            <a:r>
              <a:rPr lang="en-US" altLang="ja-JP" dirty="0"/>
              <a:t>.  First grind the grain (organic wheat, spelt or </a:t>
            </a:r>
            <a:r>
              <a:rPr lang="en-US" altLang="ja-JP" dirty="0" err="1"/>
              <a:t>kamut</a:t>
            </a:r>
            <a:r>
              <a:rPr lang="en-US" altLang="ja-JP" dirty="0"/>
              <a:t>) the night before. Mix with equal parts of yogurt or kefir, cover and leave on the counter overnight.</a:t>
            </a:r>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152</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Rot="1" noChangeAspect="1" noChangeArrowheads="1" noTextEdit="1"/>
          </p:cNvSpPr>
          <p:nvPr>
            <p:ph type="sldImg"/>
          </p:nvPr>
        </p:nvSpPr>
        <p:spPr>
          <a:ln/>
        </p:spPr>
      </p:sp>
      <p:sp>
        <p:nvSpPr>
          <p:cNvPr id="1843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In the morning, add beaten eggs, melted butter, sea salt, a little maple syrup and baking soda. Cook on a greased griddle or well-seasoned cast iron pan. You will be surprise how light and digestible these pancakes are.</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153</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serve them with plenty of butter. . . . Actually this IS too much butter!</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154</a:t>
            </a:fld>
            <a:endParaRPr lang="en-US" dirty="0"/>
          </a:p>
        </p:txBody>
      </p:sp>
    </p:spTree>
    <p:extLst>
      <p:ext uri="{BB962C8B-B14F-4D97-AF65-F5344CB8AC3E}">
        <p14:creationId xmlns:p14="http://schemas.microsoft.com/office/powerpoint/2010/main" val="41174757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a:ln/>
        </p:spPr>
      </p:sp>
      <p:sp>
        <p:nvSpPr>
          <p:cNvPr id="187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Serve your pancakes with some sausage or roe cakes, butter, maple syrup and perhaps a fermented raspberry syrup. </a:t>
            </a:r>
          </a:p>
          <a:p>
            <a:r>
              <a:rPr lang="en-US" dirty="0"/>
              <a:t>So many of our principles are represented on this plate: soaked grains, a natural sweetener, a </a:t>
            </a:r>
            <a:r>
              <a:rPr lang="en-US" dirty="0" err="1"/>
              <a:t>lacto</a:t>
            </a:r>
            <a:r>
              <a:rPr lang="en-US" dirty="0"/>
              <a:t>-fermented condiment, nutrient-dense animal food and of course plenty of butter!</a:t>
            </a:r>
          </a:p>
          <a:p>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155</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some of your pancake batter to make crispy pancakes, which work as a great sourdough cracker.</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156</a:t>
            </a:fld>
            <a:endParaRPr lang="en-US" dirty="0"/>
          </a:p>
        </p:txBody>
      </p:sp>
    </p:spTree>
    <p:extLst>
      <p:ext uri="{BB962C8B-B14F-4D97-AF65-F5344CB8AC3E}">
        <p14:creationId xmlns:p14="http://schemas.microsoft.com/office/powerpoint/2010/main" val="3083422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Crispy pancakes with sour cream, blond caviar (the least expensive kind), finely chopped onion and a little parsley.  These are delicious!</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157</a:t>
            </a:fld>
            <a:endParaRPr lang="en-US" dirty="0"/>
          </a:p>
        </p:txBody>
      </p:sp>
    </p:spTree>
    <p:extLst>
      <p:ext uri="{BB962C8B-B14F-4D97-AF65-F5344CB8AC3E}">
        <p14:creationId xmlns:p14="http://schemas.microsoft.com/office/powerpoint/2010/main" val="3072814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ingredient list for store bought ranch dressing.  So much better to make your own.  And if you use homemade buttermilk, you will have a probiotic dressing.</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14</a:t>
            </a:fld>
            <a:endParaRPr lang="en-US" dirty="0"/>
          </a:p>
        </p:txBody>
      </p:sp>
    </p:spTree>
    <p:extLst>
      <p:ext uri="{BB962C8B-B14F-4D97-AF65-F5344CB8AC3E}">
        <p14:creationId xmlns:p14="http://schemas.microsoft.com/office/powerpoint/2010/main" val="4733057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ln/>
        </p:spPr>
      </p:sp>
      <p:sp>
        <p:nvSpPr>
          <p:cNvPr id="1894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A very useful soaked grain recipe in </a:t>
            </a:r>
            <a:r>
              <a:rPr lang="en-US" i="1" dirty="0"/>
              <a:t>Nourishing Traditions </a:t>
            </a:r>
            <a:r>
              <a:rPr lang="en-US" dirty="0"/>
              <a:t>is yogurt dough.  The ingredients are freshly ground whole grain flour (organic wheat, </a:t>
            </a:r>
            <a:r>
              <a:rPr lang="en-US" dirty="0" err="1"/>
              <a:t>kamut</a:t>
            </a:r>
            <a:r>
              <a:rPr lang="en-US" dirty="0"/>
              <a:t> or spelt), good quality yogurt, butter and sea salt.</a:t>
            </a:r>
          </a:p>
          <a:p>
            <a:pPr eaLnBrk="1" hangingPunct="1">
              <a:tabLst>
                <a:tab pos="348999" algn="l"/>
              </a:tabLst>
            </a:pPr>
            <a:r>
              <a:rPr lang="en-US" dirty="0"/>
              <a:t>Mix into a dense dough and leave in a warm kitchen overnight.</a:t>
            </a:r>
          </a:p>
          <a:p>
            <a:pPr eaLnBrk="1" hangingPunct="1">
              <a:tabLst>
                <a:tab pos="348999" algn="l"/>
              </a:tabLst>
            </a:pPr>
            <a:r>
              <a:rPr lang="en-US" dirty="0"/>
              <a:t>This dough is very easy to work with, yet very light. Use unbleached white flour for rolling out the dough.</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158</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ln/>
        </p:spPr>
      </p:sp>
      <p:sp>
        <p:nvSpPr>
          <p:cNvPr id="1914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We have used the yoghurt dough to make quiche—a fancy name for cheese and egg pie.</a:t>
            </a:r>
          </a:p>
          <a:p>
            <a:pPr eaLnBrk="1" hangingPunct="1">
              <a:tabLst>
                <a:tab pos="348999" algn="l"/>
              </a:tabLst>
            </a:pPr>
            <a:r>
              <a:rPr lang="en-US" dirty="0">
                <a:latin typeface="Lucida Sans Unicode"/>
              </a:rPr>
              <a:t>Rich foods like quiche are best eaten with something sour, like the lacto-fermented sauerkraut shown here. The beverage is </a:t>
            </a:r>
            <a:r>
              <a:rPr lang="en-US" dirty="0" err="1">
                <a:latin typeface="Lucida Sans Unicode"/>
              </a:rPr>
              <a:t>kombucha</a:t>
            </a:r>
            <a:r>
              <a:rPr lang="en-US" dirty="0">
                <a:latin typeface="Lucida Sans Unicode"/>
              </a:rPr>
              <a:t>, a sour, fermented drink. Lacto-fermented foods help us digest fats.</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159</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ChangeArrowheads="1" noTextEdit="1"/>
          </p:cNvSpPr>
          <p:nvPr>
            <p:ph type="sldImg"/>
          </p:nvPr>
        </p:nvSpPr>
        <p:spPr>
          <a:ln/>
        </p:spPr>
      </p:sp>
      <p:sp>
        <p:nvSpPr>
          <p:cNvPr id="1935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You can also use the yogurt dough to make filled pastries--samosas or empanadas.  Form the dough into small balls and roll out using unbleached white flour to keep from sticking.</a:t>
            </a:r>
          </a:p>
          <a:p>
            <a:pPr eaLnBrk="1" hangingPunct="1">
              <a:tabLst>
                <a:tab pos="348999" algn="l"/>
              </a:tabLst>
            </a:pPr>
            <a:r>
              <a:rPr lang="en-US" dirty="0"/>
              <a:t>Mound filling in the center, pinch the edges, brush with butter and bake.</a:t>
            </a:r>
          </a:p>
          <a:p>
            <a:pPr eaLnBrk="1" hangingPunct="1">
              <a:tabLst>
                <a:tab pos="348999" algn="l"/>
              </a:tabLst>
            </a:pPr>
            <a:r>
              <a:rPr lang="en-US" dirty="0"/>
              <a:t>You can also wrap individually in foil and freeze. . . Be sure to remove the foil before heating.</a:t>
            </a:r>
          </a:p>
          <a:p>
            <a:pPr eaLnBrk="1" hangingPunct="1">
              <a:tabLst>
                <a:tab pos="348999" algn="l"/>
              </a:tabLst>
            </a:pPr>
            <a:r>
              <a:rPr lang="en-US" dirty="0"/>
              <a:t>You can be very creative with your fillings. . . And this is a great way to hide chopped up organ meats. . . Your kids will never know!</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160</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a:ln/>
        </p:spPr>
      </p:sp>
      <p:sp>
        <p:nvSpPr>
          <p:cNvPr id="1955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Nuts are also seeds. The problems with nuts is not so much </a:t>
            </a:r>
            <a:r>
              <a:rPr lang="en-US" dirty="0" err="1"/>
              <a:t>phytic</a:t>
            </a:r>
            <a:r>
              <a:rPr lang="en-US" dirty="0"/>
              <a:t> acid, but enzyme inhibitors.  These are what cause the irritated or fuzzy feeling in your mouth along with indigestion when you eat too many nuts.</a:t>
            </a:r>
          </a:p>
          <a:p>
            <a:pPr eaLnBrk="1" hangingPunct="1">
              <a:tabLst>
                <a:tab pos="348999" algn="l"/>
              </a:tabLst>
            </a:pPr>
            <a:r>
              <a:rPr lang="en-US" dirty="0"/>
              <a:t>We do the nuts a little differently than the grains. We start with raw nuts and soak them in salt water for 6-8 hours. This process will neutralize enzyme inhibitors.</a:t>
            </a:r>
          </a:p>
          <a:p>
            <a:pPr eaLnBrk="1" hangingPunct="1">
              <a:tabLst>
                <a:tab pos="348999" algn="l"/>
              </a:tabLst>
            </a:pPr>
            <a:r>
              <a:rPr lang="en-US" dirty="0"/>
              <a:t>These are raw pecans pictured here. After soaking, drain the nuts and spread in a </a:t>
            </a:r>
            <a:r>
              <a:rPr lang="en-US" dirty="0" err="1"/>
              <a:t>pyrex</a:t>
            </a:r>
            <a:r>
              <a:rPr lang="en-US" dirty="0"/>
              <a:t> baking dish or on stainless steel baking sheets.  Bake at the lowest oven temperature possible, for 12-36 hours, until the nuts are completely dry and crisp.  You may also use a dehydrator.</a:t>
            </a:r>
          </a:p>
          <a:p>
            <a:pPr eaLnBrk="1" hangingPunct="1">
              <a:tabLst>
                <a:tab pos="348999" algn="l"/>
              </a:tabLst>
            </a:pPr>
            <a:r>
              <a:rPr lang="en-US" dirty="0"/>
              <a:t>Pecans develop a beautiful buttery flavor when made into crispy pecans.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161</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ChangeArrowheads="1" noTextEdit="1"/>
          </p:cNvSpPr>
          <p:nvPr>
            <p:ph type="sldImg"/>
          </p:nvPr>
        </p:nvSpPr>
        <p:spPr>
          <a:ln/>
        </p:spPr>
      </p:sp>
      <p:sp>
        <p:nvSpPr>
          <p:cNvPr id="1976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Shown here are crispy cashews, crispy pecans, crispy almonds and </a:t>
            </a:r>
            <a:r>
              <a:rPr lang="en-US" dirty="0" err="1"/>
              <a:t>pepitas</a:t>
            </a:r>
            <a:r>
              <a:rPr lang="en-US" dirty="0"/>
              <a:t>, which are hulled pumpkin seeds prepared as crispy nuts. </a:t>
            </a:r>
          </a:p>
          <a:p>
            <a:pPr eaLnBrk="1" hangingPunct="1">
              <a:tabLst>
                <a:tab pos="348999" algn="l"/>
              </a:tabLst>
            </a:pPr>
            <a:r>
              <a:rPr lang="en-US" dirty="0"/>
              <a:t>Crispy nuts should be stored in air-tight containers and they can be kept at room temperature (except for walnuts which need to be refrigerated because they contain a lot of omega-3 fatty acids.)  </a:t>
            </a:r>
          </a:p>
          <a:p>
            <a:pPr eaLnBrk="1" hangingPunct="1">
              <a:tabLst>
                <a:tab pos="348999" algn="l"/>
              </a:tabLst>
            </a:pPr>
            <a:r>
              <a:rPr lang="en-US" dirty="0"/>
              <a:t>These are a great snack to keep in your car, your tractor, your office or take to school or work for lunch. Crispy nuts plus a hunk of raw cheese make an easy, delicious and completely nourishing lunch.</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162</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ChangeArrowheads="1" noTextEdit="1"/>
          </p:cNvSpPr>
          <p:nvPr>
            <p:ph type="sldImg"/>
          </p:nvPr>
        </p:nvSpPr>
        <p:spPr>
          <a:ln/>
        </p:spPr>
      </p:sp>
      <p:sp>
        <p:nvSpPr>
          <p:cNvPr id="1996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Crispy nuts form the basis for several of the cookie recipes in </a:t>
            </a:r>
            <a:r>
              <a:rPr lang="en-US" i="1" dirty="0">
                <a:latin typeface="Lucida Sans Unicode"/>
              </a:rPr>
              <a:t>Nourishing Traditions.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163</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Rot="1" noChangeAspect="1" noChangeArrowheads="1" noTextEdit="1"/>
          </p:cNvSpPr>
          <p:nvPr>
            <p:ph type="sldImg"/>
          </p:nvPr>
        </p:nvSpPr>
        <p:spPr>
          <a:ln/>
        </p:spPr>
      </p:sp>
      <p:sp>
        <p:nvSpPr>
          <p:cNvPr id="2017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seventh way to change your diet for the better is to make stock (bone broth) at least once a week.</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164</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ChangeArrowheads="1" noTextEdit="1"/>
          </p:cNvSpPr>
          <p:nvPr>
            <p:ph type="sldImg"/>
          </p:nvPr>
        </p:nvSpPr>
        <p:spPr>
          <a:ln/>
        </p:spPr>
      </p:sp>
      <p:sp>
        <p:nvSpPr>
          <p:cNvPr id="2037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easiest to make is chicken stock.  You can use a whole chicken, or just chicken parts (necks and backs). You can use the bones leftover from a baked or roasted chicken. If you want to have meat for salads, casseroles, etc., use the whole chicken.</a:t>
            </a:r>
          </a:p>
          <a:p>
            <a:pPr eaLnBrk="1" hangingPunct="1">
              <a:tabLst>
                <a:tab pos="348999" algn="l"/>
              </a:tabLst>
            </a:pPr>
            <a:r>
              <a:rPr lang="en-US" dirty="0"/>
              <a:t>If you can get the feet and heads, use these also. They are rich sources of gelatin.</a:t>
            </a:r>
          </a:p>
          <a:p>
            <a:pPr eaLnBrk="1" hangingPunct="1">
              <a:tabLst>
                <a:tab pos="348999" algn="l"/>
              </a:tabLst>
            </a:pPr>
            <a:r>
              <a:rPr lang="en-US" dirty="0"/>
              <a:t>Place chicken, chicken parts or chicken bones in a pot with some chopped vegetables (onions, carrots and celery).  Add about one-half cup vinegar.  Vinegar helps pull the calcium out of the bones and into the broth. Cover with cold water and then gently bring to a simmer.</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165</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When the stock comes to a simmer, use a large spoon to skim off any scum that has risen to the surface.  This is one of the secrets of fine French cooking—always skim stocks and sauces, as the scum can be bitter.  Besides, it doesn’t look very nice. (There will be more scum with a conventional chicken, and it is very important to skim this off.)</a:t>
            </a:r>
          </a:p>
          <a:p>
            <a:pPr eaLnBrk="1" hangingPunct="1">
              <a:tabLst>
                <a:tab pos="348999" algn="l"/>
              </a:tabLst>
            </a:pPr>
            <a:r>
              <a:rPr lang="en-US" dirty="0"/>
              <a:t>Then cover and simmer for 2 hours or longer—up to 24 hours.</a:t>
            </a:r>
          </a:p>
          <a:p>
            <a:pPr eaLnBrk="1" hangingPunct="1">
              <a:tabLst>
                <a:tab pos="348999" algn="l"/>
              </a:tabLst>
            </a:pPr>
            <a:r>
              <a:rPr lang="en-US" dirty="0"/>
              <a:t>Remove chicken and vegetables, allow the stock to cool and strain stock into containers.  The stock can be refrigerated or frozen and used in soups, sauces and gravies.</a:t>
            </a:r>
          </a:p>
          <a:p>
            <a:pPr eaLnBrk="1" hangingPunct="1">
              <a:tabLst>
                <a:tab pos="348999" algn="l"/>
              </a:tabLst>
            </a:pPr>
            <a:r>
              <a:rPr lang="en-US" dirty="0"/>
              <a:t>A South American proverb is “Good broth resurrects the dead.”  Traditional cultures knew the value of bone broths!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166</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ChangeArrowheads="1" noTextEdit="1"/>
          </p:cNvSpPr>
          <p:nvPr>
            <p:ph type="sldImg"/>
          </p:nvPr>
        </p:nvSpPr>
        <p:spPr>
          <a:ln/>
        </p:spPr>
      </p:sp>
      <p:sp>
        <p:nvSpPr>
          <p:cNvPr id="2078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Chicken heads—lovely sight!  This photo was taken at a market in the Himalayan Mountains. The heads and feet were put out in the morning and all gone by noon.  What were people buying them for?  To make stock!</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We spoke earlier about the excess of omega-6 fatty acids in the modern American diet.  This is easy to remedy.  First and foremost, eliminate all commercial vegetable oils, which are composed largely of omega-6 fatty acids.</a:t>
            </a:r>
          </a:p>
          <a:p>
            <a:pPr eaLnBrk="1" hangingPunct="1">
              <a:tabLst>
                <a:tab pos="407710" algn="l"/>
              </a:tabLst>
            </a:pPr>
            <a:r>
              <a:rPr lang="en-US" dirty="0"/>
              <a:t>Second, use a small amount of flax oil in your salad dressing.</a:t>
            </a:r>
          </a:p>
          <a:p>
            <a:pPr eaLnBrk="1" hangingPunct="1">
              <a:tabLst>
                <a:tab pos="407710" algn="l"/>
              </a:tabLst>
            </a:pPr>
            <a:r>
              <a:rPr lang="en-US" dirty="0"/>
              <a:t>And finally, choose organic and pasture-fed animal and plant foods, which will be sources of additional omega-3 fatty acids.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ChangeArrowheads="1" noTextEdit="1"/>
          </p:cNvSpPr>
          <p:nvPr>
            <p:ph type="sldImg"/>
          </p:nvPr>
        </p:nvSpPr>
        <p:spPr>
          <a:ln/>
        </p:spPr>
      </p:sp>
      <p:sp>
        <p:nvSpPr>
          <p:cNvPr id="2099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Fish broth is also easy to make, and forms the basis for delicious fish soups, stews and sauces.  Use the head and carcass of the fish—which you can often get for free from the fish seller.</a:t>
            </a:r>
          </a:p>
          <a:p>
            <a:pPr eaLnBrk="1" hangingPunct="1">
              <a:tabLst>
                <a:tab pos="348999" algn="l"/>
              </a:tabLst>
            </a:pPr>
            <a:r>
              <a:rPr lang="en-US" dirty="0"/>
              <a:t>Fish broth is extremely nourishing, full of minerals and substances that support thyroid function.  </a:t>
            </a:r>
            <a:r>
              <a:rPr lang="ja-JP" altLang="en-US" dirty="0"/>
              <a:t>“</a:t>
            </a:r>
            <a:r>
              <a:rPr lang="en-US" altLang="ja-JP" dirty="0"/>
              <a:t>Fish broth will cure anything,</a:t>
            </a:r>
            <a:r>
              <a:rPr lang="ja-JP" altLang="en-US" dirty="0"/>
              <a:t>”</a:t>
            </a:r>
            <a:r>
              <a:rPr lang="en-US" altLang="ja-JP" dirty="0"/>
              <a:t> is a South American saying.</a:t>
            </a:r>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168</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use both the body and the bones of the fish!!</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169</a:t>
            </a:fld>
            <a:endParaRPr lang="en-US" dirty="0"/>
          </a:p>
        </p:txBody>
      </p:sp>
    </p:spTree>
    <p:extLst>
      <p:ext uri="{BB962C8B-B14F-4D97-AF65-F5344CB8AC3E}">
        <p14:creationId xmlns:p14="http://schemas.microsoft.com/office/powerpoint/2010/main" val="40530451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ChangeArrowheads="1" noTextEdit="1"/>
          </p:cNvSpPr>
          <p:nvPr>
            <p:ph type="sldImg"/>
          </p:nvPr>
        </p:nvSpPr>
        <p:spPr>
          <a:ln/>
        </p:spPr>
      </p:sp>
      <p:sp>
        <p:nvSpPr>
          <p:cNvPr id="2119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Beef broth is a little more complicated, but if you make beef stock, you have what you need for delicious soups, sauces and stews to go with beef or lamb.  You need to brown the meaty bones in the oven first, to give flavor and color to the stock. If you can find any beef or calves feet (on plate on middle right) or even pig’s feet, by all means use these. They add lots of gelatin to the stock.</a:t>
            </a:r>
          </a:p>
          <a:p>
            <a:pPr eaLnBrk="1" hangingPunct="1">
              <a:tabLst>
                <a:tab pos="348999" algn="l"/>
              </a:tabLst>
            </a:pPr>
            <a:r>
              <a:rPr lang="en-US" dirty="0"/>
              <a:t>The making of broth is a great opportunity for farmers, a way of making a good profit on the heads and feet of animals. In Asia, broth is made in little mom-and-pop shops and sold on the street.  We need the same thing in America.  What we need is a </a:t>
            </a:r>
            <a:r>
              <a:rPr lang="en-US" dirty="0" err="1"/>
              <a:t>brothal</a:t>
            </a:r>
            <a:r>
              <a:rPr lang="en-US" dirty="0"/>
              <a:t> in every town. But until that happens, you will need to make your own stock at home.</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170</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ChangeArrowheads="1" noTextEdit="1"/>
          </p:cNvSpPr>
          <p:nvPr>
            <p:ph type="sldImg"/>
          </p:nvPr>
        </p:nvSpPr>
        <p:spPr>
          <a:ln/>
        </p:spPr>
      </p:sp>
      <p:sp>
        <p:nvSpPr>
          <p:cNvPr id="2140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This is what is called a reduction sauce. You start with several quarts of pale beef stock, then boil and boil until the sauce reduces in volume.  The sauce becomes thick and flavorful—this is the secret to those wonderful French sauces—just reducing stock. The sauce gets thick because of the gelatin.</a:t>
            </a:r>
          </a:p>
          <a:p>
            <a:pPr eaLnBrk="1" hangingPunct="1">
              <a:tabLst>
                <a:tab pos="348999" algn="l"/>
              </a:tabLst>
            </a:pPr>
            <a:r>
              <a:rPr lang="en-US" dirty="0"/>
              <a:t>You can add wine, brandy, herbs, butter, cream, etc. to create different sauces.</a:t>
            </a:r>
          </a:p>
          <a:p>
            <a:pPr eaLnBrk="1" hangingPunct="1">
              <a:tabLst>
                <a:tab pos="348999" algn="l"/>
              </a:tabLst>
            </a:pPr>
            <a:r>
              <a:rPr lang="en-US" dirty="0"/>
              <a:t>These sauces are not only absolutely delicious, they are also extremely nutritious, providing many minerals, especially calcium, in a form that is easy to assimilate, and also gelatin to aid digestion.</a:t>
            </a:r>
          </a:p>
          <a:p>
            <a:pPr eaLnBrk="1" hangingPunct="1">
              <a:tabLst>
                <a:tab pos="348999" algn="l"/>
              </a:tabLst>
            </a:pPr>
            <a:r>
              <a:rPr lang="en-US" dirty="0"/>
              <a:t>Gelatin contains an amino acid that the liver uses to detoxify.  So in addition to being  a culinary delight, these sauces support liver function and help the body detoxify!</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171</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ChangeArrowheads="1" noTextEdit="1"/>
          </p:cNvSpPr>
          <p:nvPr>
            <p:ph type="sldImg"/>
          </p:nvPr>
        </p:nvSpPr>
        <p:spPr>
          <a:ln/>
        </p:spPr>
      </p:sp>
      <p:sp>
        <p:nvSpPr>
          <p:cNvPr id="2160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Here is a collection of processed foods that have a meaty taste. In real foods, this meaty taste is provided by broth, but in processed foods, the meaty taste is given by MSG and artificial flavorings. Bouillon cubes, canned foods, sauces, soup mixes, flavored rice dishes, even ketchup—all get their meaty taste from an imitation, monosodium glutamate, which is very toxic to the nervous system. </a:t>
            </a:r>
          </a:p>
          <a:p>
            <a:pPr eaLnBrk="1" hangingPunct="1">
              <a:tabLst>
                <a:tab pos="348999" algn="l"/>
              </a:tabLst>
            </a:pPr>
            <a:r>
              <a:rPr lang="en-US" dirty="0"/>
              <a:t>Look at the gravy on the mystery meat in the TV dinner in the upper right.  Real gravy is made from nutrient-dense stock and fat. This so-called </a:t>
            </a:r>
            <a:r>
              <a:rPr lang="ja-JP" altLang="en-US" dirty="0"/>
              <a:t>“</a:t>
            </a:r>
            <a:r>
              <a:rPr lang="en-US" altLang="ja-JP" dirty="0"/>
              <a:t>gravy</a:t>
            </a:r>
            <a:r>
              <a:rPr lang="ja-JP" altLang="en-US" dirty="0"/>
              <a:t>”</a:t>
            </a:r>
            <a:r>
              <a:rPr lang="en-US" altLang="ja-JP" dirty="0"/>
              <a:t> is made from water, a coloring, a thickener and artificial flavorings, mostly MSG. It will be toxic to the nervous system, whereas real gravy contains calcium, glycine and fat, which are protective to the nervous system.  Worst of all, the artificial flavorings in this </a:t>
            </a:r>
            <a:r>
              <a:rPr lang="ja-JP" altLang="en-US" dirty="0"/>
              <a:t>“</a:t>
            </a:r>
            <a:r>
              <a:rPr lang="en-US" altLang="ja-JP" dirty="0"/>
              <a:t>gravy</a:t>
            </a:r>
            <a:r>
              <a:rPr lang="ja-JP" altLang="en-US" dirty="0"/>
              <a:t>”</a:t>
            </a:r>
            <a:r>
              <a:rPr lang="en-US" altLang="ja-JP" dirty="0"/>
              <a:t> trick the taste buds into thinking it is getting a meat dish with all the accompanying nutrients. </a:t>
            </a:r>
          </a:p>
          <a:p>
            <a:pPr eaLnBrk="1" hangingPunct="1">
              <a:tabLst>
                <a:tab pos="348999" algn="l"/>
              </a:tabLst>
            </a:pPr>
            <a:r>
              <a:rPr lang="en-US" dirty="0"/>
              <a:t>But the body is not fooled and will keep telling you that it is hungry.  Eating processed foods flavored with MSG and other imitation flavors is the fast track to obesity because the body will keep telling you that you have not fed it, it will always feel hungry. Actually, the way researchers induce obesity in laboratory rats is to feed them MSG!</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172</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noChangeArrowheads="1" noTextEdit="1"/>
          </p:cNvSpPr>
          <p:nvPr>
            <p:ph type="sldImg"/>
          </p:nvPr>
        </p:nvSpPr>
        <p:spPr>
          <a:ln/>
        </p:spPr>
      </p:sp>
      <p:sp>
        <p:nvSpPr>
          <p:cNvPr id="2181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Usually MSG is not listed on the label of processed foods, but is hidden in these other ingredients.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173</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ChangeArrowheads="1" noTextEdit="1"/>
          </p:cNvSpPr>
          <p:nvPr>
            <p:ph type="sldImg"/>
          </p:nvPr>
        </p:nvSpPr>
        <p:spPr>
          <a:ln/>
        </p:spPr>
      </p:sp>
      <p:sp>
        <p:nvSpPr>
          <p:cNvPr id="2201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industry has learned to produce all food flavors in the laboratory. This opened up the flood gates of imitation foods, from imitation butter to imitation beef. Without these flavorings, the industry could not cheaply produce most processed foods—they would taste awful without all these imitation flavors.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174</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ChangeArrowheads="1" noTextEdit="1"/>
          </p:cNvSpPr>
          <p:nvPr>
            <p:ph type="sldImg"/>
          </p:nvPr>
        </p:nvSpPr>
        <p:spPr>
          <a:ln/>
        </p:spPr>
      </p:sp>
      <p:sp>
        <p:nvSpPr>
          <p:cNvPr id="2222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Eighth, eat a variety of fresh vegetables and fruits, preferably organic (but don</a:t>
            </a:r>
            <a:r>
              <a:rPr lang="ja-JP" altLang="en-US" dirty="0"/>
              <a:t>’</a:t>
            </a:r>
            <a:r>
              <a:rPr lang="en-US" altLang="ja-JP" dirty="0"/>
              <a:t>t make a fetish about it.)</a:t>
            </a:r>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175</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a:ln/>
        </p:spPr>
      </p:sp>
      <p:sp>
        <p:nvSpPr>
          <p:cNvPr id="2242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Here are the fruits and vegetables that tested highest for pesticide residues. It’s best to eat organic versions of these.</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176</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a:ln/>
        </p:spPr>
      </p:sp>
      <p:sp>
        <p:nvSpPr>
          <p:cNvPr id="2263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Some tender vegetables may be eaten raw, as in salads.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2913063" y="344488"/>
            <a:ext cx="3536950" cy="2652712"/>
          </a:xfrm>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This is where we get all those polyunsaturated fatty acids, in vegetable oils used in cooking, salads and added to processed foods.  Actually, these oils are usually </a:t>
            </a:r>
            <a:r>
              <a:rPr lang="ja-JP" altLang="en-US" dirty="0"/>
              <a:t>“</a:t>
            </a:r>
            <a:r>
              <a:rPr lang="en-US" altLang="ja-JP" dirty="0"/>
              <a:t>winterized,</a:t>
            </a:r>
            <a:r>
              <a:rPr lang="ja-JP" altLang="en-US" dirty="0"/>
              <a:t>”</a:t>
            </a:r>
            <a:r>
              <a:rPr lang="en-US" altLang="ja-JP" dirty="0"/>
              <a:t> which means that manufacturers remove most of the saturated and monounsaturated fatty acids, making them almost purely omega-6 polyunsaturated.</a:t>
            </a: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ln/>
        </p:spPr>
      </p:sp>
      <p:sp>
        <p:nvSpPr>
          <p:cNvPr id="2283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Now that you know how to make salad dressing, you can be really creative with salads.</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178</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defRPr>
            </a:lvl1pPr>
            <a:lvl2pPr marL="763233" indent="-293551" eaLnBrk="0" hangingPunct="0">
              <a:defRPr sz="2500">
                <a:solidFill>
                  <a:schemeClr val="tx1"/>
                </a:solidFill>
                <a:latin typeface="Times New Roman" charset="0"/>
                <a:ea typeface="ＭＳ Ｐゴシック" charset="0"/>
              </a:defRPr>
            </a:lvl2pPr>
            <a:lvl3pPr marL="1174204" indent="-234841" eaLnBrk="0" hangingPunct="0">
              <a:defRPr sz="2500">
                <a:solidFill>
                  <a:schemeClr val="tx1"/>
                </a:solidFill>
                <a:latin typeface="Times New Roman" charset="0"/>
                <a:ea typeface="ＭＳ Ｐゴシック" charset="0"/>
              </a:defRPr>
            </a:lvl3pPr>
            <a:lvl4pPr marL="1643885" indent="-234841" eaLnBrk="0" hangingPunct="0">
              <a:defRPr sz="2500">
                <a:solidFill>
                  <a:schemeClr val="tx1"/>
                </a:solidFill>
                <a:latin typeface="Times New Roman" charset="0"/>
                <a:ea typeface="ＭＳ Ｐゴシック" charset="0"/>
              </a:defRPr>
            </a:lvl4pPr>
            <a:lvl5pPr marL="2113567" indent="-234841" eaLnBrk="0" hangingPunct="0">
              <a:defRPr sz="2500">
                <a:solidFill>
                  <a:schemeClr val="tx1"/>
                </a:solidFill>
                <a:latin typeface="Times New Roman" charset="0"/>
                <a:ea typeface="ＭＳ Ｐゴシック" charset="0"/>
              </a:defRPr>
            </a:lvl5pPr>
            <a:lvl6pPr marL="2583249" indent="-234841" algn="ctr" eaLnBrk="0" fontAlgn="base" hangingPunct="0">
              <a:spcBef>
                <a:spcPct val="0"/>
              </a:spcBef>
              <a:spcAft>
                <a:spcPct val="0"/>
              </a:spcAft>
              <a:defRPr sz="2500">
                <a:solidFill>
                  <a:schemeClr val="tx1"/>
                </a:solidFill>
                <a:latin typeface="Times New Roman" charset="0"/>
                <a:ea typeface="ＭＳ Ｐゴシック" charset="0"/>
              </a:defRPr>
            </a:lvl6pPr>
            <a:lvl7pPr marL="3052930" indent="-234841" algn="ctr" eaLnBrk="0" fontAlgn="base" hangingPunct="0">
              <a:spcBef>
                <a:spcPct val="0"/>
              </a:spcBef>
              <a:spcAft>
                <a:spcPct val="0"/>
              </a:spcAft>
              <a:defRPr sz="2500">
                <a:solidFill>
                  <a:schemeClr val="tx1"/>
                </a:solidFill>
                <a:latin typeface="Times New Roman" charset="0"/>
                <a:ea typeface="ＭＳ Ｐゴシック" charset="0"/>
              </a:defRPr>
            </a:lvl7pPr>
            <a:lvl8pPr marL="3522612" indent="-234841" algn="ctr" eaLnBrk="0" fontAlgn="base" hangingPunct="0">
              <a:spcBef>
                <a:spcPct val="0"/>
              </a:spcBef>
              <a:spcAft>
                <a:spcPct val="0"/>
              </a:spcAft>
              <a:defRPr sz="2500">
                <a:solidFill>
                  <a:schemeClr val="tx1"/>
                </a:solidFill>
                <a:latin typeface="Times New Roman" charset="0"/>
                <a:ea typeface="ＭＳ Ｐゴシック" charset="0"/>
              </a:defRPr>
            </a:lvl8pPr>
            <a:lvl9pPr marL="3992293" indent="-234841"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82AB7AE2-44EB-0040-8F88-FEF1296DC9E6}" type="slidenum">
              <a:rPr lang="en-US" sz="1200">
                <a:latin typeface="Lucida Sans Unicode"/>
              </a:rPr>
              <a:pPr eaLnBrk="1" hangingPunct="1"/>
              <a:t>179</a:t>
            </a:fld>
            <a:endParaRPr lang="en-US" sz="1200" dirty="0">
              <a:latin typeface="Lucida Sans Unicode"/>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However, not all vegetables should be eaten raw. </a:t>
            </a:r>
          </a:p>
          <a:p>
            <a:pPr eaLnBrk="1" hangingPunct="1">
              <a:tabLst>
                <a:tab pos="348999" algn="l"/>
              </a:tabLst>
            </a:pPr>
            <a:r>
              <a:rPr lang="en-US" dirty="0">
                <a:latin typeface="Lucida Sans Unicode"/>
              </a:rPr>
              <a:t>The green leafy vegetables (spinach, chard, beet greens, kale, etc.) contain oxalic acid, which blocks calcium absorption.  They should be eaten cooked.</a:t>
            </a:r>
          </a:p>
          <a:p>
            <a:pPr eaLnBrk="1" hangingPunct="1">
              <a:tabLst>
                <a:tab pos="348999" algn="l"/>
              </a:tabLst>
            </a:pPr>
            <a:r>
              <a:rPr lang="en-US" dirty="0">
                <a:latin typeface="Lucida Sans Unicode"/>
              </a:rPr>
              <a:t>Cruciferous vegetables (cabbage, Brussels sprouts, broccoli, etc.) and also leafy greens contain goitrogens, substances that inhibit thyroid function. The </a:t>
            </a:r>
            <a:r>
              <a:rPr lang="en-US" dirty="0" err="1">
                <a:latin typeface="Lucida Sans Unicode"/>
              </a:rPr>
              <a:t>goitrogens</a:t>
            </a:r>
            <a:r>
              <a:rPr lang="en-US" dirty="0">
                <a:latin typeface="Lucida Sans Unicode"/>
              </a:rPr>
              <a:t> are somewhat neutralized in cooking or fermenting.</a:t>
            </a:r>
          </a:p>
          <a:p>
            <a:pPr eaLnBrk="1" hangingPunct="1">
              <a:tabLst>
                <a:tab pos="348999" algn="l"/>
              </a:tabLst>
            </a:pPr>
            <a:r>
              <a:rPr lang="en-US" dirty="0">
                <a:latin typeface="Lucida Sans Unicode"/>
              </a:rPr>
              <a:t>In a letter to his nieces and nephews, Weston Price very specifically advised them to eat most vegetables cooked, because the minerals are more available in cooked vegetables. We do not endorse the consumption of green juices made from raw vegetables. </a:t>
            </a:r>
          </a:p>
          <a:p>
            <a:pPr eaLnBrk="1" hangingPunct="1">
              <a:tabLst>
                <a:tab pos="348999" algn="l"/>
              </a:tabLst>
            </a:pPr>
            <a:r>
              <a:rPr lang="en-US" dirty="0">
                <a:latin typeface="Lucida Sans Unicode"/>
              </a:rPr>
              <a:t>Remember to eat your cooked vegetables with butter and salt!</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defRPr>
            </a:lvl1pPr>
            <a:lvl2pPr marL="763233" indent="-293551" eaLnBrk="0" hangingPunct="0">
              <a:defRPr sz="2500">
                <a:solidFill>
                  <a:schemeClr val="tx1"/>
                </a:solidFill>
                <a:latin typeface="Times New Roman" charset="0"/>
                <a:ea typeface="ＭＳ Ｐゴシック" charset="0"/>
              </a:defRPr>
            </a:lvl2pPr>
            <a:lvl3pPr marL="1174204" indent="-234841" eaLnBrk="0" hangingPunct="0">
              <a:defRPr sz="2500">
                <a:solidFill>
                  <a:schemeClr val="tx1"/>
                </a:solidFill>
                <a:latin typeface="Times New Roman" charset="0"/>
                <a:ea typeface="ＭＳ Ｐゴシック" charset="0"/>
              </a:defRPr>
            </a:lvl3pPr>
            <a:lvl4pPr marL="1643885" indent="-234841" eaLnBrk="0" hangingPunct="0">
              <a:defRPr sz="2500">
                <a:solidFill>
                  <a:schemeClr val="tx1"/>
                </a:solidFill>
                <a:latin typeface="Times New Roman" charset="0"/>
                <a:ea typeface="ＭＳ Ｐゴシック" charset="0"/>
              </a:defRPr>
            </a:lvl4pPr>
            <a:lvl5pPr marL="2113567" indent="-234841" eaLnBrk="0" hangingPunct="0">
              <a:defRPr sz="2500">
                <a:solidFill>
                  <a:schemeClr val="tx1"/>
                </a:solidFill>
                <a:latin typeface="Times New Roman" charset="0"/>
                <a:ea typeface="ＭＳ Ｐゴシック" charset="0"/>
              </a:defRPr>
            </a:lvl5pPr>
            <a:lvl6pPr marL="2583249" indent="-234841" algn="ctr" eaLnBrk="0" fontAlgn="base" hangingPunct="0">
              <a:spcBef>
                <a:spcPct val="0"/>
              </a:spcBef>
              <a:spcAft>
                <a:spcPct val="0"/>
              </a:spcAft>
              <a:defRPr sz="2500">
                <a:solidFill>
                  <a:schemeClr val="tx1"/>
                </a:solidFill>
                <a:latin typeface="Times New Roman" charset="0"/>
                <a:ea typeface="ＭＳ Ｐゴシック" charset="0"/>
              </a:defRPr>
            </a:lvl6pPr>
            <a:lvl7pPr marL="3052930" indent="-234841" algn="ctr" eaLnBrk="0" fontAlgn="base" hangingPunct="0">
              <a:spcBef>
                <a:spcPct val="0"/>
              </a:spcBef>
              <a:spcAft>
                <a:spcPct val="0"/>
              </a:spcAft>
              <a:defRPr sz="2500">
                <a:solidFill>
                  <a:schemeClr val="tx1"/>
                </a:solidFill>
                <a:latin typeface="Times New Roman" charset="0"/>
                <a:ea typeface="ＭＳ Ｐゴシック" charset="0"/>
              </a:defRPr>
            </a:lvl7pPr>
            <a:lvl8pPr marL="3522612" indent="-234841" algn="ctr" eaLnBrk="0" fontAlgn="base" hangingPunct="0">
              <a:spcBef>
                <a:spcPct val="0"/>
              </a:spcBef>
              <a:spcAft>
                <a:spcPct val="0"/>
              </a:spcAft>
              <a:defRPr sz="2500">
                <a:solidFill>
                  <a:schemeClr val="tx1"/>
                </a:solidFill>
                <a:latin typeface="Times New Roman" charset="0"/>
                <a:ea typeface="ＭＳ Ｐゴシック" charset="0"/>
              </a:defRPr>
            </a:lvl8pPr>
            <a:lvl9pPr marL="3992293" indent="-234841"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33FCA577-2D49-C848-A04D-50EE63D5ADB3}" type="slidenum">
              <a:rPr lang="en-US" sz="1200">
                <a:latin typeface="Lucida Sans Unicode"/>
              </a:rPr>
              <a:pPr eaLnBrk="1" hangingPunct="1"/>
              <a:t>180</a:t>
            </a:fld>
            <a:endParaRPr lang="en-US" sz="1200" dirty="0">
              <a:latin typeface="Lucida Sans Unicode"/>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latin typeface="Lucida Sans Unicode"/>
              </a:rPr>
              <a:t>Many vegetables are impossible for humans to eat unless they are cooked. Some, like potatoes, contain a toxin that is neutralized by cooking and, in the case of eggplant, by salting, rinsing and cooking.</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ln/>
        </p:spPr>
      </p:sp>
      <p:sp>
        <p:nvSpPr>
          <p:cNvPr id="2344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To cook tender greens like spinach, wash leaves and place in a large pot.  Water adhering to leaves is enough to steam the spinach.  Cover and cook over low heat until the spinach is completely wilted. Use a slotted spoon to transfer to a bowl and place some butter on the top.  The fat-soluble activators in the butter will help you absorb all the minerals in the spinach.</a:t>
            </a:r>
          </a:p>
          <a:p>
            <a:pPr eaLnBrk="1" hangingPunct="1">
              <a:tabLst>
                <a:tab pos="407710" algn="l"/>
              </a:tabLst>
            </a:pPr>
            <a:r>
              <a:rPr lang="en-US" dirty="0"/>
              <a:t>Tougher greens, like kale and chard, need a longer cooking, and were traditionally cooked with a fat, like fatback (from pigs).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181</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ln/>
        </p:spPr>
      </p:sp>
      <p:sp>
        <p:nvSpPr>
          <p:cNvPr id="2365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To cook broccoli, use a two-part vegetable steamer.  Cut the broccoli into pieces and place in the top part of the steamer, with water in the lower part.</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182</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ln/>
        </p:spPr>
      </p:sp>
      <p:sp>
        <p:nvSpPr>
          <p:cNvPr id="2385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Cover and steam several minutes until the broccoli turns bright green and tender.  Transfer to a serving dish and place butter on top. May be kept in a warm oven for 15-30 minutes, or until dinner is served.</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183</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hurry to prepare a lot of vegetables for your evening meal?  Put them all in the top of a two-part vegetable steamer. When tender, transfer to a serving dish and pour melted butter over them.</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184</a:t>
            </a:fld>
            <a:endParaRPr lang="en-US" dirty="0"/>
          </a:p>
        </p:txBody>
      </p:sp>
    </p:spTree>
    <p:extLst>
      <p:ext uri="{BB962C8B-B14F-4D97-AF65-F5344CB8AC3E}">
        <p14:creationId xmlns:p14="http://schemas.microsoft.com/office/powerpoint/2010/main" val="234888137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ln/>
        </p:spPr>
      </p:sp>
      <p:sp>
        <p:nvSpPr>
          <p:cNvPr id="2406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There are many people who actually do not like vegetables, not even salads.  The best way to eat vegetables, for these people, is to put them in soups.</a:t>
            </a:r>
          </a:p>
          <a:p>
            <a:pPr eaLnBrk="1" hangingPunct="1">
              <a:tabLst>
                <a:tab pos="348999" algn="l"/>
              </a:tabLst>
            </a:pPr>
            <a:r>
              <a:rPr lang="en-US" dirty="0"/>
              <a:t>The art of making soups has been almost lost in America—yet nothing is so delicious or satisfying as a bowl of homemade soup.</a:t>
            </a:r>
          </a:p>
          <a:p>
            <a:pPr eaLnBrk="1" hangingPunct="1">
              <a:tabLst>
                <a:tab pos="348999" algn="l"/>
              </a:tabLst>
            </a:pPr>
            <a:r>
              <a:rPr lang="en-US" dirty="0"/>
              <a:t>Let’</a:t>
            </a:r>
            <a:r>
              <a:rPr lang="en-US" altLang="ja-JP" dirty="0"/>
              <a:t>s make lentil soup. This is a basic recipe that can be applied to many combinations of ingredients.</a:t>
            </a:r>
          </a:p>
          <a:p>
            <a:pPr eaLnBrk="1" hangingPunct="1">
              <a:tabLst>
                <a:tab pos="348999" algn="l"/>
              </a:tabLst>
            </a:pPr>
            <a:r>
              <a:rPr lang="en-US" dirty="0"/>
              <a:t>Lentils are legumes and should be soaked.  So in the morning, put your lentils in to soak.  Here we are using red lentils because these don’</a:t>
            </a:r>
            <a:r>
              <a:rPr lang="en-US" altLang="ja-JP" dirty="0"/>
              <a:t>t need a lot of soaking time.</a:t>
            </a:r>
          </a:p>
          <a:p>
            <a:pPr eaLnBrk="1" hangingPunct="1">
              <a:tabLst>
                <a:tab pos="348999" algn="l"/>
              </a:tabLst>
            </a:pPr>
            <a:r>
              <a:rPr lang="en-US" dirty="0"/>
              <a:t>Put the lentils in to soak in the morning—say, before you go to work. In the evening, </a:t>
            </a:r>
            <a:r>
              <a:rPr lang="en-US" dirty="0" err="1"/>
              <a:t>saute</a:t>
            </a:r>
            <a:r>
              <a:rPr lang="en-US" dirty="0"/>
              <a:t> the root vegetables in butter. When they are soft, add drained lentils and homemade stock.  When the lentils are soft, you can add green vegetables—here I am adding zucchini, which is a sodium-rich vegetable that is good for stress.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185</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ln/>
        </p:spPr>
      </p:sp>
      <p:sp>
        <p:nvSpPr>
          <p:cNvPr id="2426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When all the vegetables are soft,  use a handheld blender to puree the soup right in the pot. With the blender, there are no extra dishes to wash.</a:t>
            </a:r>
          </a:p>
          <a:p>
            <a:pPr eaLnBrk="1" hangingPunct="1">
              <a:tabLst>
                <a:tab pos="407710" algn="l"/>
              </a:tabLst>
            </a:pPr>
            <a:r>
              <a:rPr lang="en-US" dirty="0"/>
              <a:t>Every household should have a handheld blender. They are not very expensive and they make soup-making a breeze.  Every French household has one of these gadgets, which is used for making the evening soup from the </a:t>
            </a:r>
            <a:r>
              <a:rPr lang="en-US" dirty="0" err="1"/>
              <a:t>veegetables</a:t>
            </a:r>
            <a:r>
              <a:rPr lang="en-US" dirty="0"/>
              <a:t> leftover from lunch.</a:t>
            </a:r>
          </a:p>
          <a:p>
            <a:pPr eaLnBrk="1" hangingPunct="1">
              <a:tabLst>
                <a:tab pos="407710" algn="l"/>
              </a:tabLst>
            </a:pPr>
            <a:r>
              <a:rPr lang="en-US" dirty="0"/>
              <a:t>Now you can season your soup with salt, lemon juice, curry powder, etc. If you have any leftover meat, you can chop this up and put it in the soup.</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186</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ln/>
        </p:spPr>
      </p:sp>
      <p:sp>
        <p:nvSpPr>
          <p:cNvPr id="2447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Add cultured cream after serving the soup—that way the enzymes in the cream are preserved. The cream adds wonderful flavor and creaminess to the soup.</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187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type="body" idx="1"/>
          </p:nvPr>
        </p:nvSpPr>
        <p:spPr/>
        <p:txBody>
          <a:bodyPr/>
          <a:lstStyle/>
          <a:p>
            <a:r>
              <a:rPr lang="en-US" dirty="0"/>
              <a:t>What about canola oil?  The industry developed canola oil when they realized that the polyunsaturated oils could not be used in foods for the health conscious consumer—the evidence that they caused cancer was just too great. They needed a monounsaturated oil, like olive oil.  But olive oil is expensive and there is not enough on the world markets for inclusion in processed food. So the industry went in search of a cheap monounsaturated oil.</a:t>
            </a:r>
          </a:p>
          <a:p>
            <a:r>
              <a:rPr lang="en-US" dirty="0"/>
              <a:t>They thought that canola oil would be just the ticket, a very heart-healthy oil with a fatty acid profile high in monounsaturated fatty acids, very low in saturates and also containing some omega-3.  However, when fed to test animals, the animals developed heart lesions, vitamin E deficiency, increased platelet clumping and increased death in stroke-prone rats.  So canola oil is not at all heart-healthy as claimed. By the way, these problems cleared up when the animals were given saturated fats along with the canola oil.</a:t>
            </a:r>
          </a:p>
          <a:p>
            <a:r>
              <a:rPr lang="en-US" dirty="0"/>
              <a:t>An additional problem is that the omega-3 fatty acids become rancid during processing so the oil needs to undergo a deodorizing process. This process actually gets rid of the omega-3s and creates a small amount of trans fat.  Many books suggest consuming canola oil to obtain omega-3 fatty acids, but very few are left after processing. Those that are left in the oil are rancid, full of free radicals. And most canola oil today is genetically modified, so will be heavily sprayed with </a:t>
            </a:r>
            <a:r>
              <a:rPr lang="en-US" dirty="0" err="1"/>
              <a:t>RoundUp</a:t>
            </a:r>
            <a:r>
              <a:rPr lang="en-US" dirty="0"/>
              <a:t>.</a:t>
            </a:r>
          </a:p>
          <a:p>
            <a:r>
              <a:rPr lang="en-US" dirty="0"/>
              <a:t>If you could obtain some truly organic cold pressed canola oil, it would probably be OK to use it on salads, but to be safe, just stick to olive oil.</a:t>
            </a:r>
          </a:p>
          <a:p>
            <a:r>
              <a:rPr lang="en-US" dirty="0"/>
              <a:t>For more information on canola oil, see </a:t>
            </a:r>
            <a:r>
              <a:rPr lang="ja-JP" altLang="en-US" dirty="0"/>
              <a:t>“</a:t>
            </a:r>
            <a:r>
              <a:rPr lang="en-US" altLang="ja-JP" dirty="0"/>
              <a:t>The Great Con-</a:t>
            </a:r>
            <a:r>
              <a:rPr lang="en-US" altLang="ja-JP" dirty="0" err="1"/>
              <a:t>ola</a:t>
            </a:r>
            <a:r>
              <a:rPr lang="ja-JP" altLang="en-US" dirty="0"/>
              <a:t>”</a:t>
            </a:r>
            <a:r>
              <a:rPr lang="en-US" altLang="ja-JP" dirty="0"/>
              <a:t> at www.westonaprice.org.</a:t>
            </a:r>
            <a:endParaRPr lang="en-US"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noTextEdit="1"/>
          </p:cNvSpPr>
          <p:nvPr>
            <p:ph type="sldImg"/>
          </p:nvPr>
        </p:nvSpPr>
        <p:spPr>
          <a:ln/>
        </p:spPr>
      </p:sp>
      <p:sp>
        <p:nvSpPr>
          <p:cNvPr id="2467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endParaRPr lang="en-US" dirty="0"/>
          </a:p>
          <a:p>
            <a:pPr eaLnBrk="1" hangingPunct="1">
              <a:tabLst>
                <a:tab pos="348999" algn="l"/>
              </a:tabLst>
            </a:pPr>
            <a:r>
              <a:rPr lang="en-US" dirty="0"/>
              <a:t>[Give viewers a chance to guess the product.]</a:t>
            </a:r>
          </a:p>
          <a:p>
            <a:pPr eaLnBrk="1" hangingPunct="1">
              <a:tabLst>
                <a:tab pos="348999" algn="l"/>
              </a:tabLst>
            </a:pPr>
            <a:r>
              <a:rPr lang="en-US" dirty="0"/>
              <a:t>Note that the main ingredients are water, sugar, </a:t>
            </a:r>
            <a:r>
              <a:rPr lang="en-US" dirty="0" err="1"/>
              <a:t>maltodextrin</a:t>
            </a:r>
            <a:r>
              <a:rPr lang="en-US" dirty="0"/>
              <a:t> (a sweetener made of corn) and calcium and sodium </a:t>
            </a:r>
            <a:r>
              <a:rPr lang="en-US" dirty="0" err="1"/>
              <a:t>caseinates</a:t>
            </a:r>
            <a:r>
              <a:rPr lang="en-US" dirty="0"/>
              <a:t>.  Calcium caseinate, the fourth ingredient, is Elmer’s glue.  Them come industrial oils, soy protein isolate and a host of synthetic nutrients.</a:t>
            </a:r>
          </a:p>
          <a:p>
            <a:pPr eaLnBrk="1" hangingPunct="1">
              <a:tabLst>
                <a:tab pos="348999" algn="l"/>
              </a:tabLst>
            </a:pPr>
            <a:r>
              <a:rPr lang="en-US" dirty="0"/>
              <a:t>The product is Ensure, which is given to patients after an operation.  Better to give homemade soups (show previous slide) to people who are recovering from an operation or illness.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188</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p:cNvSpPr>
            <a:spLocks noGrp="1" noChangeArrowheads="1"/>
          </p:cNvSpPr>
          <p:nvPr>
            <p:ph type="body" idx="1"/>
          </p:nvPr>
        </p:nvSpPr>
        <p:spPr/>
        <p:txBody>
          <a:bodyPr/>
          <a:lstStyle/>
          <a:p>
            <a:r>
              <a:rPr lang="en-US" dirty="0"/>
              <a:t>Ninth, reduce stresses to the body as much as possible.</a:t>
            </a:r>
          </a:p>
          <a:p>
            <a:r>
              <a:rPr lang="en-US" dirty="0"/>
              <a:t>Avoid caffeine and other drugs and reduce exposure to the various items listed here.  </a:t>
            </a:r>
          </a:p>
          <a:p>
            <a:r>
              <a:rPr lang="en-US" dirty="0"/>
              <a:t>In many ways, we have a less stressful environment than traditional peoples. We can avoid extremes of heat and cold and we have the means to keep our food, water and clothes clean.  Our bodies do not have to expend energy dealing with cold, dirty water, filth, bedbugs and so forth.</a:t>
            </a:r>
          </a:p>
          <a:p>
            <a:r>
              <a:rPr lang="en-US" dirty="0"/>
              <a:t>But we must deal with many modern stresses including magnetic fields, modern music, fluorescent lights and so forth.  </a:t>
            </a:r>
          </a:p>
          <a:p>
            <a:r>
              <a:rPr lang="en-US" dirty="0"/>
              <a:t>Amalgams and root canals put enormous stress on the body. If you have amalgams (which constantly outgas mercury) or root canals (which are always focal points of infection) and are healthy, no need to have them taken out. But if you are suffering from a serious illness, getting your mercury fillings and infection-filled root canals out is a number one priority.</a:t>
            </a:r>
          </a:p>
          <a:p>
            <a:r>
              <a:rPr lang="en-US" dirty="0"/>
              <a:t>If you work in an office, be sure to go outside into the natural light for your lunch break and coffee breaks.</a:t>
            </a:r>
          </a:p>
          <a:p>
            <a:r>
              <a:rPr lang="en-US" dirty="0"/>
              <a:t>Do not use a microwave!  Microwaving greatly reduced the nutrient content of our food, and creates new and harmful byproducts.</a:t>
            </a:r>
          </a:p>
          <a:p>
            <a:r>
              <a:rPr lang="en-US" dirty="0"/>
              <a:t>[Presenters note: each one of these items could be the topic for discussion at a meeting.]</a:t>
            </a:r>
          </a:p>
        </p:txBody>
      </p:sp>
      <p:sp>
        <p:nvSpPr>
          <p:cNvPr id="2" name="Slide Number Placeholder 1"/>
          <p:cNvSpPr>
            <a:spLocks noGrp="1"/>
          </p:cNvSpPr>
          <p:nvPr>
            <p:ph type="sldNum" sz="quarter" idx="10"/>
          </p:nvPr>
        </p:nvSpPr>
        <p:spPr/>
        <p:txBody>
          <a:bodyPr/>
          <a:lstStyle/>
          <a:p>
            <a:fld id="{19F8CBB5-6323-034B-9FD8-9CC098307AD9}" type="slidenum">
              <a:rPr lang="en-US" smtClean="0"/>
              <a:pPr/>
              <a:t>189</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ln/>
        </p:spPr>
      </p:sp>
      <p:sp>
        <p:nvSpPr>
          <p:cNvPr id="2508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Why is caffeine first on the list of stresses to avoid?</a:t>
            </a:r>
          </a:p>
          <a:p>
            <a:pPr eaLnBrk="1" hangingPunct="1">
              <a:tabLst>
                <a:tab pos="348999" algn="l"/>
              </a:tabLst>
            </a:pPr>
            <a:r>
              <a:rPr lang="en-US" dirty="0"/>
              <a:t>Caffeine stimulates the adrenal gland to produce adrenaline, the fight-or-flight hormone. This is what gives you a lift when you consume caffeine.</a:t>
            </a:r>
          </a:p>
          <a:p>
            <a:pPr eaLnBrk="1" hangingPunct="1">
              <a:tabLst>
                <a:tab pos="348999" algn="l"/>
              </a:tabLst>
            </a:pPr>
            <a:r>
              <a:rPr lang="en-US" dirty="0"/>
              <a:t>When this happens, the adrenal cortex must work to produce rest-and-digest hormones bring the body back into a relaxed and healing state.</a:t>
            </a:r>
          </a:p>
          <a:p>
            <a:pPr eaLnBrk="1" hangingPunct="1">
              <a:tabLst>
                <a:tab pos="348999" algn="l"/>
              </a:tabLst>
            </a:pPr>
            <a:r>
              <a:rPr lang="en-US" dirty="0"/>
              <a:t>If you are constantly consuming caffeine, eventually the adrenal cortex becomes exhausted and your body can no longer repair and deal with stress. This is known as adrenal exhaustion and is the root cause of many diseases, particularly allergies and auto-immune disease.</a:t>
            </a:r>
          </a:p>
          <a:p>
            <a:pPr eaLnBrk="1" hangingPunct="1">
              <a:tabLst>
                <a:tab pos="348999" algn="l"/>
              </a:tabLst>
            </a:pPr>
            <a:r>
              <a:rPr lang="en-US" dirty="0"/>
              <a:t>Sugar also stimulates the adrenal gland to produce adrenaline. The typical American breakfast of sweet roll, orange juice and coffee is the fast track to adrenal exhaustion and disease.</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190</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ln/>
        </p:spPr>
      </p:sp>
      <p:sp>
        <p:nvSpPr>
          <p:cNvPr id="2529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Spiders given caffeine spun the most chaotic webs.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191</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ln/>
        </p:spPr>
      </p:sp>
      <p:sp>
        <p:nvSpPr>
          <p:cNvPr id="2549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satirical publication </a:t>
            </a:r>
            <a:r>
              <a:rPr lang="en-US" i="1" dirty="0"/>
              <a:t>The Onion </a:t>
            </a:r>
            <a:r>
              <a:rPr lang="en-US" dirty="0"/>
              <a:t>makes a joke about how the brain is forced to run entire body on muffin and </a:t>
            </a:r>
            <a:r>
              <a:rPr lang="en-US" dirty="0" err="1"/>
              <a:t>frappuccino</a:t>
            </a:r>
            <a:r>
              <a:rPr lang="en-US" dirty="0"/>
              <a:t>.  But the results of a breakfast of sugar and caffeine are far from funny.</a:t>
            </a:r>
          </a:p>
          <a:p>
            <a:pPr eaLnBrk="1" hangingPunct="1"/>
            <a:r>
              <a:rPr lang="en-US" dirty="0"/>
              <a:t>Instead of junk food based on sugar, white flour and </a:t>
            </a:r>
            <a:r>
              <a:rPr lang="en-US" i="1" dirty="0"/>
              <a:t>trans</a:t>
            </a:r>
            <a:r>
              <a:rPr lang="en-US" dirty="0"/>
              <a:t> fats, eat real food that nourish the body, such as eggs, meat, cheese, pate, liverwurst, meat, nuts, etc.</a:t>
            </a:r>
          </a:p>
          <a:p>
            <a:pPr eaLnBrk="1" hangingPunct="1"/>
            <a:r>
              <a:rPr lang="en-US" dirty="0"/>
              <a:t>Instead of caffeine beverages, drink whole raw milk, broth-based soups, </a:t>
            </a:r>
            <a:r>
              <a:rPr lang="en-US" dirty="0" err="1"/>
              <a:t>kombucha</a:t>
            </a:r>
            <a:r>
              <a:rPr lang="en-US" dirty="0"/>
              <a:t> and other lacto-fermented beverages, which give you a lift by providing good nutrition.</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192</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p:txBody>
          <a:bodyPr/>
          <a:lstStyle/>
          <a:p>
            <a:pPr>
              <a:defRPr/>
            </a:pPr>
            <a:fld id="{9069F183-01F7-B64B-8BB8-553B6FE1C8BA}" type="slidenum">
              <a:rPr lang="en-US"/>
              <a:pPr>
                <a:defRPr/>
              </a:pPr>
              <a:t>193</a:t>
            </a:fld>
            <a:endParaRPr lang="en-US"/>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Tenth, put the principles of lacto-fermentation to work for you. This is a way of entering into partnership with the microscopic world.  ALL traditional cultures produced and consumed lacto-fermented foods.</a:t>
            </a:r>
          </a:p>
          <a:p>
            <a:pPr eaLnBrk="1" hangingPunct="1">
              <a:tabLst>
                <a:tab pos="348999" algn="l"/>
              </a:tabLst>
            </a:pPr>
            <a:r>
              <a:rPr lang="en-US" dirty="0"/>
              <a:t>Familiar lacto-fermented foods include natural cheese and yogurt, old fashioned pickles and sauerkraut, </a:t>
            </a:r>
            <a:r>
              <a:rPr lang="en-US" dirty="0" err="1"/>
              <a:t>gravlox</a:t>
            </a:r>
            <a:r>
              <a:rPr lang="en-US" dirty="0"/>
              <a:t>, which is lacto-fermented salmon and traditional hard salami, which is lacto-fermented meat.  The photo here shows a number of lacto-fermented pickles and chutneys from </a:t>
            </a:r>
            <a:r>
              <a:rPr lang="en-US" i="1" dirty="0"/>
              <a:t>Nourishing Traditions</a:t>
            </a:r>
            <a:r>
              <a:rPr lang="en-US" dirty="0"/>
              <a:t>. These can be consumed as enzyme-rich condiments with cooked food. The high levels of enzymes in these condiments more than compensate for enzymes destroyed by cooking the foods you are eating them with.</a:t>
            </a:r>
          </a:p>
          <a:p>
            <a:pPr eaLnBrk="1" hangingPunct="1">
              <a:tabLst>
                <a:tab pos="348999" algn="l"/>
              </a:tabLst>
            </a:pPr>
            <a:endParaRPr lang="en-US" dirty="0">
              <a:latin typeface="Lucida Sans Unicode"/>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defRPr>
            </a:lvl1pPr>
            <a:lvl2pPr marL="763233" indent="-293551" eaLnBrk="0" hangingPunct="0">
              <a:defRPr sz="2500">
                <a:solidFill>
                  <a:schemeClr val="tx1"/>
                </a:solidFill>
                <a:latin typeface="Times New Roman" charset="0"/>
                <a:ea typeface="ＭＳ Ｐゴシック" charset="0"/>
              </a:defRPr>
            </a:lvl2pPr>
            <a:lvl3pPr marL="1174204" indent="-234841" eaLnBrk="0" hangingPunct="0">
              <a:defRPr sz="2500">
                <a:solidFill>
                  <a:schemeClr val="tx1"/>
                </a:solidFill>
                <a:latin typeface="Times New Roman" charset="0"/>
                <a:ea typeface="ＭＳ Ｐゴシック" charset="0"/>
              </a:defRPr>
            </a:lvl3pPr>
            <a:lvl4pPr marL="1643885" indent="-234841" eaLnBrk="0" hangingPunct="0">
              <a:defRPr sz="2500">
                <a:solidFill>
                  <a:schemeClr val="tx1"/>
                </a:solidFill>
                <a:latin typeface="Times New Roman" charset="0"/>
                <a:ea typeface="ＭＳ Ｐゴシック" charset="0"/>
              </a:defRPr>
            </a:lvl4pPr>
            <a:lvl5pPr marL="2113567" indent="-234841" eaLnBrk="0" hangingPunct="0">
              <a:defRPr sz="2500">
                <a:solidFill>
                  <a:schemeClr val="tx1"/>
                </a:solidFill>
                <a:latin typeface="Times New Roman" charset="0"/>
                <a:ea typeface="ＭＳ Ｐゴシック" charset="0"/>
              </a:defRPr>
            </a:lvl5pPr>
            <a:lvl6pPr marL="2583249" indent="-234841" algn="ctr" eaLnBrk="0" fontAlgn="base" hangingPunct="0">
              <a:spcBef>
                <a:spcPct val="0"/>
              </a:spcBef>
              <a:spcAft>
                <a:spcPct val="0"/>
              </a:spcAft>
              <a:defRPr sz="2500">
                <a:solidFill>
                  <a:schemeClr val="tx1"/>
                </a:solidFill>
                <a:latin typeface="Times New Roman" charset="0"/>
                <a:ea typeface="ＭＳ Ｐゴシック" charset="0"/>
              </a:defRPr>
            </a:lvl6pPr>
            <a:lvl7pPr marL="3052930" indent="-234841" algn="ctr" eaLnBrk="0" fontAlgn="base" hangingPunct="0">
              <a:spcBef>
                <a:spcPct val="0"/>
              </a:spcBef>
              <a:spcAft>
                <a:spcPct val="0"/>
              </a:spcAft>
              <a:defRPr sz="2500">
                <a:solidFill>
                  <a:schemeClr val="tx1"/>
                </a:solidFill>
                <a:latin typeface="Times New Roman" charset="0"/>
                <a:ea typeface="ＭＳ Ｐゴシック" charset="0"/>
              </a:defRPr>
            </a:lvl7pPr>
            <a:lvl8pPr marL="3522612" indent="-234841" algn="ctr" eaLnBrk="0" fontAlgn="base" hangingPunct="0">
              <a:spcBef>
                <a:spcPct val="0"/>
              </a:spcBef>
              <a:spcAft>
                <a:spcPct val="0"/>
              </a:spcAft>
              <a:defRPr sz="2500">
                <a:solidFill>
                  <a:schemeClr val="tx1"/>
                </a:solidFill>
                <a:latin typeface="Times New Roman" charset="0"/>
                <a:ea typeface="ＭＳ Ｐゴシック" charset="0"/>
              </a:defRPr>
            </a:lvl8pPr>
            <a:lvl9pPr marL="3992293" indent="-234841" algn="ctr"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defRPr/>
            </a:pPr>
            <a:fld id="{F1BE4AC4-5EE8-D049-AA73-767A9D12C2B9}" type="slidenum">
              <a:rPr lang="en-US" sz="1200">
                <a:latin typeface="Lucida Sans Unicode"/>
              </a:rPr>
              <a:pPr eaLnBrk="1" hangingPunct="1">
                <a:defRPr/>
              </a:pPr>
              <a:t>194</a:t>
            </a:fld>
            <a:endParaRPr lang="en-US" sz="1200" dirty="0">
              <a:latin typeface="Lucida Sans Unicode"/>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Fermentation is a process whereby sugars are transformed into other substances through microbiologic action.</a:t>
            </a:r>
          </a:p>
          <a:p>
            <a:pPr eaLnBrk="1" hangingPunct="1">
              <a:tabLst>
                <a:tab pos="348999" algn="l"/>
              </a:tabLst>
            </a:pPr>
            <a:r>
              <a:rPr lang="en-US" dirty="0"/>
              <a:t>In alcoholic fermentation, yeast transform sugars into alcohol.</a:t>
            </a:r>
          </a:p>
          <a:p>
            <a:pPr eaLnBrk="1" hangingPunct="1">
              <a:tabLst>
                <a:tab pos="348999" algn="l"/>
              </a:tabLst>
            </a:pPr>
            <a:r>
              <a:rPr lang="en-US" dirty="0"/>
              <a:t>In lactic acid fermentation, lactic-acid-producing bacteria (called lactobacilli) transform sugars into lactic acid.</a:t>
            </a:r>
          </a:p>
          <a:p>
            <a:pPr eaLnBrk="1" hangingPunct="1">
              <a:tabLst>
                <a:tab pos="348999" algn="l"/>
              </a:tabLst>
            </a:pPr>
            <a:r>
              <a:rPr lang="en-US" dirty="0"/>
              <a:t>Both alcohol and lactic acid are preservatives, but they have very different effects on the body. Lactic acid is beneficial and aids digestion. In fact, when the intestinal tract is healthy, it contains billions of lactobacilli all producing lactic acid. (It is healthy to have lactic acid in your intestinal tract, but lactic acid produced in the cells during exercise needs to be cleared or it will cause achiness and even pain.)</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ln/>
        </p:spPr>
      </p:sp>
      <p:sp>
        <p:nvSpPr>
          <p:cNvPr id="26112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Lacto-fermentation of vegetables, fruits, grains, dairy products and meats is a preservation method that increases vitamin and enzyme content, adds lactic acid and beneficial bacteria, neutralizes anti-nutrients and improves digestibility. Lacto-fermentation also breaks down difficult-to-digest proteins and carbohydrates.  Lacto-fermented foods act as </a:t>
            </a:r>
            <a:r>
              <a:rPr lang="ja-JP" altLang="en-US" dirty="0"/>
              <a:t>“</a:t>
            </a:r>
            <a:r>
              <a:rPr lang="en-US" altLang="ja-JP" dirty="0"/>
              <a:t>probiotics,</a:t>
            </a:r>
            <a:r>
              <a:rPr lang="ja-JP" altLang="en-US" dirty="0"/>
              <a:t>”</a:t>
            </a:r>
            <a:r>
              <a:rPr lang="en-US" altLang="ja-JP" dirty="0"/>
              <a:t> inoculating the gut with beneficial flora.</a:t>
            </a:r>
          </a:p>
          <a:p>
            <a:pPr eaLnBrk="1" hangingPunct="1">
              <a:tabLst>
                <a:tab pos="348999" algn="l"/>
              </a:tabLst>
            </a:pPr>
            <a:r>
              <a:rPr lang="en-US" dirty="0"/>
              <a:t>When cabbage is fermented to make sauerkraut, the vitamin C content is increased many-fold.  During the Civil War, smallpox was a terrible problem in the prison camps, with a death rate of about 90 percent.  But in one prison camp, the doctor there gave everyone sauerkraut and the death rate from smallpox was 5 percent.</a:t>
            </a:r>
          </a:p>
          <a:p>
            <a:pPr eaLnBrk="1" hangingPunct="1">
              <a:tabLst>
                <a:tab pos="348999" algn="l"/>
              </a:tabLst>
            </a:pPr>
            <a:r>
              <a:rPr lang="en-US" dirty="0"/>
              <a:t>Best of all, lacto-fermentation can be accomplished by farmers and artisans.  It is a safe process and does not require a huge investment in equipment.  This is a great way of keeping money in local communities.  For example, I spoke to a farmer in Vermont who grew an acre of cabbage.  She could have sold the cabbage for $3000. Instead she made sauerkraut and her crop was worth $30,000. That is an excellent multiplier of ten-fold.</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195</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recipes in </a:t>
            </a:r>
            <a:r>
              <a:rPr lang="en-US" i="1" dirty="0"/>
              <a:t>Nourishing Traditions</a:t>
            </a:r>
            <a:r>
              <a:rPr lang="en-US" dirty="0"/>
              <a:t> were designed to be simple and fool proof, so that you could do them with inexpensive and readily available equipment in your own kitchens.</a:t>
            </a:r>
          </a:p>
          <a:p>
            <a:pPr eaLnBrk="1" hangingPunct="1">
              <a:tabLst>
                <a:tab pos="348999" algn="l"/>
              </a:tabLst>
            </a:pPr>
            <a:r>
              <a:rPr lang="en-US" dirty="0"/>
              <a:t>You need two pieces of equipment: wide-mouth mason jars and a pusher or pounder (a meat hammer will do).  This is the Yin and the Yang of equipment.</a:t>
            </a:r>
          </a:p>
          <a:p>
            <a:pPr eaLnBrk="1" hangingPunct="1">
              <a:tabLst>
                <a:tab pos="348999" algn="l"/>
              </a:tabLst>
            </a:pPr>
            <a:r>
              <a:rPr lang="en-US" dirty="0"/>
              <a:t>The two basic ingredients are unrefined salt (preferably Celtic sea salt) and freshly made whey.  The whey acts as an inoculant and ensures a successful product, while the salt acts as a preservative until enough lactic acid is formed. This is the Yin and the Yang of ingredients.</a:t>
            </a:r>
          </a:p>
          <a:p>
            <a:pPr eaLnBrk="1" hangingPunct="1">
              <a:tabLst>
                <a:tab pos="348999" algn="l"/>
              </a:tabLst>
            </a:pPr>
            <a:r>
              <a:rPr lang="en-US" dirty="0"/>
              <a:t>Do not use powdered whey to do lacto-fermentation, only fresh whey that you have made yourself from yoghurt, kefir, buttermilk or sour raw milk.</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196</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ln/>
        </p:spPr>
      </p:sp>
      <p:sp>
        <p:nvSpPr>
          <p:cNvPr id="2652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It is easy to make fresh whey. The easiest way to make whey is to use a good quality yogurt.  </a:t>
            </a:r>
          </a:p>
          <a:p>
            <a:pPr eaLnBrk="1" hangingPunct="1">
              <a:tabLst>
                <a:tab pos="348999" algn="l"/>
              </a:tabLst>
            </a:pPr>
            <a:r>
              <a:rPr lang="en-US" dirty="0"/>
              <a:t>Line a strainer or colander with a kitchen towel set over a bowl.  Add the yogurt, cover with a plate and leave overnight.</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197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These cans were photographed behind a Chinese restaurant in Toronto.  Traditionally Chinese food was cooked in lard or duck fat, but today canola oil is used.</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a:ln/>
        </p:spPr>
      </p:sp>
      <p:sp>
        <p:nvSpPr>
          <p:cNvPr id="2672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next morning, most of the whey will have dripped into the bowl. Transfer this whey to a glass jar.</a:t>
            </a:r>
          </a:p>
          <a:p>
            <a:pPr eaLnBrk="1" hangingPunct="1">
              <a:tabLst>
                <a:tab pos="348999" algn="l"/>
              </a:tabLst>
            </a:pPr>
            <a:r>
              <a:rPr lang="en-US" dirty="0"/>
              <a:t>To get the last bit of whey out of the yogurt, tie up the towel and suspend it from a spoon over a container.</a:t>
            </a:r>
          </a:p>
          <a:p>
            <a:pPr eaLnBrk="1" hangingPunct="1">
              <a:tabLst>
                <a:tab pos="348999" algn="l"/>
              </a:tabLst>
            </a:pPr>
            <a:r>
              <a:rPr lang="en-US" dirty="0"/>
              <a:t>After several hours you will have a nice firm cream cheese in the towel and a little bit more whey.  From 1 quart of yogurt you should get about 2 ½ cups whey and 1 ½ cups cream cheese.</a:t>
            </a:r>
          </a:p>
          <a:p>
            <a:pPr eaLnBrk="1" hangingPunct="1">
              <a:tabLst>
                <a:tab pos="348999" algn="l"/>
              </a:tabLst>
            </a:pPr>
            <a:r>
              <a:rPr lang="en-US" dirty="0"/>
              <a:t>Whey keeps very well in glass jars in the refrigerator for many months. The cream cheese will keep about one week. (It’s delicious mixed with herbs and spread on crispy pancakes!)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198</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To make sauerkraut you will need one organic cabbage—always use organic vegetables and fruits for lacto-fermentation—some herbs or spices, whey and sea salt.</a:t>
            </a:r>
          </a:p>
          <a:p>
            <a:pPr eaLnBrk="1" hangingPunct="1">
              <a:tabLst>
                <a:tab pos="348999" algn="l"/>
              </a:tabLst>
            </a:pPr>
            <a:r>
              <a:rPr lang="en-US" dirty="0"/>
              <a:t>Slice the cabbage thinly and mix it with the spices, whey and salt.  Then pound until the cabbage becomes limp and juices come out.</a:t>
            </a:r>
          </a:p>
          <a:p>
            <a:pPr eaLnBrk="1" hangingPunct="1">
              <a:tabLst>
                <a:tab pos="348999" algn="l"/>
              </a:tabLst>
            </a:pPr>
            <a:r>
              <a:rPr lang="en-US" dirty="0"/>
              <a:t>Stuff the cabbage tightly into a jar, using your pusher or pounder.  Push down hard so that the juice comes up and covers the cabbage.</a:t>
            </a:r>
          </a:p>
          <a:p>
            <a:pPr eaLnBrk="1" hangingPunct="1">
              <a:tabLst>
                <a:tab pos="348999" algn="l"/>
              </a:tabLst>
            </a:pPr>
            <a:r>
              <a:rPr lang="en-US" dirty="0"/>
              <a:t>Cover with a lid and leave at room temperature for several days, then store in the refrigerator for several weeks.  </a:t>
            </a:r>
          </a:p>
          <a:p>
            <a:pPr eaLnBrk="1" hangingPunct="1">
              <a:tabLst>
                <a:tab pos="348999" algn="l"/>
              </a:tabLst>
            </a:pPr>
            <a:r>
              <a:rPr lang="en-US" dirty="0"/>
              <a:t>You know you have a good fermentation when you hear a little </a:t>
            </a:r>
            <a:r>
              <a:rPr lang="ja-JP" altLang="en-US" dirty="0"/>
              <a:t>“</a:t>
            </a:r>
            <a:r>
              <a:rPr lang="en-US" altLang="ja-JP" dirty="0"/>
              <a:t>pop</a:t>
            </a:r>
            <a:r>
              <a:rPr lang="ja-JP" altLang="en-US" dirty="0"/>
              <a:t>”</a:t>
            </a:r>
            <a:r>
              <a:rPr lang="en-US" altLang="ja-JP" dirty="0"/>
              <a:t> on removing the lid and the sauerkraut bubbles.</a:t>
            </a:r>
          </a:p>
          <a:p>
            <a:pPr eaLnBrk="1" hangingPunct="1">
              <a:tabLst>
                <a:tab pos="348999" algn="l"/>
              </a:tabLst>
            </a:pPr>
            <a:r>
              <a:rPr lang="en-US" dirty="0"/>
              <a:t>Lacto-fermentation really is a magical process—the preservation is due to lactic acid, not vinegar, sugar, canning or boiling.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199</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p:cNvSpPr>
            <a:spLocks noGrp="1" noRot="1" noChangeAspect="1" noChangeArrowheads="1" noTextEdit="1"/>
          </p:cNvSpPr>
          <p:nvPr>
            <p:ph type="sldImg"/>
          </p:nvPr>
        </p:nvSpPr>
        <p:spPr>
          <a:ln/>
        </p:spPr>
      </p:sp>
      <p:sp>
        <p:nvSpPr>
          <p:cNvPr id="271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Pickles are very easy to make.  The only challenge is getting the pickles upright in the jar.  Then make a mixture of pickling spices, whey, sea salt  and water and fill the remaining space in the jar. Cover and leave at room temperature for several days and then store in the fridge.</a:t>
            </a:r>
          </a:p>
          <a:p>
            <a:pPr eaLnBrk="1" hangingPunct="1">
              <a:tabLst>
                <a:tab pos="348999" algn="l"/>
              </a:tabLst>
            </a:pPr>
            <a:r>
              <a:rPr lang="en-US" dirty="0"/>
              <a:t>This makes a beautiful pickle without sugar, vinegar or pasteurizing.</a:t>
            </a:r>
          </a:p>
          <a:p>
            <a:pPr eaLnBrk="1" hangingPunct="1">
              <a:tabLst>
                <a:tab pos="348999" algn="l"/>
              </a:tabLst>
            </a:pPr>
            <a:r>
              <a:rPr lang="en-US" dirty="0"/>
              <a:t>To ensure crispness of the pickles, you can add an oak leaf or a grape leaf—the tannins in the leaves help prevent mushiness.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200</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spect="1" noChangeArrowheads="1" noTextEdit="1"/>
          </p:cNvSpPr>
          <p:nvPr>
            <p:ph type="sldImg"/>
          </p:nvPr>
        </p:nvSpPr>
        <p:spPr>
          <a:ln/>
        </p:spPr>
      </p:sp>
      <p:sp>
        <p:nvSpPr>
          <p:cNvPr id="2734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For fermented berry syrup you need about 4 cups berries, a natural sweetener such as </a:t>
            </a:r>
            <a:r>
              <a:rPr lang="en-US" dirty="0" err="1"/>
              <a:t>rapadura</a:t>
            </a:r>
            <a:r>
              <a:rPr lang="en-US" dirty="0"/>
              <a:t> or maple sugar, whey, sea salt and water.</a:t>
            </a:r>
          </a:p>
          <a:p>
            <a:pPr eaLnBrk="1" hangingPunct="1">
              <a:tabLst>
                <a:tab pos="348999" algn="l"/>
              </a:tabLst>
            </a:pPr>
            <a:r>
              <a:rPr lang="en-US" dirty="0"/>
              <a:t>Put the berries in a jar, pressing down gently.  Add the mixture, allowing it to percolate to the bottom and also cover the top of the berries. Place lid on tightly and leave at room temperature several days and then in the refrigerator.  The berries will remain fresh for several months. This is a great way to preserve end-of-summer berries throughout the winter.</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201</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noTextEdit="1"/>
          </p:cNvSpPr>
          <p:nvPr>
            <p:ph type="sldImg"/>
          </p:nvPr>
        </p:nvSpPr>
        <p:spPr>
          <a:ln/>
        </p:spPr>
      </p:sp>
      <p:sp>
        <p:nvSpPr>
          <p:cNvPr id="2754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The </a:t>
            </a:r>
            <a:r>
              <a:rPr lang="en-US" i="1" dirty="0"/>
              <a:t>Nourishing Traditions</a:t>
            </a:r>
            <a:r>
              <a:rPr lang="en-US" dirty="0"/>
              <a:t> recipe for fruit chutney is a wonderful way to preserve peaches.  Use only organic peaches!</a:t>
            </a:r>
          </a:p>
          <a:p>
            <a:pPr eaLnBrk="1" hangingPunct="1">
              <a:tabLst>
                <a:tab pos="407710" algn="l"/>
              </a:tabLst>
            </a:pPr>
            <a:r>
              <a:rPr lang="en-US" dirty="0"/>
              <a:t>The recipe calls for peaches, spices, chopped nuts, raisins, lemon peel and lemon juice, a natural sweetener, whey and sea salt.</a:t>
            </a:r>
          </a:p>
          <a:p>
            <a:pPr eaLnBrk="1" hangingPunct="1">
              <a:tabLst>
                <a:tab pos="407710" algn="l"/>
              </a:tabLst>
            </a:pPr>
            <a:r>
              <a:rPr lang="en-US" dirty="0"/>
              <a:t>Mix all together and put into jars. Leave at room temperature for several days and then into the refrigerator.  Peach chutney is delicious with curry.</a:t>
            </a:r>
          </a:p>
          <a:p>
            <a:pPr eaLnBrk="1" hangingPunct="1">
              <a:tabLst>
                <a:tab pos="407710"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202</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ln/>
        </p:spPr>
      </p:sp>
      <p:sp>
        <p:nvSpPr>
          <p:cNvPr id="277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Americans consume one-half billion bottles of ketchup per year.  Modern ketchup contains high fructose corn syrup and many additives, including MSG.  </a:t>
            </a:r>
          </a:p>
          <a:p>
            <a:pPr eaLnBrk="1" hangingPunct="1">
              <a:tabLst>
                <a:tab pos="348999" algn="l"/>
              </a:tabLst>
            </a:pPr>
            <a:r>
              <a:rPr lang="en-US" dirty="0"/>
              <a:t>Yet ketchup was originally a healthy fermented food. The word ketchup comes from a Chinese word meaning fermented fish sauce. Various ingredients were added to the sauce preserve them—mushrooms, oysters, tomatoes, etc., hence </a:t>
            </a:r>
            <a:r>
              <a:rPr lang="ja-JP" altLang="en-US" dirty="0"/>
              <a:t>“</a:t>
            </a:r>
            <a:r>
              <a:rPr lang="en-US" altLang="ja-JP" dirty="0"/>
              <a:t>mushroom ketchup,</a:t>
            </a:r>
            <a:r>
              <a:rPr lang="ja-JP" altLang="en-US" dirty="0"/>
              <a:t>”</a:t>
            </a:r>
            <a:r>
              <a:rPr lang="en-US" altLang="ja-JP" dirty="0"/>
              <a:t> </a:t>
            </a:r>
            <a:r>
              <a:rPr lang="ja-JP" altLang="en-US" dirty="0"/>
              <a:t>“</a:t>
            </a:r>
            <a:r>
              <a:rPr lang="en-US" altLang="ja-JP" dirty="0"/>
              <a:t>oyster ketchup,</a:t>
            </a:r>
            <a:r>
              <a:rPr lang="ja-JP" altLang="en-US" dirty="0"/>
              <a:t>”</a:t>
            </a:r>
            <a:r>
              <a:rPr lang="en-US" altLang="ja-JP" dirty="0"/>
              <a:t> and </a:t>
            </a:r>
            <a:r>
              <a:rPr lang="ja-JP" altLang="en-US" dirty="0"/>
              <a:t>“</a:t>
            </a:r>
            <a:r>
              <a:rPr lang="en-US" altLang="ja-JP" dirty="0"/>
              <a:t>tomato ketchup.</a:t>
            </a:r>
            <a:r>
              <a:rPr lang="ja-JP" altLang="en-US" dirty="0"/>
              <a:t>”</a:t>
            </a:r>
            <a:endParaRPr lang="en-US" altLang="ja-JP" dirty="0"/>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203</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ln/>
        </p:spPr>
      </p:sp>
      <p:sp>
        <p:nvSpPr>
          <p:cNvPr id="2795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You can make your own ketchup using organic tomato paste, fermented fish sauce, seasonings, whey and sea salt.</a:t>
            </a:r>
          </a:p>
          <a:p>
            <a:pPr eaLnBrk="1" hangingPunct="1">
              <a:tabLst>
                <a:tab pos="407710" algn="l"/>
              </a:tabLst>
            </a:pPr>
            <a:r>
              <a:rPr lang="en-US" dirty="0"/>
              <a:t>You can make your own fermented fish sauce or buy Asian fish sauce.  Always buy the best quality fish sauce in glass bottles.</a:t>
            </a:r>
          </a:p>
          <a:p>
            <a:pPr eaLnBrk="1" hangingPunct="1">
              <a:tabLst>
                <a:tab pos="407710"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204</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tabLst>
                <a:tab pos="407710" algn="l"/>
              </a:tabLst>
            </a:pPr>
            <a:r>
              <a:rPr lang="en-US" dirty="0"/>
              <a:t>Mix ingredients together and put into jars.  Leave at room temperature for several days and then into the refrigerator.  Makes a delicious fermented ketchup.</a:t>
            </a:r>
          </a:p>
          <a:p>
            <a:pPr eaLnBrk="1" hangingPunct="1">
              <a:tabLst>
                <a:tab pos="407710" algn="l"/>
              </a:tabLst>
            </a:pPr>
            <a:r>
              <a:rPr lang="en-US" dirty="0"/>
              <a:t>You can also make genuine mustard if you are ambitious. Mustard was originally a fermented food. You can also make lacto-fermented mayonnaise, which is delicious.</a:t>
            </a:r>
          </a:p>
          <a:p>
            <a:endParaRPr lang="en-US" dirty="0"/>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205</a:t>
            </a:fld>
            <a:endParaRPr lang="en-US" dirty="0"/>
          </a:p>
        </p:txBody>
      </p:sp>
    </p:spTree>
    <p:extLst>
      <p:ext uri="{BB962C8B-B14F-4D97-AF65-F5344CB8AC3E}">
        <p14:creationId xmlns:p14="http://schemas.microsoft.com/office/powerpoint/2010/main" val="184909285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ln/>
        </p:spPr>
      </p:sp>
      <p:sp>
        <p:nvSpPr>
          <p:cNvPr id="2816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Most traditional cultures also had one or more fermented beverages, which served as a healthy, thirst-quenching soft drink.</a:t>
            </a:r>
          </a:p>
          <a:p>
            <a:pPr eaLnBrk="1" hangingPunct="1">
              <a:tabLst>
                <a:tab pos="348999" algn="l"/>
              </a:tabLst>
            </a:pPr>
            <a:r>
              <a:rPr lang="en-US" dirty="0"/>
              <a:t>Modern soft drinks are a scourge, made with concentrated refined sweeteners or aspartame, caffeine, phosphoric acid, artificial colors and artificial flavors. You could not dream up anything worse for our health than modern soft drinks.</a:t>
            </a:r>
          </a:p>
          <a:p>
            <a:pPr eaLnBrk="1" hangingPunct="1">
              <a:tabLst>
                <a:tab pos="348999" algn="l"/>
              </a:tabLst>
            </a:pPr>
            <a:r>
              <a:rPr lang="en-US" dirty="0"/>
              <a:t>But traditional lacto-fermented beverages are very healthy.  They contain dilute sweeteners, mineral ions, enzymes, beneficial bacteria, lactic acid and natural flavors. They give a lift by rapidly replacing mineral ions lost during work or exercise, whereas soft drinks give a lift by temporarily stimulating the adrenal glands.</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206</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ln/>
        </p:spPr>
      </p:sp>
      <p:sp>
        <p:nvSpPr>
          <p:cNvPr id="2836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To make lacto-fermented ginger ale, place chopped fresh ginger, fresh lime juice, a natural sweetener, whey, sea salt and water in a glass container. Cover and leave at room temperature for several days before transferring to the refrigerator.  </a:t>
            </a:r>
          </a:p>
          <a:p>
            <a:pPr eaLnBrk="1" hangingPunct="1">
              <a:tabLst>
                <a:tab pos="348999" algn="l"/>
              </a:tabLst>
            </a:pPr>
            <a:r>
              <a:rPr lang="en-US" dirty="0"/>
              <a:t>If you want it to get fizzy, strain into bottles with wire-held or air tight screw tops and refrigerate longer.</a:t>
            </a:r>
          </a:p>
          <a:p>
            <a:pPr eaLnBrk="1" hangingPunct="1">
              <a:tabLst>
                <a:tab pos="348999" algn="l"/>
              </a:tabLst>
            </a:pPr>
            <a:r>
              <a:rPr lang="en-US" dirty="0"/>
              <a:t>This makes a delicious drink and digestive aid.</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207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So the first step (to make your own salad dressing) is easy; and the second one is also easy. . . switch to butter and avoid partially hydrogenated oils.</a:t>
            </a:r>
          </a:p>
          <a:p>
            <a:pPr eaLnBrk="1" hangingPunct="1">
              <a:tabLst>
                <a:tab pos="348999" algn="l"/>
              </a:tabLst>
            </a:pPr>
            <a:r>
              <a:rPr lang="en-US" dirty="0"/>
              <a:t>But what do we mean by a partially  hydrogenated oil?</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a:ln/>
        </p:spPr>
      </p:sp>
      <p:sp>
        <p:nvSpPr>
          <p:cNvPr id="2877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Beet kvass is a drink from Russia—more medicinal than epicurean.  </a:t>
            </a:r>
          </a:p>
          <a:p>
            <a:pPr eaLnBrk="1" hangingPunct="1">
              <a:tabLst>
                <a:tab pos="407710" algn="l"/>
              </a:tabLst>
            </a:pPr>
            <a:r>
              <a:rPr lang="en-US" dirty="0"/>
              <a:t>Place chopped beets, whey, sea salt and water in glass container.  Leave several days at room temperature and then transfer to the refrigerator.</a:t>
            </a:r>
          </a:p>
          <a:p>
            <a:pPr eaLnBrk="1" hangingPunct="1">
              <a:tabLst>
                <a:tab pos="407710" algn="l"/>
              </a:tabLst>
            </a:pPr>
            <a:r>
              <a:rPr lang="en-US" dirty="0"/>
              <a:t>This drink is very good for fatigue, liver problems and candida.  We have had many positive testimonials about beet kvass.</a:t>
            </a:r>
          </a:p>
          <a:p>
            <a:pPr eaLnBrk="1" hangingPunct="1">
              <a:tabLst>
                <a:tab pos="407710"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208</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p:txBody>
          <a:bodyPr/>
          <a:lstStyle/>
          <a:p>
            <a:fld id="{AE0CD150-A036-CC49-B7D6-00B664A3846D}" type="slidenum">
              <a:rPr lang="en-US" smtClean="0"/>
              <a:pPr/>
              <a:t>209</a:t>
            </a:fld>
            <a:endParaRPr lang="en-US"/>
          </a:p>
        </p:txBody>
      </p:sp>
      <p:sp>
        <p:nvSpPr>
          <p:cNvPr id="289795" name="Rectangle 3"/>
          <p:cNvSpPr>
            <a:spLocks noGrp="1" noChangeArrowheads="1"/>
          </p:cNvSpPr>
          <p:nvPr>
            <p:ph type="body" idx="1"/>
          </p:nvPr>
        </p:nvSpPr>
        <p:spPr/>
        <p:txBody>
          <a:bodyPr/>
          <a:lstStyle/>
          <a:p>
            <a:r>
              <a:rPr lang="en-US"/>
              <a:t>These are lacto-fermented beverages being made commercially—kombucha, kvass and a fermented grain drink manufactured in Australia.</a:t>
            </a:r>
          </a:p>
          <a:p>
            <a:r>
              <a:rPr lang="en-US"/>
              <a:t>We look forward to the day when every town in America will produce its own lacto-fermented beverage locally. This will bring true prosperity to all areas of the country and provide Americans with a healthy alternative to both soft drinks and alcoholic beverages. </a:t>
            </a:r>
          </a:p>
          <a:p>
            <a:endParaRPr lang="en-US"/>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a:ln/>
        </p:spPr>
      </p:sp>
      <p:sp>
        <p:nvSpPr>
          <p:cNvPr id="2918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Modern soft drinks have replaced traditional lacto-fermented beverages around the world. The world has been coca-colonized!</a:t>
            </a:r>
          </a:p>
          <a:p>
            <a:pPr eaLnBrk="1" hangingPunct="1">
              <a:tabLst>
                <a:tab pos="348999" algn="l"/>
              </a:tabLst>
            </a:pPr>
            <a:r>
              <a:rPr lang="en-US" dirty="0"/>
              <a:t>This photograph was taken in Africa.  The traditional lacto-fermented beverage in Africa was sorghum beer, consumed in great quantities by those working in the hot sun. Sorghum beer was also given to babies and small children to protect them against diseases like malaria. Unfortunately, when the soft drinks arrive, much propaganda is used to turn people away from their traditional beverages.</a:t>
            </a:r>
          </a:p>
          <a:p>
            <a:pPr eaLnBrk="1" hangingPunct="1">
              <a:tabLst>
                <a:tab pos="348999" algn="l"/>
              </a:tabLst>
            </a:pPr>
            <a:endParaRPr lang="en-US" dirty="0"/>
          </a:p>
          <a:p>
            <a:pPr eaLnBrk="1" hangingPunct="1">
              <a:tabLst>
                <a:tab pos="348999" algn="l"/>
              </a:tabLst>
            </a:pPr>
            <a:r>
              <a:rPr lang="en-US" dirty="0"/>
              <a:t>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210</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a:ln/>
        </p:spPr>
      </p:sp>
      <p:sp>
        <p:nvSpPr>
          <p:cNvPr id="2938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malignant influence of soft drinks has now reached into our public schools and even to the traditional Amish communities.</a:t>
            </a:r>
          </a:p>
          <a:p>
            <a:pPr eaLnBrk="1" hangingPunct="1"/>
            <a:endParaRPr lang="en-US" dirty="0"/>
          </a:p>
          <a:p>
            <a:pPr eaLnBrk="1" hangingPunct="1"/>
            <a:r>
              <a:rPr lang="en-US" dirty="0"/>
              <a:t>Now we come to the 11</a:t>
            </a:r>
            <a:r>
              <a:rPr lang="en-US" baseline="30000" dirty="0"/>
              <a:t>th</a:t>
            </a:r>
            <a:r>
              <a:rPr lang="en-US" dirty="0"/>
              <a:t> way that you can change your diet for the better. . . And this gets us beyond the realm of physical food and into the wisdom found in all the world’</a:t>
            </a:r>
            <a:r>
              <a:rPr lang="en-US" altLang="ja-JP" dirty="0"/>
              <a:t>s cultures.</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211</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ln/>
        </p:spPr>
      </p:sp>
      <p:sp>
        <p:nvSpPr>
          <p:cNvPr id="2959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And that is, to practice forgiveness.  None of the changes we make in our diets will do us much good if we come to the table in anger.  To nourish our bodies, food must be consumed in peace.</a:t>
            </a:r>
          </a:p>
          <a:p>
            <a:pPr eaLnBrk="1" hangingPunct="1">
              <a:tabLst>
                <a:tab pos="348999" algn="l"/>
              </a:tabLst>
            </a:pPr>
            <a:r>
              <a:rPr lang="en-US" dirty="0"/>
              <a:t>So. . . Forgive yourselves for the mistakes you have made. We all make mistakes. Forgive your parents, forgive your children. Forgive your teenagers—they DO rejoin the human race sooner or later! </a:t>
            </a:r>
          </a:p>
          <a:p>
            <a:pPr eaLnBrk="1" hangingPunct="1">
              <a:tabLst>
                <a:tab pos="348999" algn="l"/>
              </a:tabLst>
            </a:pPr>
            <a:r>
              <a:rPr lang="en-US" dirty="0"/>
              <a:t>Forgive the folks who earn a living pushing Coca-Cola onto innocent populations [go back to coke slide]. These people are trapped in an evil system and the only way to free them is to not drink their product.</a:t>
            </a:r>
          </a:p>
          <a:p>
            <a:pPr eaLnBrk="1" hangingPunct="1">
              <a:tabLst>
                <a:tab pos="348999" algn="l"/>
              </a:tabLst>
            </a:pPr>
            <a:r>
              <a:rPr lang="en-US" dirty="0"/>
              <a:t>And there is a purpose for evil in the world, even the evil that promotes harmful foods as healthy.  Without evil we would have no challenges, and would make no progress on the spiritual path.  Evil is put into the world to teach us important lessons.  Edgar Cayce said: </a:t>
            </a:r>
            <a:r>
              <a:rPr lang="ja-JP" altLang="en-US" dirty="0"/>
              <a:t>“</a:t>
            </a:r>
            <a:r>
              <a:rPr lang="en-US" altLang="ja-JP" dirty="0"/>
              <a:t>Make your stumbling blocks into stepping stones.</a:t>
            </a:r>
            <a:r>
              <a:rPr lang="ja-JP" altLang="en-US" dirty="0"/>
              <a:t>”</a:t>
            </a:r>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212</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ln/>
        </p:spPr>
      </p:sp>
      <p:sp>
        <p:nvSpPr>
          <p:cNvPr id="2979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A good diet and a positive attitude will bestow a long life, free of health problems.  This lady lived to one hundred four years old.  She id her shopping daily and cooked for herself.  Her diet incorporated all the principles of nourishing traditional diets—she consumed animal foods including organ meats, made broth, soaked her grain, made her own cheese and drank the whey.  She was also a very spiritual person and a pillar in her community (a small village in Ecuador.)</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213</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3"/>
          <p:cNvSpPr>
            <a:spLocks noGrp="1" noChangeArrowheads="1"/>
          </p:cNvSpPr>
          <p:nvPr>
            <p:ph type="body" idx="1"/>
          </p:nvPr>
        </p:nvSpPr>
        <p:spPr/>
        <p:txBody>
          <a:bodyPr/>
          <a:lstStyle/>
          <a:p>
            <a:r>
              <a:rPr lang="en-US"/>
              <a:t>Our challenge is to teach tomorrow’</a:t>
            </a:r>
            <a:r>
              <a:rPr lang="en-US" altLang="ja-JP"/>
              <a:t>s parents the principles of good nutrition. They are the ones who must regain the knowledge needed to reverse the trend to physical degeneration.</a:t>
            </a:r>
          </a:p>
          <a:p>
            <a:r>
              <a:rPr lang="en-US"/>
              <a:t>This means making wise food choices and a reaffirmation of the vital role of cooking and food preparation.  The following quote should inspire us all to spend some time in the kitchen!</a:t>
            </a:r>
          </a:p>
          <a:p>
            <a:r>
              <a:rPr lang="ja-JP" altLang="en-US"/>
              <a:t>“</a:t>
            </a:r>
            <a:r>
              <a:rPr lang="en-US" altLang="ja-JP"/>
              <a:t>If a woman could see the sparks of light going forth from her fingertips when she is cooking and the substance of light that goes into the food she handles, she would be amazed to see how much of herself she charges into the meals that she prepares for her family and friends.</a:t>
            </a:r>
          </a:p>
          <a:p>
            <a:r>
              <a:rPr lang="ja-JP" altLang="en-US"/>
              <a:t>“</a:t>
            </a:r>
            <a:r>
              <a:rPr lang="en-US" altLang="ja-JP"/>
              <a:t>It is one of the most important and least understood activities of life, that the radiation and feeling that go into the preparation of food affect everyone who partakes of it, and this activity should be unhurried, peaceful and happy. It would be better that an individual did not eat at all than to eat food that has been prepared under a feeling of anger, resentment, depression or any outward pressure, because the substance of the life stream performing the service flows into that food and is eaten and actually becomes part of the energy of the receiver. That is why the advanced spiritual teachers of the East never eat food prepared by anyone other than their own chelas. Conversely, if the one preparing the food is the only one in the household who is spiritually advanced and an active charge of happiness, purity and peace pours forth into the food from him, this pours forth into the other members and blesses them. I might say that there are more ways than one of allowing the Spirit of God to enter the flesh of man.</a:t>
            </a:r>
            <a:r>
              <a:rPr lang="ja-JP" altLang="en-US"/>
              <a:t>”</a:t>
            </a:r>
            <a:endParaRPr lang="en-US" dirty="0"/>
          </a:p>
        </p:txBody>
      </p:sp>
      <p:sp>
        <p:nvSpPr>
          <p:cNvPr id="2" name="Slide Number Placeholder 1"/>
          <p:cNvSpPr>
            <a:spLocks noGrp="1"/>
          </p:cNvSpPr>
          <p:nvPr>
            <p:ph type="sldNum" sz="quarter" idx="10"/>
          </p:nvPr>
        </p:nvSpPr>
        <p:spPr/>
        <p:txBody>
          <a:bodyPr/>
          <a:lstStyle/>
          <a:p>
            <a:fld id="{19F8CBB5-6323-034B-9FD8-9CC098307AD9}" type="slidenum">
              <a:rPr lang="en-US" smtClean="0"/>
              <a:pPr/>
              <a:t>214</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Dr. Price’s dying words were, “You teach, you teach, you teach.” He knew that we can no longer depend on intuition to know how to eat.  We must relearn these principles by teaching.</a:t>
            </a:r>
          </a:p>
          <a:p>
            <a:pPr eaLnBrk="1" hangingPunct="1"/>
            <a:r>
              <a:rPr lang="en-US" dirty="0"/>
              <a:t>And that is the role of the Weston A. Price Foundation—to teach and to provide materials to others so that they can be teachers.</a:t>
            </a:r>
          </a:p>
          <a:p>
            <a:pPr eaLnBrk="1" hangingPunct="1"/>
            <a:r>
              <a:rPr lang="en-US" dirty="0"/>
              <a:t>Please pick up our free brochures and also consider becoming a member so you can receive our quarterly journal.</a:t>
            </a:r>
          </a:p>
          <a:p>
            <a:pPr eaLnBrk="1" hangingPunct="1"/>
            <a:r>
              <a:rPr lang="en-US" dirty="0"/>
              <a:t>Do contact your nearest local chapter leader, who can tell you how to obtain raw milk and other healthy foods in your area. [Presenters should ask local chapter leaders to stand up and introduce themselves.]</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215</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xfrm>
            <a:off x="2913063" y="344488"/>
            <a:ext cx="3536950" cy="2652712"/>
          </a:xfrm>
          <a:ln/>
        </p:spPr>
      </p:sp>
      <p:sp>
        <p:nvSpPr>
          <p:cNvPr id="385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The Weston A. Price Foundation website is an excellent resource tool. Membership and materials can be ordered online. </a:t>
            </a:r>
          </a:p>
        </p:txBody>
      </p:sp>
      <p:sp>
        <p:nvSpPr>
          <p:cNvPr id="385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Sans Unicode" pitchFamily="34" charset="0"/>
              </a:defRPr>
            </a:lvl1pPr>
            <a:lvl2pPr marL="763233" indent="-293551" eaLnBrk="0" hangingPunct="0">
              <a:spcBef>
                <a:spcPct val="30000"/>
              </a:spcBef>
              <a:defRPr sz="1200">
                <a:solidFill>
                  <a:schemeClr val="tx1"/>
                </a:solidFill>
                <a:latin typeface="Lucida Sans Unicode" pitchFamily="34" charset="0"/>
              </a:defRPr>
            </a:lvl2pPr>
            <a:lvl3pPr marL="1174204" indent="-234841" eaLnBrk="0" hangingPunct="0">
              <a:spcBef>
                <a:spcPct val="30000"/>
              </a:spcBef>
              <a:defRPr sz="1200">
                <a:solidFill>
                  <a:schemeClr val="tx1"/>
                </a:solidFill>
                <a:latin typeface="Lucida Sans Unicode" pitchFamily="34" charset="0"/>
              </a:defRPr>
            </a:lvl3pPr>
            <a:lvl4pPr marL="1643885" indent="-234841" eaLnBrk="0" hangingPunct="0">
              <a:spcBef>
                <a:spcPct val="30000"/>
              </a:spcBef>
              <a:defRPr sz="1200">
                <a:solidFill>
                  <a:schemeClr val="tx1"/>
                </a:solidFill>
                <a:latin typeface="Lucida Sans Unicode" pitchFamily="34" charset="0"/>
              </a:defRPr>
            </a:lvl4pPr>
            <a:lvl5pPr marL="2113567" indent="-234841" eaLnBrk="0" hangingPunct="0">
              <a:spcBef>
                <a:spcPct val="30000"/>
              </a:spcBef>
              <a:defRPr sz="1200">
                <a:solidFill>
                  <a:schemeClr val="tx1"/>
                </a:solidFill>
                <a:latin typeface="Lucida Sans Unicode" pitchFamily="34" charset="0"/>
              </a:defRPr>
            </a:lvl5pPr>
            <a:lvl6pPr marL="2583249" indent="-234841" eaLnBrk="0" fontAlgn="base" hangingPunct="0">
              <a:spcBef>
                <a:spcPct val="30000"/>
              </a:spcBef>
              <a:spcAft>
                <a:spcPct val="0"/>
              </a:spcAft>
              <a:defRPr sz="1200">
                <a:solidFill>
                  <a:schemeClr val="tx1"/>
                </a:solidFill>
                <a:latin typeface="Lucida Sans Unicode" pitchFamily="34" charset="0"/>
              </a:defRPr>
            </a:lvl6pPr>
            <a:lvl7pPr marL="3052930" indent="-234841" eaLnBrk="0" fontAlgn="base" hangingPunct="0">
              <a:spcBef>
                <a:spcPct val="30000"/>
              </a:spcBef>
              <a:spcAft>
                <a:spcPct val="0"/>
              </a:spcAft>
              <a:defRPr sz="1200">
                <a:solidFill>
                  <a:schemeClr val="tx1"/>
                </a:solidFill>
                <a:latin typeface="Lucida Sans Unicode" pitchFamily="34" charset="0"/>
              </a:defRPr>
            </a:lvl7pPr>
            <a:lvl8pPr marL="3522612" indent="-234841" eaLnBrk="0" fontAlgn="base" hangingPunct="0">
              <a:spcBef>
                <a:spcPct val="30000"/>
              </a:spcBef>
              <a:spcAft>
                <a:spcPct val="0"/>
              </a:spcAft>
              <a:defRPr sz="1200">
                <a:solidFill>
                  <a:schemeClr val="tx1"/>
                </a:solidFill>
                <a:latin typeface="Lucida Sans Unicode" pitchFamily="34" charset="0"/>
              </a:defRPr>
            </a:lvl8pPr>
            <a:lvl9pPr marL="3992293" indent="-234841" eaLnBrk="0" fontAlgn="base" hangingPunct="0">
              <a:spcBef>
                <a:spcPct val="30000"/>
              </a:spcBef>
              <a:spcAft>
                <a:spcPct val="0"/>
              </a:spcAft>
              <a:defRPr sz="1200">
                <a:solidFill>
                  <a:schemeClr val="tx1"/>
                </a:solidFill>
                <a:latin typeface="Lucida Sans Unicode" pitchFamily="34" charset="0"/>
              </a:defRPr>
            </a:lvl9pPr>
          </a:lstStyle>
          <a:p>
            <a:pPr eaLnBrk="1" hangingPunct="1">
              <a:spcBef>
                <a:spcPct val="0"/>
              </a:spcBef>
            </a:pPr>
            <a:fld id="{2110D90F-E91A-4429-AD0F-22CE0E8551AE}" type="slidenum">
              <a:rPr lang="en-US" altLang="en-US" smtClean="0">
                <a:latin typeface="Times New Roman" pitchFamily="18" charset="0"/>
              </a:rPr>
              <a:pPr eaLnBrk="1" hangingPunct="1">
                <a:spcBef>
                  <a:spcPct val="0"/>
                </a:spcBef>
              </a:pPr>
              <a:t>216</a:t>
            </a:fld>
            <a:endParaRPr lang="en-US" altLang="en-US">
              <a:latin typeface="Times New Roman" pitchFamily="18" charset="0"/>
            </a:endParaRPr>
          </a:p>
        </p:txBody>
      </p:sp>
    </p:spTree>
    <p:extLst>
      <p:ext uri="{BB962C8B-B14F-4D97-AF65-F5344CB8AC3E}">
        <p14:creationId xmlns:p14="http://schemas.microsoft.com/office/powerpoint/2010/main" val="396093837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39363" eaLnBrk="1" hangingPunct="1">
              <a:defRPr/>
            </a:pPr>
            <a:r>
              <a:rPr lang="en-US" dirty="0"/>
              <a:t>The Foundation publishes a yearly shopping guide that names brand names.  It fits in your purse or back pocket to be used while shopping. It is also available as an app for your phone or computer. </a:t>
            </a:r>
          </a:p>
          <a:p>
            <a:pPr eaLnBrk="1" hangingPunct="1"/>
            <a:endParaRPr lang="en-US" dirty="0"/>
          </a:p>
        </p:txBody>
      </p:sp>
      <p:sp>
        <p:nvSpPr>
          <p:cNvPr id="3" name="Slide Number Placeholder 2"/>
          <p:cNvSpPr>
            <a:spLocks noGrp="1"/>
          </p:cNvSpPr>
          <p:nvPr>
            <p:ph type="sldNum" sz="quarter" idx="10"/>
          </p:nvPr>
        </p:nvSpPr>
        <p:spPr/>
        <p:txBody>
          <a:bodyPr/>
          <a:lstStyle/>
          <a:p>
            <a:pPr>
              <a:defRPr/>
            </a:pPr>
            <a:fld id="{54230301-6C24-A841-A2EA-308746288932}" type="slidenum">
              <a:rPr lang="en-US" smtClean="0"/>
              <a:pPr>
                <a:defRPr/>
              </a:pPr>
              <a:t>217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B09CBCA7-801A-47D6-87AD-DB9ADE3512A6}" type="slidenum">
              <a:rPr lang="en-US"/>
              <a:pPr/>
              <a:t>2</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en-US" dirty="0">
                <a:ea typeface="Lucida Sans Unicode"/>
                <a:cs typeface="Lucida Sans Unicode"/>
              </a:rPr>
              <a:t>This presentation is copyrighted 2010 by Sally Fallon </a:t>
            </a:r>
            <a:r>
              <a:rPr lang="en-US" dirty="0" err="1">
                <a:ea typeface="Lucida Sans Unicode"/>
                <a:cs typeface="Lucida Sans Unicode"/>
              </a:rPr>
              <a:t>Morell</a:t>
            </a:r>
            <a:r>
              <a:rPr lang="en-US" dirty="0">
                <a:ea typeface="Lucida Sans Unicode"/>
                <a:cs typeface="Lucida Sans Unicode"/>
              </a:rPr>
              <a:t>. Others may use these slides to present this information to the public without compensation; however, this presentation may not be sold or given for pay.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idx="1"/>
          </p:nvPr>
        </p:nvSpPr>
        <p:spPr/>
        <p:txBody>
          <a:bodyPr/>
          <a:lstStyle/>
          <a:p>
            <a:r>
              <a:rPr lang="en-US" sz="1100" dirty="0">
                <a:cs typeface="Lucida Sans Unicode"/>
              </a:rPr>
              <a:t>To answer that question, let</a:t>
            </a:r>
            <a:r>
              <a:rPr lang="ja-JP" altLang="en-US" sz="1100" dirty="0">
                <a:cs typeface="Lucida Sans Unicode"/>
              </a:rPr>
              <a:t>’</a:t>
            </a:r>
            <a:r>
              <a:rPr lang="en-US" altLang="ja-JP" sz="1100" dirty="0">
                <a:cs typeface="Lucida Sans Unicode"/>
              </a:rPr>
              <a:t>s begin by looking at how margarine and shortening are made.</a:t>
            </a:r>
          </a:p>
          <a:p>
            <a:r>
              <a:rPr lang="en-US" sz="1100" dirty="0">
                <a:cs typeface="Lucida Sans Unicode"/>
              </a:rPr>
              <a:t>First, oils are removed from seeds or beans by high temperature and pressure.  The remaining fraction of the oil is removed with hexane (so-called “food grade” gasoline) and other solvents. The oil, now rancid, is steam cleaned, a process that removes all the vitamins and anti-oxidants (but the pesticides and solvents remain).</a:t>
            </a:r>
          </a:p>
          <a:p>
            <a:r>
              <a:rPr lang="en-US" sz="1100" dirty="0">
                <a:cs typeface="Lucida Sans Unicode"/>
              </a:rPr>
              <a:t>The oil is then mixed with a powdered nickel catalyst and put into a big reactor where it is flooded with hydrogen. During this process, the molecular structure is rearranged.  What goes into the reactor is a liquid oil, what comes out is a semi-solid. Actually, what comes out of the reactor looks like gray cottage cheese, and it smells terrible. </a:t>
            </a:r>
          </a:p>
          <a:p>
            <a:r>
              <a:rPr lang="en-US" sz="1100" dirty="0">
                <a:cs typeface="Lucida Sans Unicode"/>
              </a:rPr>
              <a:t>So soap-like emulsifiers are mixed in to smooth out the lumps and the oil is steam cleaned again to remove the horrible odor.  The gray color is removed by bleaching. At this point the product can be called “pure vegetable shortening.”</a:t>
            </a:r>
          </a:p>
          <a:p>
            <a:r>
              <a:rPr lang="en-US" sz="1100" dirty="0">
                <a:cs typeface="Lucida Sans Unicode"/>
              </a:rPr>
              <a:t>To make margarine, artificial flavors and synthetic colors are then added.  Regulations do not allow the addition of synthetic color, so margarine is colored with a natural color—isn’</a:t>
            </a:r>
            <a:r>
              <a:rPr lang="en-US" altLang="ja-JP" sz="1100" dirty="0">
                <a:cs typeface="Lucida Sans Unicode"/>
              </a:rPr>
              <a:t>t that a comforting thought! Then the product is packaged in blocks or tubs. . . and sold to the consumer as a health food! Because it is so cheap to make, the edible oil industry has billions in profits for advertising, bribing of government officials, and the takeover of university research departments.</a:t>
            </a:r>
          </a:p>
          <a:p>
            <a:r>
              <a:rPr lang="en-US" sz="1100" dirty="0">
                <a:cs typeface="Lucida Sans Unicode"/>
              </a:rPr>
              <a:t>The book of Revelations in the Bible was written for something called the </a:t>
            </a:r>
            <a:r>
              <a:rPr lang="ja-JP" altLang="en-US" sz="1100" dirty="0">
                <a:cs typeface="Lucida Sans Unicode"/>
              </a:rPr>
              <a:t>“</a:t>
            </a:r>
            <a:r>
              <a:rPr lang="en-US" altLang="ja-JP" sz="1100" dirty="0">
                <a:cs typeface="Lucida Sans Unicode"/>
              </a:rPr>
              <a:t>Latter Days.</a:t>
            </a:r>
            <a:r>
              <a:rPr lang="ja-JP" altLang="en-US" sz="1100" dirty="0">
                <a:cs typeface="Lucida Sans Unicode"/>
              </a:rPr>
              <a:t>”</a:t>
            </a:r>
            <a:r>
              <a:rPr lang="en-US" altLang="ja-JP" sz="1100" dirty="0">
                <a:cs typeface="Lucida Sans Unicode"/>
              </a:rPr>
              <a:t> Many people believe that we live in the latter days. Verse 6:6 of Revelations says: </a:t>
            </a:r>
            <a:r>
              <a:rPr lang="ja-JP" altLang="en-US" sz="1100" dirty="0">
                <a:cs typeface="Lucida Sans Unicode"/>
              </a:rPr>
              <a:t>“</a:t>
            </a:r>
            <a:r>
              <a:rPr lang="en-US" altLang="ja-JP" sz="1100" dirty="0">
                <a:cs typeface="Lucida Sans Unicode"/>
              </a:rPr>
              <a:t>. . . and see that thou hurt not the oil.</a:t>
            </a:r>
            <a:r>
              <a:rPr lang="ja-JP" altLang="en-US" sz="1100" dirty="0">
                <a:cs typeface="Lucida Sans Unicode"/>
              </a:rPr>
              <a:t>”</a:t>
            </a:r>
            <a:r>
              <a:rPr lang="en-US" altLang="ja-JP" sz="1100" dirty="0">
                <a:cs typeface="Lucida Sans Unicode"/>
              </a:rPr>
              <a:t>  The author of this book had a prophetic vision of how processed oils would destroy our health in the latter days.</a:t>
            </a:r>
            <a:endParaRPr lang="en-US" sz="1100" dirty="0">
              <a:cs typeface="Lucida Sans Unicode"/>
            </a:endParaRPr>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39363" eaLnBrk="1" hangingPunct="1">
              <a:defRPr/>
            </a:pPr>
            <a:r>
              <a:rPr lang="en-US" dirty="0"/>
              <a:t>Our colorful Healthy 4 Life recipe booklet stresses four food groups.</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218</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We have two reprints of important articles on infant health and heart disease.</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219</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39363" eaLnBrk="1" hangingPunct="1">
              <a:defRPr/>
            </a:pPr>
            <a:r>
              <a:rPr lang="en-US" dirty="0"/>
              <a:t>The books from NewTrends publishing compliment the teachings of the Weston A. Price Foundation.</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220</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3063" y="344488"/>
            <a:ext cx="3536950" cy="2652712"/>
          </a:xfrm>
        </p:spPr>
      </p:sp>
      <p:sp>
        <p:nvSpPr>
          <p:cNvPr id="3" name="Notes Placeholder 2"/>
          <p:cNvSpPr>
            <a:spLocks noGrp="1"/>
          </p:cNvSpPr>
          <p:nvPr>
            <p:ph type="body" idx="1"/>
          </p:nvPr>
        </p:nvSpPr>
        <p:spPr/>
        <p:txBody>
          <a:bodyPr/>
          <a:lstStyle/>
          <a:p>
            <a:r>
              <a:rPr lang="en-US" dirty="0"/>
              <a:t>How to raise healthy children, the Wise Traditions way!</a:t>
            </a:r>
          </a:p>
        </p:txBody>
      </p:sp>
      <p:sp>
        <p:nvSpPr>
          <p:cNvPr id="4" name="Slide Number Placeholder 3"/>
          <p:cNvSpPr>
            <a:spLocks noGrp="1"/>
          </p:cNvSpPr>
          <p:nvPr>
            <p:ph type="sldNum" sz="quarter" idx="10"/>
          </p:nvPr>
        </p:nvSpPr>
        <p:spPr/>
        <p:txBody>
          <a:bodyPr/>
          <a:lstStyle/>
          <a:p>
            <a:fld id="{34414791-654D-A14E-B378-51808DA2E91B}" type="slidenum">
              <a:rPr lang="en-US" smtClean="0"/>
              <a:pPr/>
              <a:t>221</a:t>
            </a:fld>
            <a:endParaRPr lang="en-US" dirty="0"/>
          </a:p>
        </p:txBody>
      </p:sp>
    </p:spTree>
    <p:extLst>
      <p:ext uri="{BB962C8B-B14F-4D97-AF65-F5344CB8AC3E}">
        <p14:creationId xmlns:p14="http://schemas.microsoft.com/office/powerpoint/2010/main" val="251366823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 illustrated Nourishing Traditions Cookbook for Children</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222</a:t>
            </a:fld>
            <a:endParaRPr lang="en-US" dirty="0"/>
          </a:p>
        </p:txBody>
      </p:sp>
    </p:spTree>
    <p:extLst>
      <p:ext uri="{BB962C8B-B14F-4D97-AF65-F5344CB8AC3E}">
        <p14:creationId xmlns:p14="http://schemas.microsoft.com/office/powerpoint/2010/main" val="20707448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Nourishing Diets details the way people eat on all continents .</a:t>
            </a:r>
          </a:p>
        </p:txBody>
      </p:sp>
      <p:sp>
        <p:nvSpPr>
          <p:cNvPr id="4" name="Slide Number Placeholder 3"/>
          <p:cNvSpPr>
            <a:spLocks noGrp="1"/>
          </p:cNvSpPr>
          <p:nvPr>
            <p:ph type="sldNum" sz="quarter" idx="10"/>
          </p:nvPr>
        </p:nvSpPr>
        <p:spPr/>
        <p:txBody>
          <a:bodyPr/>
          <a:lstStyle/>
          <a:p>
            <a:fld id="{34414791-654D-A14E-B378-51808DA2E91B}" type="slidenum">
              <a:rPr lang="en-US" smtClean="0"/>
              <a:pPr/>
              <a:t>223</a:t>
            </a:fld>
            <a:endParaRPr lang="en-US" dirty="0"/>
          </a:p>
        </p:txBody>
      </p:sp>
    </p:spTree>
    <p:extLst>
      <p:ext uri="{BB962C8B-B14F-4D97-AF65-F5344CB8AC3E}">
        <p14:creationId xmlns:p14="http://schemas.microsoft.com/office/powerpoint/2010/main" val="225713510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EDE73DE4-AD9B-4F0B-979F-054628F6C87E}"/>
              </a:ext>
            </a:extLst>
          </p:cNvPr>
          <p:cNvSpPr>
            <a:spLocks noGrp="1" noRot="1" noChangeAspect="1" noChangeArrowheads="1" noTextEdit="1"/>
          </p:cNvSpPr>
          <p:nvPr>
            <p:ph type="sldImg"/>
          </p:nvPr>
        </p:nvSpPr>
        <p:spPr>
          <a:ln/>
        </p:spPr>
      </p:sp>
      <p:sp>
        <p:nvSpPr>
          <p:cNvPr id="215043" name="Notes Placeholder 2">
            <a:extLst>
              <a:ext uri="{FF2B5EF4-FFF2-40B4-BE49-F238E27FC236}">
                <a16:creationId xmlns:a16="http://schemas.microsoft.com/office/drawing/2014/main" id="{BE9AE5C7-23FC-40D9-B8B7-FE70BE8FA1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Other books on broth and healthy fats.</a:t>
            </a:r>
          </a:p>
        </p:txBody>
      </p:sp>
      <p:sp>
        <p:nvSpPr>
          <p:cNvPr id="215044" name="Slide Number Placeholder 3">
            <a:extLst>
              <a:ext uri="{FF2B5EF4-FFF2-40B4-BE49-F238E27FC236}">
                <a16:creationId xmlns:a16="http://schemas.microsoft.com/office/drawing/2014/main" id="{228483BD-EC51-4CC4-BBCA-8C9B2C1D7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ACAC9C2-EDFF-414E-B6C9-76B8239BBA4E}" type="slidenum">
              <a:rPr lang="en-US" altLang="en-US" sz="1200" smtClean="0">
                <a:latin typeface="Lucida Sans Unicode" panose="020B0602030504020204" pitchFamily="34" charset="0"/>
              </a:rPr>
              <a:pPr/>
              <a:t>224</a:t>
            </a:fld>
            <a:endParaRPr lang="en-US" altLang="en-US" sz="1200">
              <a:latin typeface="Lucida Sans Unicode" panose="020B0602030504020204" pitchFamily="34" charset="0"/>
            </a:endParaRPr>
          </a:p>
        </p:txBody>
      </p:sp>
    </p:spTree>
    <p:extLst>
      <p:ext uri="{BB962C8B-B14F-4D97-AF65-F5344CB8AC3E}">
        <p14:creationId xmlns:p14="http://schemas.microsoft.com/office/powerpoint/2010/main" val="289369785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39363" eaLnBrk="1" hangingPunct="1">
              <a:defRPr/>
            </a:pPr>
            <a:r>
              <a:rPr lang="en-US" dirty="0"/>
              <a:t>This seminar is available on DVD, as well as a lecture on cholesterol and heart disease called “The Oiling of America.”</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225</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39363" eaLnBrk="1" hangingPunct="1">
              <a:defRPr/>
            </a:pPr>
            <a:r>
              <a:rPr lang="en-US" dirty="0"/>
              <a:t>Dr. Price’s pioneering work is available from the Price-Pottenger Nutrition Foundation and also on Amazon.</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solidFill>
                  <a:prstClr val="black"/>
                </a:solidFill>
              </a:rPr>
              <a:pPr>
                <a:defRPr/>
              </a:pPr>
              <a:t>226</a:t>
            </a:fld>
            <a:endParaRPr lang="en-US" dirty="0">
              <a:solidFill>
                <a:prstClr val="black"/>
              </a:solidFill>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summarize, traditional diets maximized nutrients while modern diets minimize nutrients. Everything traditional people did—from food choices to preparation methods to agricultural techniques—was aimed at abundant nutrition and making nutrients more available.  Everything we do in the modern diet is aimed at increasing shelf life, not in maximizing nutrients. </a:t>
            </a:r>
          </a:p>
          <a:p>
            <a:endParaRPr lang="en-US" dirty="0"/>
          </a:p>
          <a:p>
            <a:r>
              <a:rPr lang="en-US" dirty="0"/>
              <a:t>[Note to presenter:  Leave this on the screen during the break.] </a:t>
            </a:r>
          </a:p>
          <a:p>
            <a:endParaRPr lang="en-US" dirty="0"/>
          </a:p>
        </p:txBody>
      </p:sp>
      <p:sp>
        <p:nvSpPr>
          <p:cNvPr id="5" name="Slide Number Placeholder 4"/>
          <p:cNvSpPr>
            <a:spLocks noGrp="1"/>
          </p:cNvSpPr>
          <p:nvPr>
            <p:ph type="sldNum" sz="quarter" idx="10"/>
          </p:nvPr>
        </p:nvSpPr>
        <p:spPr/>
        <p:txBody>
          <a:bodyPr/>
          <a:lstStyle/>
          <a:p>
            <a:fld id="{34414791-654D-A14E-B378-51808DA2E91B}" type="slidenum">
              <a:rPr lang="en-US" smtClean="0"/>
              <a:pPr/>
              <a:t>227</a:t>
            </a:fld>
            <a:endParaRPr lang="en-US" dirty="0"/>
          </a:p>
        </p:txBody>
      </p:sp>
      <p:sp>
        <p:nvSpPr>
          <p:cNvPr id="8" name="Slide Image Placeholder 7"/>
          <p:cNvSpPr>
            <a:spLocks noGrp="1" noRot="1" noChangeAspect="1"/>
          </p:cNvSpPr>
          <p:nvPr>
            <p:ph type="sldImg"/>
          </p:nvPr>
        </p:nvSpPr>
        <p:spPr>
          <a:xfrm>
            <a:off x="2913063" y="344488"/>
            <a:ext cx="3536950" cy="2652712"/>
          </a:xfrm>
        </p:spPr>
      </p:sp>
    </p:spTree>
    <p:extLst>
      <p:ext uri="{BB962C8B-B14F-4D97-AF65-F5344CB8AC3E}">
        <p14:creationId xmlns:p14="http://schemas.microsoft.com/office/powerpoint/2010/main" val="3946609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Grp="1" noChangeArrowheads="1"/>
          </p:cNvSpPr>
          <p:nvPr>
            <p:ph type="body" idx="1"/>
          </p:nvPr>
        </p:nvSpPr>
        <p:spPr/>
        <p:txBody>
          <a:bodyPr/>
          <a:lstStyle/>
          <a:p>
            <a:r>
              <a:rPr lang="en-US" sz="1100" dirty="0"/>
              <a:t>How is the molecular structure changed during the partial hydrogenation process? Let</a:t>
            </a:r>
            <a:r>
              <a:rPr lang="ja-JP" altLang="en-US" sz="1100" dirty="0"/>
              <a:t>’</a:t>
            </a:r>
            <a:r>
              <a:rPr lang="en-US" altLang="ja-JP" sz="1100" dirty="0"/>
              <a:t>s look at our 18-carbon fatty acids again.</a:t>
            </a:r>
          </a:p>
          <a:p>
            <a:r>
              <a:rPr lang="en-US" sz="1100" dirty="0"/>
              <a:t>Stearic acid is fully saturated, with 2 hydrogen atoms attached to every carbon atom. Each pair of hydrogen atoms forms an electron cloud, which the body uses for controlled chemical reactions.</a:t>
            </a:r>
          </a:p>
          <a:p>
            <a:r>
              <a:rPr lang="en-US" sz="1100" dirty="0"/>
              <a:t>Monounsaturated oleic acid is missing two </a:t>
            </a:r>
            <a:r>
              <a:rPr lang="en-US" sz="1100" dirty="0" err="1"/>
              <a:t>hydrogens</a:t>
            </a:r>
            <a:r>
              <a:rPr lang="en-US" sz="1100" dirty="0"/>
              <a:t>, but the remaining two two hydrogen atoms are on the same side, at the bend of the double bond.  This is called the </a:t>
            </a:r>
            <a:r>
              <a:rPr lang="en-US" sz="1100" dirty="0" err="1"/>
              <a:t>cis</a:t>
            </a:r>
            <a:r>
              <a:rPr lang="en-US" sz="1100" dirty="0"/>
              <a:t> configuration; the two hydrogen atoms are next to each other and form an electron cloud for controlled chemical reactions.</a:t>
            </a:r>
          </a:p>
          <a:p>
            <a:r>
              <a:rPr lang="en-US" sz="1100" dirty="0"/>
              <a:t>During the hydrogenation process, one of the hydrogen atoms is moved to the other side so that the hydrogen atoms are now across from each other—this is called the trans configuration (trans means across) and this is what is meant by a trans fatty acid. With the two hydrogen atoms on opposite sides, the molecule straightens out and now has many of the same qualities as a saturate. It will be solid at room temperature and can be used for spreads, for frying and as a shortening in baked goods.</a:t>
            </a:r>
          </a:p>
          <a:p>
            <a:r>
              <a:rPr lang="en-US" sz="1100" dirty="0"/>
              <a:t>However, in our cell membranes, the trans fat has very different characteristics from a saturated fat or monounsaturated fat.  Your body makes chemical reactions where there are electron clouds, but it cannot do this when the cell membrane contains lots of trans fatty acids. With a trans fatty acid, instead of an electron cloud, there is a dead spot, which inhibits enzymes, receptors and hormone production. The more partially hydrogenated oils containing trans fatty acids that you eat, the more trans fats you will have in your cell membranes and the more chaos you will have at the cellular level.</a:t>
            </a:r>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there is no deprivation on the Wise Traditions Diet—no food groups are excluded!  As long as the foods are grown and prepared properly, most people can include them </a:t>
            </a:r>
            <a:r>
              <a:rPr lang="en-US"/>
              <a:t>in their diet.</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228</a:t>
            </a:fld>
            <a:endParaRPr lang="en-US" dirty="0"/>
          </a:p>
        </p:txBody>
      </p:sp>
    </p:spTree>
    <p:extLst>
      <p:ext uri="{BB962C8B-B14F-4D97-AF65-F5344CB8AC3E}">
        <p14:creationId xmlns:p14="http://schemas.microsoft.com/office/powerpoint/2010/main" val="288730781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Rectangle 2"/>
          <p:cNvSpPr>
            <a:spLocks noGrp="1" noRot="1" noChangeAspect="1" noChangeArrowheads="1" noTextEdit="1"/>
          </p:cNvSpPr>
          <p:nvPr>
            <p:ph type="sldImg"/>
          </p:nvPr>
        </p:nvSpPr>
        <p:spPr>
          <a:xfrm>
            <a:off x="2913063" y="344488"/>
            <a:ext cx="3536950" cy="2652712"/>
          </a:xfrm>
          <a:ln/>
        </p:spPr>
      </p:sp>
      <p:sp>
        <p:nvSpPr>
          <p:cNvPr id="172036" name="Rectangle 3"/>
          <p:cNvSpPr>
            <a:spLocks noGrp="1" noChangeArrowheads="1"/>
          </p:cNvSpPr>
          <p:nvPr>
            <p:ph type="body" idx="1"/>
          </p:nvPr>
        </p:nvSpPr>
        <p:spPr>
          <a:noFill/>
          <a:ln/>
        </p:spPr>
        <p:txBody>
          <a:bodyPr/>
          <a:lstStyle/>
          <a:p>
            <a:pPr eaLnBrk="1" hangingPunct="1"/>
            <a:endParaRPr lang="en-US" dirty="0">
              <a:ea typeface="Lucida Grande"/>
              <a:cs typeface="Lucida Grande"/>
            </a:endParaRPr>
          </a:p>
        </p:txBody>
      </p:sp>
      <p:sp>
        <p:nvSpPr>
          <p:cNvPr id="2" name="Slide Number Placeholder 1"/>
          <p:cNvSpPr>
            <a:spLocks noGrp="1"/>
          </p:cNvSpPr>
          <p:nvPr>
            <p:ph type="sldNum" sz="quarter" idx="10"/>
          </p:nvPr>
        </p:nvSpPr>
        <p:spPr/>
        <p:txBody>
          <a:bodyPr/>
          <a:lstStyle/>
          <a:p>
            <a:fld id="{34414791-654D-A14E-B378-51808DA2E91B}" type="slidenum">
              <a:rPr lang="en-US" smtClean="0"/>
              <a:pPr/>
              <a:t>229</a:t>
            </a:fld>
            <a:endParaRPr lang="en-US" dirty="0"/>
          </a:p>
        </p:txBody>
      </p:sp>
    </p:spTree>
    <p:extLst>
      <p:ext uri="{BB962C8B-B14F-4D97-AF65-F5344CB8AC3E}">
        <p14:creationId xmlns:p14="http://schemas.microsoft.com/office/powerpoint/2010/main" val="2272409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For many years, the industry has claimed that </a:t>
            </a:r>
            <a:r>
              <a:rPr lang="en-US" i="1" dirty="0"/>
              <a:t>trans </a:t>
            </a:r>
            <a:r>
              <a:rPr lang="en-US" dirty="0"/>
              <a:t>fats were harmless, but there is actually a great deal of evidence showing that they contribute to many disease conditions, everything from atherosclerosis to cancer. </a:t>
            </a:r>
          </a:p>
          <a:p>
            <a:pPr eaLnBrk="1" hangingPunct="1">
              <a:tabLst>
                <a:tab pos="348999" algn="l"/>
              </a:tabLst>
            </a:pPr>
            <a:r>
              <a:rPr lang="en-US" dirty="0"/>
              <a:t>Partially hydrogenated trans fats contribute to the degeneration of the joints and tendons, which is why so many people need knee and hip replacements these days.</a:t>
            </a:r>
          </a:p>
          <a:p>
            <a:pPr eaLnBrk="1" hangingPunct="1">
              <a:tabLst>
                <a:tab pos="348999" algn="l"/>
              </a:tabLst>
            </a:pPr>
            <a:r>
              <a:rPr lang="en-US" i="1" dirty="0"/>
              <a:t>Trans</a:t>
            </a:r>
            <a:r>
              <a:rPr lang="en-US" dirty="0"/>
              <a:t> fats interfere with the insulin receptors in your cells, contributing to type-2 diabetes.  Government advice to use margarine instead of butter has led to an epidemic of type-2 diabetes.</a:t>
            </a:r>
          </a:p>
          <a:p>
            <a:pPr eaLnBrk="1" hangingPunct="1">
              <a:tabLst>
                <a:tab pos="348999" algn="l"/>
              </a:tabLst>
            </a:pPr>
            <a:r>
              <a:rPr lang="en-US" dirty="0"/>
              <a:t>When a pregnant woman consumes</a:t>
            </a:r>
            <a:r>
              <a:rPr lang="en-US" i="1" dirty="0"/>
              <a:t> trans</a:t>
            </a:r>
            <a:r>
              <a:rPr lang="en-US" dirty="0"/>
              <a:t> fats, she is more likely to give birth to a low-birth-weight baby. Exposure of the infant to </a:t>
            </a:r>
            <a:r>
              <a:rPr lang="en-US" i="1" dirty="0"/>
              <a:t>trans</a:t>
            </a:r>
            <a:r>
              <a:rPr lang="en-US" dirty="0"/>
              <a:t> fats either in the womb or in the mother</a:t>
            </a:r>
            <a:r>
              <a:rPr lang="ja-JP" altLang="en-US" dirty="0"/>
              <a:t>’</a:t>
            </a:r>
            <a:r>
              <a:rPr lang="en-US" altLang="ja-JP" dirty="0"/>
              <a:t>s milk, can interfere with the development of the eyes, resulting in reduced visual acuity.</a:t>
            </a:r>
          </a:p>
          <a:p>
            <a:pPr eaLnBrk="1" hangingPunct="1">
              <a:tabLst>
                <a:tab pos="348999" algn="l"/>
              </a:tabLst>
            </a:pPr>
            <a:r>
              <a:rPr lang="en-US" dirty="0"/>
              <a:t>Finally,</a:t>
            </a:r>
            <a:r>
              <a:rPr lang="en-US" i="1" dirty="0"/>
              <a:t> trans </a:t>
            </a:r>
            <a:r>
              <a:rPr lang="en-US" dirty="0"/>
              <a:t>fatty acids will lower the fat content in mother’</a:t>
            </a:r>
            <a:r>
              <a:rPr lang="en-US" altLang="ja-JP" dirty="0"/>
              <a:t>s milk, often leading the baby to be fussy (because he is not satisfied) and the mother to give up on nursing. And if she continues, the baby’s development may be compromised.</a:t>
            </a:r>
            <a:endParaRPr lang="en-US" dirty="0"/>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cs typeface="Lucida Sans Unicode"/>
              </a:rPr>
              <a:t>The most important first step you can take to improve your health is to remove all industrial fats and oils from your diet!</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Finally, our government has admitted that </a:t>
            </a:r>
            <a:r>
              <a:rPr lang="en-US" i="1" dirty="0"/>
              <a:t>trans</a:t>
            </a:r>
            <a:r>
              <a:rPr lang="en-US" dirty="0"/>
              <a:t> fats are unsafe at any level. But these spokesmen continue to insist that </a:t>
            </a:r>
            <a:r>
              <a:rPr lang="ja-JP" altLang="en-US" dirty="0"/>
              <a:t>“</a:t>
            </a:r>
            <a:r>
              <a:rPr lang="en-US" i="1" dirty="0"/>
              <a:t>trans</a:t>
            </a:r>
            <a:r>
              <a:rPr lang="en-US" dirty="0"/>
              <a:t> fats are just as bad as saturated fats.</a:t>
            </a:r>
            <a:r>
              <a:rPr lang="ja-JP" altLang="en-US" dirty="0"/>
              <a:t>”</a:t>
            </a:r>
            <a:r>
              <a:rPr lang="en-US" dirty="0"/>
              <a:t> </a:t>
            </a:r>
          </a:p>
          <a:p>
            <a:pPr eaLnBrk="1" hangingPunct="1"/>
            <a:r>
              <a:rPr lang="en-US" dirty="0"/>
              <a:t>However, as you can see from this chart, the saturated fats have the opposite effects compared to the </a:t>
            </a:r>
            <a:r>
              <a:rPr lang="en-US" i="1" dirty="0"/>
              <a:t>trans</a:t>
            </a:r>
            <a:r>
              <a:rPr lang="en-US" dirty="0"/>
              <a:t> fats.  The effects of the saturated fats are beneficial while the effects of the </a:t>
            </a:r>
            <a:r>
              <a:rPr lang="en-US" i="1" dirty="0"/>
              <a:t>trans</a:t>
            </a:r>
            <a:r>
              <a:rPr lang="en-US" dirty="0"/>
              <a:t> fats are harmful.</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industry has used the bad news about trans fats to continue bashing the saturated fats. </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25</a:t>
            </a:fld>
            <a:endParaRPr lang="en-US" dirty="0"/>
          </a:p>
        </p:txBody>
      </p:sp>
    </p:spTree>
    <p:extLst>
      <p:ext uri="{BB962C8B-B14F-4D97-AF65-F5344CB8AC3E}">
        <p14:creationId xmlns:p14="http://schemas.microsoft.com/office/powerpoint/2010/main" val="3466505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read a lot of criticism of cheese, because it contains saturated fat.  The industry wants us to use imitation cheese based on soy, of course they demonize the competition.</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26</a:t>
            </a:fld>
            <a:endParaRPr lang="en-US" dirty="0"/>
          </a:p>
        </p:txBody>
      </p:sp>
    </p:spTree>
    <p:extLst>
      <p:ext uri="{BB962C8B-B14F-4D97-AF65-F5344CB8AC3E}">
        <p14:creationId xmlns:p14="http://schemas.microsoft.com/office/powerpoint/2010/main" val="2670769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291921" algn="l"/>
              </a:tabLst>
            </a:pPr>
            <a:r>
              <a:rPr lang="en-US" dirty="0"/>
              <a:t>This slide illustrates why we have a health crisis in this country.  Most of the shelf space in our grocery stores is dedicated to margarines and spreads, with only a few feet of shelf space dedicated to butter. </a:t>
            </a:r>
          </a:p>
          <a:p>
            <a:pPr eaLnBrk="1" hangingPunct="1">
              <a:tabLst>
                <a:tab pos="291921" algn="l"/>
              </a:tabLst>
            </a:pPr>
            <a:r>
              <a:rPr lang="en-US" dirty="0"/>
              <a:t>Now that we have the bad news about trans fats, the industry is pushing the so-called “healthy” spreads that are low in trans fats. But these are made with liquid vegetable oils and contain all sorts of emulsifiers and fillers.</a:t>
            </a:r>
          </a:p>
          <a:p>
            <a:pPr eaLnBrk="1" hangingPunct="1">
              <a:tabLst>
                <a:tab pos="291921" algn="l"/>
              </a:tabLst>
            </a:pPr>
            <a:r>
              <a:rPr lang="en-US" dirty="0"/>
              <a:t>By the way, the low-profit items are put on the lowest or highest shelves. The high-profit items are put on the middle shelves, at eye-level. So you have to reach to the top shelf for the lard and bend down to the bottom shelf for the butter.</a:t>
            </a:r>
          </a:p>
          <a:p>
            <a:pPr eaLnBrk="1" hangingPunct="1">
              <a:tabLst>
                <a:tab pos="291921"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Today most people use </a:t>
            </a:r>
            <a:r>
              <a:rPr lang="ja-JP" altLang="en-US" dirty="0"/>
              <a:t>“</a:t>
            </a:r>
            <a:r>
              <a:rPr lang="en-US" altLang="ja-JP" dirty="0"/>
              <a:t>soft spreads,</a:t>
            </a:r>
            <a:r>
              <a:rPr lang="ja-JP" altLang="en-US" dirty="0"/>
              <a:t>”</a:t>
            </a:r>
            <a:r>
              <a:rPr lang="en-US" altLang="ja-JP" dirty="0"/>
              <a:t> not margarine.  All the health columnists in the major newspapers recommend these </a:t>
            </a:r>
            <a:r>
              <a:rPr lang="ja-JP" altLang="en-US" dirty="0"/>
              <a:t>“</a:t>
            </a:r>
            <a:r>
              <a:rPr lang="en-US" altLang="ja-JP" dirty="0"/>
              <a:t>soft spreads,</a:t>
            </a:r>
            <a:r>
              <a:rPr lang="ja-JP" altLang="en-US" dirty="0"/>
              <a:t>”</a:t>
            </a:r>
            <a:r>
              <a:rPr lang="en-US" altLang="ja-JP" dirty="0"/>
              <a:t> which are lower in </a:t>
            </a:r>
            <a:r>
              <a:rPr lang="en-US" altLang="ja-JP" i="1" dirty="0"/>
              <a:t>trans</a:t>
            </a:r>
            <a:r>
              <a:rPr lang="en-US" altLang="ja-JP" dirty="0"/>
              <a:t> fats than margarine.</a:t>
            </a:r>
          </a:p>
          <a:p>
            <a:pPr eaLnBrk="1" hangingPunct="1">
              <a:tabLst>
                <a:tab pos="407710" algn="l"/>
              </a:tabLst>
            </a:pPr>
            <a:r>
              <a:rPr lang="en-US" dirty="0"/>
              <a:t>Here is an experiment I conducted to determine the nutritional quality of soft spreads. I put a stick of butter and a tub of soft spread outside in the garden.</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A crow came along.  He recognized the real food and took a bite of the butter. </a:t>
            </a:r>
          </a:p>
          <a:p>
            <a:pPr eaLnBrk="1" hangingPunct="1">
              <a:tabLst>
                <a:tab pos="348999" algn="l"/>
              </a:tabLst>
            </a:pPr>
            <a:r>
              <a:rPr lang="en-US" dirty="0"/>
              <a:t>I thought that the birds would eat the butter, little by little, and just leave the soft spread.</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first step to take in changing your diet for the better is to make your own salad dressing.  This simple step will not only greatly improve the quality of the food you eat, it is also the first step in becoming a great cook!</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But what happened next was that a so-called vegetarian squirrel took the whole stick of butter and ran off with it! The squirrel also wanted real food.</a:t>
            </a:r>
          </a:p>
          <a:p>
            <a:pPr eaLnBrk="1" hangingPunct="1">
              <a:tabLst>
                <a:tab pos="348999" algn="l"/>
              </a:tabLst>
            </a:pPr>
            <a:r>
              <a:rPr lang="en-US" dirty="0"/>
              <a:t>Meanwhile, the soft spread just sat there—the birds and the animals recognized that it was not a food. </a:t>
            </a:r>
          </a:p>
          <a:p>
            <a:pPr eaLnBrk="1" hangingPunct="1">
              <a:tabLst>
                <a:tab pos="348999" algn="l"/>
              </a:tabLst>
            </a:pPr>
            <a:r>
              <a:rPr lang="en-US" dirty="0"/>
              <a:t>So, while low-trans spreads might be a little lower in trans, they are still made out of processed vegetable oils, and they contain all sorts of additives (including soy protein isolate) to make them firm.</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problem with industrial fats and oils is that they are not limited to margarines and spreads. They are used in most processed foods—crackers, cookies, pastries, cakes and icings, donuts, bread. . .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type="body" idx="1"/>
          </p:nvPr>
        </p:nvSpPr>
        <p:spPr/>
        <p:txBody>
          <a:bodyPr/>
          <a:lstStyle/>
          <a:p>
            <a:r>
              <a:rPr lang="en-US" dirty="0"/>
              <a:t>. . . .potato chips, corn chips, popcorn—all popular snack foods with our teenagers. Instead of warning our young people about these effects, the schools are selling these products through vending machines to make money.</a:t>
            </a:r>
          </a:p>
          <a:p>
            <a:endParaRPr lang="en-US" dirty="0"/>
          </a:p>
        </p:txBody>
      </p:sp>
      <p:sp>
        <p:nvSpPr>
          <p:cNvPr id="2" name="Slide Number Placeholder 1"/>
          <p:cNvSpPr>
            <a:spLocks noGrp="1"/>
          </p:cNvSpPr>
          <p:nvPr>
            <p:ph type="sldNum" sz="quarter" idx="10"/>
          </p:nvPr>
        </p:nvSpPr>
        <p:spPr/>
        <p:txBody>
          <a:bodyPr/>
          <a:lstStyle/>
          <a:p>
            <a:fld id="{54230301-6C24-A841-A2EA-308746288932}" type="slidenum">
              <a:rPr lang="en-US" smtClean="0"/>
              <a:pPr/>
              <a:t>32</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Fried foods are also loaded with </a:t>
            </a:r>
            <a:r>
              <a:rPr lang="en-US" i="1" dirty="0"/>
              <a:t>trans</a:t>
            </a:r>
            <a:r>
              <a:rPr lang="en-US" dirty="0"/>
              <a:t> fats or, even worse, with liquid polyunsaturated oils, rendered toxic by the frying process. </a:t>
            </a:r>
          </a:p>
          <a:p>
            <a:pPr eaLnBrk="1" hangingPunct="1">
              <a:tabLst>
                <a:tab pos="348999" algn="l"/>
              </a:tabLst>
            </a:pPr>
            <a:r>
              <a:rPr lang="en-US" dirty="0"/>
              <a:t>Up until the mid 1980s, the fast food industry fried potatoes and other foods in beef or lamb tallow, a stable and healthy fat.</a:t>
            </a:r>
          </a:p>
          <a:p>
            <a:pPr eaLnBrk="1" hangingPunct="1">
              <a:tabLst>
                <a:tab pos="348999" algn="l"/>
              </a:tabLst>
            </a:pPr>
            <a:r>
              <a:rPr lang="en-US" dirty="0"/>
              <a:t>The industry switched to partially hydrogenated vegetable oil after a group called Center for Science in the Public Interest (CSPI) carried out some widely publicized demonstrations in front of McDonald’</a:t>
            </a:r>
            <a:r>
              <a:rPr lang="en-US" altLang="ja-JP" dirty="0"/>
              <a:t>s, protesting against saturated fats and cholesterol. Overnight the industry switched to vegetable oils.</a:t>
            </a:r>
          </a:p>
          <a:p>
            <a:pPr eaLnBrk="1" hangingPunct="1">
              <a:tabLst>
                <a:tab pos="348999" algn="l"/>
              </a:tabLst>
            </a:pPr>
            <a:r>
              <a:rPr lang="en-US" dirty="0"/>
              <a:t>In their magazine, CSPI thanked the soy industry for their support in the campaign.  Is CSPI really a front for the vegetable oil industry?</a:t>
            </a:r>
          </a:p>
          <a:p>
            <a:pPr eaLnBrk="1" hangingPunct="1">
              <a:tabLst>
                <a:tab pos="348999" algn="l"/>
              </a:tabLst>
            </a:pPr>
            <a:r>
              <a:rPr lang="en-US" dirty="0"/>
              <a:t>By the way, I am not in favor of eating a lot of fried food.  However, when food is fried in a stable fat like tallow or palm oil, it is not so harmful to eat fried food once in awhile.</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There IS one other thing you can get in the </a:t>
            </a:r>
            <a:r>
              <a:rPr lang="en-US" dirty="0" err="1"/>
              <a:t>kwickie</a:t>
            </a:r>
            <a:r>
              <a:rPr lang="en-US" dirty="0"/>
              <a:t> mart that does not contain trans fats, and that’s pork cracklings.  Be sure to get plain pork cracklings, not the flavored ones, which are full of MSG.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This photograph was taken in New Zealand.  It shows an independently owned fish</a:t>
            </a:r>
            <a:r>
              <a:rPr lang="ja-JP" altLang="en-US" dirty="0"/>
              <a:t>’</a:t>
            </a:r>
            <a:r>
              <a:rPr lang="en-US" altLang="ja-JP" dirty="0"/>
              <a:t>n</a:t>
            </a:r>
            <a:r>
              <a:rPr lang="ja-JP" altLang="en-US" dirty="0"/>
              <a:t>’</a:t>
            </a:r>
            <a:r>
              <a:rPr lang="en-US" altLang="ja-JP" dirty="0"/>
              <a:t>chips shop, which I thought might be selling some healthy fast food.  There is a great need for healthy fast food in the US—we can’t expect everyone to cook every meal at home.</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shop offers many foods that are healthy, even foods that are sacred foods—fish, scallops, prawns, oysters, etc.</a:t>
            </a:r>
          </a:p>
          <a:p>
            <a:pPr eaLnBrk="1" hangingPunct="1">
              <a:tabLst>
                <a:tab pos="348999" algn="l"/>
              </a:tabLst>
            </a:pPr>
            <a:r>
              <a:rPr lang="en-US" dirty="0"/>
              <a:t>These foods are fried, of course, but some of us can’</a:t>
            </a:r>
            <a:r>
              <a:rPr lang="en-US" altLang="ja-JP" dirty="0"/>
              <a:t>t eat oysters raw, but enjoy them occasionally fried.</a:t>
            </a: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type="body" idx="1"/>
          </p:nvPr>
        </p:nvSpPr>
        <p:spPr/>
        <p:txBody>
          <a:bodyPr/>
          <a:lstStyle/>
          <a:p>
            <a:r>
              <a:rPr lang="en-US" dirty="0"/>
              <a:t>Then I noticed this sign on the wall: </a:t>
            </a:r>
            <a:r>
              <a:rPr lang="ja-JP" altLang="en-US" dirty="0"/>
              <a:t>“</a:t>
            </a:r>
            <a:r>
              <a:rPr lang="en-US" altLang="ja-JP" dirty="0"/>
              <a:t>Just for you we cook in </a:t>
            </a:r>
            <a:r>
              <a:rPr lang="ja-JP" altLang="en-US" dirty="0"/>
              <a:t>‘</a:t>
            </a:r>
            <a:r>
              <a:rPr lang="en-US" altLang="ja-JP" dirty="0"/>
              <a:t>cholesterol free</a:t>
            </a:r>
            <a:r>
              <a:rPr lang="ja-JP" altLang="en-US" dirty="0"/>
              <a:t>’</a:t>
            </a:r>
            <a:r>
              <a:rPr lang="en-US" altLang="ja-JP" dirty="0"/>
              <a:t> vegetable oil from Peerless.</a:t>
            </a:r>
            <a:r>
              <a:rPr lang="ja-JP" altLang="en-US" dirty="0"/>
              <a:t>”</a:t>
            </a:r>
            <a:endParaRPr lang="en-US" altLang="ja-JP" dirty="0"/>
          </a:p>
          <a:p>
            <a:r>
              <a:rPr lang="en-US" dirty="0"/>
              <a:t>So I asked if I could talk to the owner and he came out. I asked him how long he had been cooking in Peerless vegetable oil.  He said, </a:t>
            </a:r>
            <a:r>
              <a:rPr lang="ja-JP" altLang="en-US" dirty="0"/>
              <a:t>“</a:t>
            </a:r>
            <a:r>
              <a:rPr lang="en-US" altLang="ja-JP" dirty="0"/>
              <a:t>About two years.</a:t>
            </a:r>
            <a:r>
              <a:rPr lang="ja-JP" altLang="en-US" dirty="0"/>
              <a:t>”</a:t>
            </a:r>
            <a:endParaRPr lang="en-US" altLang="ja-JP" dirty="0"/>
          </a:p>
          <a:p>
            <a:r>
              <a:rPr lang="en-US" dirty="0"/>
              <a:t>I asked him what he had used before.  He said, </a:t>
            </a:r>
            <a:r>
              <a:rPr lang="ja-JP" altLang="en-US" dirty="0"/>
              <a:t>“</a:t>
            </a:r>
            <a:r>
              <a:rPr lang="en-US" altLang="ja-JP" dirty="0"/>
              <a:t>Something called 90-10.</a:t>
            </a:r>
            <a:r>
              <a:rPr lang="ja-JP" altLang="en-US" dirty="0"/>
              <a:t>”</a:t>
            </a:r>
            <a:r>
              <a:rPr lang="en-US" altLang="ja-JP" dirty="0"/>
              <a:t>  That was a blend of 90 percent tallow and 10 percent other fat. Tallow is a safe and healthy fat for frying.</a:t>
            </a:r>
          </a:p>
          <a:p>
            <a:r>
              <a:rPr lang="en-US" dirty="0"/>
              <a:t>I asked him why he switched.  He said, </a:t>
            </a:r>
            <a:r>
              <a:rPr lang="ja-JP" altLang="en-US" dirty="0"/>
              <a:t>“</a:t>
            </a:r>
            <a:r>
              <a:rPr lang="en-US" altLang="ja-JP" dirty="0"/>
              <a:t>Some of my customers complained that I was using an animal fat that contained cholesterol and saturated fat.  I switched because some of my customers were asking for a healthy oil.</a:t>
            </a:r>
            <a:r>
              <a:rPr lang="ja-JP" altLang="en-US" dirty="0"/>
              <a:t>”</a:t>
            </a:r>
            <a:endParaRPr lang="en-US" altLang="ja-JP" dirty="0"/>
          </a:p>
          <a:p>
            <a:r>
              <a:rPr lang="en-US" dirty="0"/>
              <a:t>I asked him how he liked the vegetable oil for frying. He lowered his voice: </a:t>
            </a:r>
            <a:r>
              <a:rPr lang="ja-JP" altLang="en-US" dirty="0"/>
              <a:t>“</a:t>
            </a:r>
            <a:r>
              <a:rPr lang="en-US" altLang="ja-JP" dirty="0"/>
              <a:t>Actually, I don’t like it very much.  The food doesn’t taste as good, it is greasier. . . and it is more expensive!</a:t>
            </a:r>
            <a:r>
              <a:rPr lang="ja-JP" altLang="en-US" dirty="0"/>
              <a:t>”</a:t>
            </a:r>
            <a:endParaRPr lang="en-US" altLang="ja-JP" dirty="0"/>
          </a:p>
          <a:p>
            <a:r>
              <a:rPr lang="en-US" dirty="0"/>
              <a:t>Also, the oil he was using was imported.  So in New Zealand, where they have an abundance of sheep and cattle, hence an inexpensive source of tallow, they are using imported soy oil for frying, all in the name of bogus health benefits.</a:t>
            </a:r>
          </a:p>
          <a:p>
            <a:r>
              <a:rPr lang="en-US" dirty="0"/>
              <a:t>I look forward to the day when our fast food shops are locally owned, even owned by farmers cooperatives, and feature locally grown foods. And on the wall there will be a sign that says: </a:t>
            </a:r>
            <a:r>
              <a:rPr lang="ja-JP" altLang="en-US" dirty="0"/>
              <a:t>“</a:t>
            </a:r>
            <a:r>
              <a:rPr lang="en-US" altLang="ja-JP" dirty="0"/>
              <a:t>Just for you, we cook in tallow and lard from local grass-fed animals.</a:t>
            </a:r>
            <a:r>
              <a:rPr lang="ja-JP" altLang="en-US" dirty="0"/>
              <a:t>”</a:t>
            </a:r>
            <a:endParaRPr lang="en-US"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3"/>
          <p:cNvSpPr>
            <a:spLocks noGrp="1" noChangeArrowheads="1"/>
          </p:cNvSpPr>
          <p:nvPr>
            <p:ph type="body" idx="1"/>
          </p:nvPr>
        </p:nvSpPr>
        <p:spPr>
          <a:xfrm>
            <a:off x="364120" y="3361610"/>
            <a:ext cx="8712861" cy="3531985"/>
          </a:xfrm>
        </p:spPr>
        <p:txBody>
          <a:bodyPr/>
          <a:lstStyle/>
          <a:p>
            <a:r>
              <a:rPr lang="en-US" sz="1100" dirty="0"/>
              <a:t>So switch to butter and profit from the many nutrients in this natural, healthy fat.</a:t>
            </a:r>
          </a:p>
          <a:p>
            <a:r>
              <a:rPr lang="en-US" sz="1100" dirty="0"/>
              <a:t>Butter contains fat-soluble vitamins.  We have discussed the important benefits of vitamins A, D and K2 (which will only be in the butter if the cows are on green pasture). But vitamin E is also important.  Vitamin E protects our cells against free radicals and is essential for normal reproduction.</a:t>
            </a:r>
          </a:p>
          <a:p>
            <a:r>
              <a:rPr lang="en-US" sz="1100" dirty="0"/>
              <a:t>Butter is a good source of many trace minerals, including copper, zinc, chromium, selenium and iodine. </a:t>
            </a:r>
          </a:p>
          <a:p>
            <a:r>
              <a:rPr lang="en-US" sz="1100" dirty="0"/>
              <a:t>The combination of vitamin A and iodine makes butter an excellent food for the thyroid gland. In mountainous regions where the soil is deficient in iodine, butter concentrates what little is available (or is provided in salt licks) and helps prevent thyroid problems. Once, after listening to this lecture, a young man told me that his mother grew up in Romania.  She was the only one in her village who developed a goiter.  She hated butter, never touched it.  But everyone else ate plenty of butter.</a:t>
            </a:r>
          </a:p>
          <a:p>
            <a:r>
              <a:rPr lang="en-US" sz="1100" dirty="0"/>
              <a:t>Butter contains important shorter-chain fatty acids and a nice balance of essential fatty acids.  It contains lecithin, which helps the body use cholesterol properly, and the </a:t>
            </a:r>
            <a:r>
              <a:rPr lang="en-US" sz="1100" dirty="0" err="1"/>
              <a:t>Wulzen</a:t>
            </a:r>
            <a:r>
              <a:rPr lang="en-US" sz="1100" dirty="0"/>
              <a:t> factor, which helps prevent arthritis. It contains cholesterol, which is a nutrient, and </a:t>
            </a:r>
            <a:r>
              <a:rPr lang="en-US" sz="1100" dirty="0" err="1"/>
              <a:t>glycosphingolipids</a:t>
            </a:r>
            <a:r>
              <a:rPr lang="en-US" sz="1100" dirty="0"/>
              <a:t>, which aid digestion.  Finally, if the cows are on green grass, butter will contain CLA, a strong anti-cancer substance.</a:t>
            </a:r>
          </a:p>
          <a:p>
            <a:r>
              <a:rPr lang="en-US" sz="1100" dirty="0"/>
              <a:t>All of these factors are rather stable and survive pasteurization except the </a:t>
            </a:r>
            <a:r>
              <a:rPr lang="en-US" sz="1100" dirty="0" err="1"/>
              <a:t>Wulzen</a:t>
            </a:r>
            <a:r>
              <a:rPr lang="en-US" sz="1100" dirty="0"/>
              <a:t> factor, which is destroyed by pasteurization.  The best butter, of course, is raw butter from cows on green pasture, but if you only have access to pasteurized butter, be sure to get butter from cows that graze on pasture. Sources are listed in the Shopping Guide, published yearly by the Weston A. Price Foundation.</a:t>
            </a:r>
          </a:p>
          <a:p>
            <a:endParaRPr lang="en-US" sz="1100" dirty="0"/>
          </a:p>
        </p:txBody>
      </p:sp>
      <p:sp>
        <p:nvSpPr>
          <p:cNvPr id="5" name="Slide Image Placeholder 4"/>
          <p:cNvSpPr>
            <a:spLocks noGrp="1" noRot="1" noChangeAspect="1"/>
          </p:cNvSpPr>
          <p:nvPr>
            <p:ph type="sldImg"/>
          </p:nvPr>
        </p:nvSpPr>
        <p:spPr/>
      </p:sp>
      <p:sp>
        <p:nvSpPr>
          <p:cNvPr id="6" name="Slide Number Placeholder 5"/>
          <p:cNvSpPr>
            <a:spLocks noGrp="1"/>
          </p:cNvSpPr>
          <p:nvPr>
            <p:ph type="sldNum" sz="quarter" idx="10"/>
          </p:nvPr>
        </p:nvSpPr>
        <p:spPr/>
        <p:txBody>
          <a:bodyPr/>
          <a:lstStyle/>
          <a:p>
            <a:pPr>
              <a:defRPr/>
            </a:pPr>
            <a:fld id="{54230301-6C24-A841-A2EA-308746288932}"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One very important type of fatty acid we get from animal fats is arachidonic acid.  It is critically important for a healthy, non-leaky gut.  </a:t>
            </a:r>
          </a:p>
          <a:p>
            <a:pPr eaLnBrk="1" hangingPunct="1">
              <a:tabLst>
                <a:tab pos="348999" algn="l"/>
              </a:tabLst>
            </a:pPr>
            <a:r>
              <a:rPr lang="en-US" dirty="0"/>
              <a:t>We also make natural cannabinoids out of arachidonic acid.  Has the movement away from animal fats led to increased usage of marijuana, something people seek out so they can just feel normal?</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39</a:t>
            </a:fld>
            <a:endParaRPr lang="en-US" dirty="0"/>
          </a:p>
        </p:txBody>
      </p:sp>
    </p:spTree>
    <p:extLst>
      <p:ext uri="{BB962C8B-B14F-4D97-AF65-F5344CB8AC3E}">
        <p14:creationId xmlns:p14="http://schemas.microsoft.com/office/powerpoint/2010/main" val="3607295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eaLnBrk="1" hangingPunct="1">
              <a:tabLst>
                <a:tab pos="348999" algn="l"/>
              </a:tabLst>
              <a:defRPr/>
            </a:pPr>
            <a:r>
              <a:rPr lang="en-US" dirty="0"/>
              <a:t>To make basic salad dressing, you need four ingredients:  good quality mustard, raw vinegar (such as wine vinegar, apple cider vinegar, rice vinegar or balsamic vinegar); cold-pressed olive oil and a very small amount of expeller-expressed flax oil. Check the Weston A. Price Foundation Shopping Guide for recommended brands.</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While butter consumption in the US has plummeted, cancer and heart disease rates have risen dramatically. We do not know all the reasons for these epidemics, but one thing for sure, they are not caused by butter consumption because the trends are going in opposite directions.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This graph illustrates what we call </a:t>
            </a:r>
            <a:r>
              <a:rPr lang="ja-JP" altLang="en-US" dirty="0"/>
              <a:t>“</a:t>
            </a:r>
            <a:r>
              <a:rPr lang="en-US" altLang="ja-JP" dirty="0"/>
              <a:t>The Oiling of America,</a:t>
            </a:r>
            <a:r>
              <a:rPr lang="ja-JP" altLang="en-US" dirty="0"/>
              <a:t>”</a:t>
            </a:r>
            <a:r>
              <a:rPr lang="en-US" altLang="ja-JP" dirty="0"/>
              <a:t> the changes in the types of fats we are consuming over the course of the last century. </a:t>
            </a:r>
          </a:p>
          <a:p>
            <a:pPr eaLnBrk="1" hangingPunct="1">
              <a:tabLst>
                <a:tab pos="348999" algn="l"/>
              </a:tabLst>
            </a:pPr>
            <a:r>
              <a:rPr lang="en-US" dirty="0"/>
              <a:t>Butter consumption has gone down from 18 grams per person per day to 5; hardly anyone uses lard anymore.</a:t>
            </a:r>
          </a:p>
          <a:p>
            <a:pPr eaLnBrk="1" hangingPunct="1">
              <a:tabLst>
                <a:tab pos="348999" algn="l"/>
              </a:tabLst>
            </a:pPr>
            <a:r>
              <a:rPr lang="en-US" dirty="0"/>
              <a:t>Shortening consumption has increased almost three-fold.  And the shortening in 1909 was made from coconut oil and lard, it was a natural product.  Today the shortening is made from partially hydrogenated vegetable oil.</a:t>
            </a:r>
          </a:p>
          <a:p>
            <a:pPr eaLnBrk="1" hangingPunct="1">
              <a:tabLst>
                <a:tab pos="348999" algn="l"/>
              </a:tabLst>
            </a:pPr>
            <a:r>
              <a:rPr lang="en-US" dirty="0"/>
              <a:t>Margarine consumption has increased over five-fold.</a:t>
            </a:r>
          </a:p>
          <a:p>
            <a:pPr eaLnBrk="1" hangingPunct="1">
              <a:tabLst>
                <a:tab pos="348999" algn="l"/>
              </a:tabLst>
            </a:pPr>
            <a:r>
              <a:rPr lang="en-US" dirty="0"/>
              <a:t>And the consumption of liquid vegetable oils has increased over 15-fold.</a:t>
            </a:r>
          </a:p>
          <a:p>
            <a:pPr eaLnBrk="1" hangingPunct="1">
              <a:tabLst>
                <a:tab pos="348999" algn="l"/>
              </a:tabLst>
            </a:pPr>
            <a:r>
              <a:rPr lang="en-US" dirty="0"/>
              <a:t>Most people are not aware of these changes, changes which are contributing to widespread disease and infertility. The situation is similar to that in Roman times, when lead from lead pipes contaminated the drinking water and contributed to a decline in fertility in the Roman Empire. Commentators of the period noted the decline in fertility but no one knew that the pipes were the problem. Very few people today realize that the change from animal fats to vegetable oils is the basic cause of our modern medical problems, including infertility.</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six basic good fats and oils:</a:t>
            </a:r>
          </a:p>
          <a:p>
            <a:pPr marL="171450" indent="-171450">
              <a:buFont typeface="Arial" panose="020B0604020202020204" pitchFamily="34" charset="0"/>
              <a:buChar char="•"/>
            </a:pPr>
            <a:r>
              <a:rPr lang="en-US" dirty="0"/>
              <a:t>Butter for spreading and putting on everything</a:t>
            </a:r>
          </a:p>
          <a:p>
            <a:pPr marL="171450" indent="-171450">
              <a:buFont typeface="Arial" panose="020B0604020202020204" pitchFamily="34" charset="0"/>
              <a:buChar char="•"/>
            </a:pPr>
            <a:r>
              <a:rPr lang="en-US" dirty="0"/>
              <a:t>Lard for cooking</a:t>
            </a:r>
          </a:p>
          <a:p>
            <a:pPr marL="171450" indent="-171450">
              <a:buFont typeface="Arial" panose="020B0604020202020204" pitchFamily="34" charset="0"/>
              <a:buChar char="•"/>
            </a:pPr>
            <a:r>
              <a:rPr lang="en-US" dirty="0"/>
              <a:t>Duck Fat for cooking, and great source of vitamin K2</a:t>
            </a:r>
          </a:p>
          <a:p>
            <a:pPr marL="171450" indent="-171450">
              <a:buFont typeface="Arial" panose="020B0604020202020204" pitchFamily="34" charset="0"/>
              <a:buChar char="•"/>
            </a:pPr>
            <a:r>
              <a:rPr lang="en-US" dirty="0"/>
              <a:t>Olive oil for salad dressing</a:t>
            </a:r>
          </a:p>
          <a:p>
            <a:pPr marL="171450" indent="-171450">
              <a:buFont typeface="Arial" panose="020B0604020202020204" pitchFamily="34" charset="0"/>
              <a:buChar char="•"/>
            </a:pPr>
            <a:r>
              <a:rPr lang="en-US" dirty="0"/>
              <a:t>Cod Liver Oil for vitamins A and D</a:t>
            </a:r>
          </a:p>
          <a:p>
            <a:pPr marL="171450" indent="-171450">
              <a:buFont typeface="Arial" panose="020B0604020202020204" pitchFamily="34" charset="0"/>
              <a:buChar char="•"/>
            </a:pPr>
            <a:r>
              <a:rPr lang="en-US" dirty="0"/>
              <a:t>Coconut oil in food and for cooking</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42</a:t>
            </a:fld>
            <a:endParaRPr lang="en-US" dirty="0"/>
          </a:p>
        </p:txBody>
      </p:sp>
    </p:spTree>
    <p:extLst>
      <p:ext uri="{BB962C8B-B14F-4D97-AF65-F5344CB8AC3E}">
        <p14:creationId xmlns:p14="http://schemas.microsoft.com/office/powerpoint/2010/main" val="2591410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bad fats</a:t>
            </a:r>
          </a:p>
          <a:p>
            <a:pPr marL="171450" indent="-171450">
              <a:buFont typeface="Arial" panose="020B0604020202020204" pitchFamily="34" charset="0"/>
              <a:buChar char="•"/>
            </a:pPr>
            <a:r>
              <a:rPr lang="en-US" dirty="0"/>
              <a:t>Margarines and spreads</a:t>
            </a:r>
          </a:p>
          <a:p>
            <a:pPr marL="171450" indent="-171450">
              <a:buFont typeface="Arial" panose="020B0604020202020204" pitchFamily="34" charset="0"/>
              <a:buChar char="•"/>
            </a:pPr>
            <a:r>
              <a:rPr lang="en-US" dirty="0"/>
              <a:t>Commercial salad dressings</a:t>
            </a:r>
          </a:p>
          <a:p>
            <a:pPr marL="171450" indent="-171450">
              <a:buFont typeface="Arial" panose="020B0604020202020204" pitchFamily="34" charset="0"/>
              <a:buChar char="•"/>
            </a:pPr>
            <a:r>
              <a:rPr lang="en-US" dirty="0"/>
              <a:t>Cooking oils</a:t>
            </a:r>
          </a:p>
          <a:p>
            <a:pPr marL="171450" indent="-171450">
              <a:buFont typeface="Arial" panose="020B0604020202020204" pitchFamily="34" charset="0"/>
              <a:buChar char="•"/>
            </a:pPr>
            <a:r>
              <a:rPr lang="en-US" dirty="0"/>
              <a:t>Products containing industrial oils</a:t>
            </a:r>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43</a:t>
            </a:fld>
            <a:endParaRPr lang="en-US" dirty="0"/>
          </a:p>
        </p:txBody>
      </p:sp>
    </p:spTree>
    <p:extLst>
      <p:ext uri="{BB962C8B-B14F-4D97-AF65-F5344CB8AC3E}">
        <p14:creationId xmlns:p14="http://schemas.microsoft.com/office/powerpoint/2010/main" val="723317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third way to change your diet for the better is to make sure your diet contains sufficient high quality animal products, some of which should be consumed raw.  </a:t>
            </a:r>
          </a:p>
          <a:p>
            <a:pPr eaLnBrk="1" hangingPunct="1">
              <a:tabLst>
                <a:tab pos="348999" algn="l"/>
              </a:tabLst>
            </a:pPr>
            <a:r>
              <a:rPr lang="en-US" dirty="0"/>
              <a:t>However, don’</a:t>
            </a:r>
            <a:r>
              <a:rPr lang="en-US" altLang="ja-JP" dirty="0"/>
              <a:t>t overdo on animal protein.  Remember to eat your meat with the fat, eat organ meats whenever you can, eat chicken with the skin, eggs with the yolks and milk with the butterfat.  Don</a:t>
            </a:r>
            <a:r>
              <a:rPr lang="ja-JP" altLang="en-US" dirty="0"/>
              <a:t>’</a:t>
            </a:r>
            <a:r>
              <a:rPr lang="en-US" altLang="ja-JP" dirty="0"/>
              <a:t>t overdo on the protein and avoid all protein powders.  10-15 percent of total calories as protein is adequate, especially if the protein is of good quality. Eat as much good fat as you want, and moderate amounts of carbohydrate foods.</a:t>
            </a: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One very high-quality animal food is fish eggs, which were sacred foods in many cultures.  These are salmon eggs, which are available seasonally and much less expensive than caviar.  Serve them on buttered toast—delicious.</a:t>
            </a:r>
          </a:p>
          <a:p>
            <a:pPr eaLnBrk="1" hangingPunct="1">
              <a:tabLst>
                <a:tab pos="348999" algn="l"/>
              </a:tabLst>
            </a:pPr>
            <a:r>
              <a:rPr lang="en-US" dirty="0"/>
              <a:t>Pregnant and nursing women should consume fish eggs as often as possible.</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new method of pastured poultry produces an egg much richer in nutrients such as vitamin A, vitamin D. vitamin K2 and omega-3 fatty acids. Chickens spend the night in moveable chicken coups that are moved to new pasture every day, preferably after cows have grazed so that the chickens can eat the bugs under the cow paddies.</a:t>
            </a:r>
          </a:p>
          <a:p>
            <a:pPr eaLnBrk="1" hangingPunct="1">
              <a:tabLst>
                <a:tab pos="348999" algn="l"/>
              </a:tabLst>
            </a:pPr>
            <a:r>
              <a:rPr lang="en-US" dirty="0"/>
              <a:t>Organic eggs, by the way, are not produced on pasture, but in barns.  To obtain pastured eggs, you need to purchase them directly from a farmer.  The local chapters of the Weston A. Price Foundation can help you find farmers engaged in pasture-based farming near you.</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Healthy milk comes from contented cows on pasture, eating the foods that cows were designed to eat. The cows have normal-sized udders and are not stressed.</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Most commercial chicken is produced in confinement, in buildings that can house up to 65,000 birds under one roof.  They are kept in cages stacked several high and de-beaked so that they do not peck on their neighbors. They need constant antibiotics to keep them alive.  Feed is designed to induce rapid growth, not quality meat and eggs.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eaLnBrk="1" hangingPunct="1">
              <a:defRPr/>
            </a:pPr>
            <a:r>
              <a:rPr lang="en-US" dirty="0"/>
              <a:t>More photos of confinement operations. </a:t>
            </a:r>
          </a:p>
          <a:p>
            <a:pPr eaLnBrk="1" hangingPunct="1"/>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First, dip your fork in the mustard.</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These photos show the organic poultry model—this is what is know as “free range” or “cage free .”  They have “access to the outdoors,” usually a small opening into a fenced yard, which they rarely use because they are afraid to go outside.  While this model is certainly better than the conventional model, it is not the pasture-based model.</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02018F80-4402-4344-A481-82E5225DD5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1B3191-9E71-484B-A2FD-B6E80E95196B}" type="slidenum">
              <a:rPr lang="en-US" altLang="en-US" smtClean="0"/>
              <a:pPr>
                <a:spcBef>
                  <a:spcPct val="0"/>
                </a:spcBef>
              </a:pPr>
              <a:t>51</a:t>
            </a:fld>
            <a:endParaRPr lang="en-US" altLang="en-US"/>
          </a:p>
        </p:txBody>
      </p:sp>
      <p:sp>
        <p:nvSpPr>
          <p:cNvPr id="165891" name="Rectangle 2">
            <a:extLst>
              <a:ext uri="{FF2B5EF4-FFF2-40B4-BE49-F238E27FC236}">
                <a16:creationId xmlns:a16="http://schemas.microsoft.com/office/drawing/2014/main" id="{67320F5D-5281-48BC-A4B3-6BB28B08ADD8}"/>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8A8022B7-3758-4DB8-9AAC-9D1E00B2B1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39725" algn="l"/>
              </a:tabLst>
            </a:pPr>
            <a:r>
              <a:rPr lang="en-US" altLang="en-US" dirty="0">
                <a:latin typeface="Arial" panose="020B0604020202020204" pitchFamily="34" charset="0"/>
              </a:rPr>
              <a:t>The color of the yolk is an indication of the presence of nutrients. In preliminary testing we found 8 times more D and 2 times more A in pastured eggs compared to supermarket eggs.</a:t>
            </a:r>
          </a:p>
        </p:txBody>
      </p:sp>
    </p:spTree>
    <p:extLst>
      <p:ext uri="{BB962C8B-B14F-4D97-AF65-F5344CB8AC3E}">
        <p14:creationId xmlns:p14="http://schemas.microsoft.com/office/powerpoint/2010/main" val="4117789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Just as with cows, chickens need to be outdoors in order to put fat-soluble vitamins such as vitamin D into their egg yolks.</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dirty="0"/>
              <a:t>The butter on the left was made from supermarket cream—it is virtually white! The butter on the right was made from cream from cows on green pasture. The deep yellow color is indicative of high levels of fat-soluble vitamins.  Of course, commercial butter has color added so the consumer does not know that it is actually colorless.</a:t>
            </a:r>
          </a:p>
          <a:p>
            <a:pPr eaLnBrk="1" hangingPunct="1">
              <a:tabLst>
                <a:tab pos="352261" algn="l"/>
              </a:tabLst>
            </a:pPr>
            <a:r>
              <a:rPr lang="en-US" dirty="0"/>
              <a:t>Preliminary testing found 10-13 times more A and 3 times more D in grass-fed butter compared to confinement butter.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You can see a big difference the quality of the chicken livers depending on the production method.</a:t>
            </a:r>
          </a:p>
          <a:p>
            <a:pPr eaLnBrk="1" hangingPunct="1"/>
            <a:r>
              <a:rPr lang="en-US" dirty="0"/>
              <a:t>And it’s a good bet there are more nutrients in the pasture-raised livers than the organic or conventional.</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Industrial agriculture stresses rapid growth, not nutritional quality. </a:t>
            </a:r>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242" eaLnBrk="0" hangingPunct="0">
              <a:defRPr sz="2500">
                <a:solidFill>
                  <a:schemeClr val="tx1"/>
                </a:solidFill>
                <a:latin typeface="Arial" pitchFamily="34" charset="0"/>
              </a:defRPr>
            </a:lvl1pPr>
            <a:lvl2pPr marL="763233" indent="-293551" defTabSz="975242" eaLnBrk="0" hangingPunct="0">
              <a:defRPr sz="2500">
                <a:solidFill>
                  <a:schemeClr val="tx1"/>
                </a:solidFill>
                <a:latin typeface="Arial" pitchFamily="34" charset="0"/>
              </a:defRPr>
            </a:lvl2pPr>
            <a:lvl3pPr marL="1174204" indent="-234841" defTabSz="975242" eaLnBrk="0" hangingPunct="0">
              <a:defRPr sz="2500">
                <a:solidFill>
                  <a:schemeClr val="tx1"/>
                </a:solidFill>
                <a:latin typeface="Arial" pitchFamily="34" charset="0"/>
              </a:defRPr>
            </a:lvl3pPr>
            <a:lvl4pPr marL="1643885" indent="-234841" defTabSz="975242" eaLnBrk="0" hangingPunct="0">
              <a:defRPr sz="2500">
                <a:solidFill>
                  <a:schemeClr val="tx1"/>
                </a:solidFill>
                <a:latin typeface="Arial" pitchFamily="34" charset="0"/>
              </a:defRPr>
            </a:lvl4pPr>
            <a:lvl5pPr marL="2113567" indent="-234841" defTabSz="975242" eaLnBrk="0" hangingPunct="0">
              <a:defRPr sz="2500">
                <a:solidFill>
                  <a:schemeClr val="tx1"/>
                </a:solidFill>
                <a:latin typeface="Arial" pitchFamily="34" charset="0"/>
              </a:defRPr>
            </a:lvl5pPr>
            <a:lvl6pPr marL="2583249" indent="-234841" defTabSz="975242" eaLnBrk="0" fontAlgn="base" hangingPunct="0">
              <a:spcBef>
                <a:spcPct val="20000"/>
              </a:spcBef>
              <a:spcAft>
                <a:spcPct val="0"/>
              </a:spcAft>
              <a:buChar char="•"/>
              <a:defRPr sz="2500">
                <a:solidFill>
                  <a:schemeClr val="tx1"/>
                </a:solidFill>
                <a:latin typeface="Arial" pitchFamily="34" charset="0"/>
              </a:defRPr>
            </a:lvl6pPr>
            <a:lvl7pPr marL="3052930" indent="-234841" defTabSz="975242" eaLnBrk="0" fontAlgn="base" hangingPunct="0">
              <a:spcBef>
                <a:spcPct val="20000"/>
              </a:spcBef>
              <a:spcAft>
                <a:spcPct val="0"/>
              </a:spcAft>
              <a:buChar char="•"/>
              <a:defRPr sz="2500">
                <a:solidFill>
                  <a:schemeClr val="tx1"/>
                </a:solidFill>
                <a:latin typeface="Arial" pitchFamily="34" charset="0"/>
              </a:defRPr>
            </a:lvl7pPr>
            <a:lvl8pPr marL="3522612" indent="-234841" defTabSz="975242" eaLnBrk="0" fontAlgn="base" hangingPunct="0">
              <a:spcBef>
                <a:spcPct val="20000"/>
              </a:spcBef>
              <a:spcAft>
                <a:spcPct val="0"/>
              </a:spcAft>
              <a:buChar char="•"/>
              <a:defRPr sz="2500">
                <a:solidFill>
                  <a:schemeClr val="tx1"/>
                </a:solidFill>
                <a:latin typeface="Arial" pitchFamily="34" charset="0"/>
              </a:defRPr>
            </a:lvl8pPr>
            <a:lvl9pPr marL="3992293" indent="-234841" defTabSz="975242" eaLnBrk="0" fontAlgn="base" hangingPunct="0">
              <a:spcBef>
                <a:spcPct val="20000"/>
              </a:spcBef>
              <a:spcAft>
                <a:spcPct val="0"/>
              </a:spcAft>
              <a:buChar char="•"/>
              <a:defRPr sz="2500">
                <a:solidFill>
                  <a:schemeClr val="tx1"/>
                </a:solidFill>
                <a:latin typeface="Arial" pitchFamily="34" charset="0"/>
              </a:defRPr>
            </a:lvl9pPr>
          </a:lstStyle>
          <a:p>
            <a:pPr eaLnBrk="1" hangingPunct="1"/>
            <a:fld id="{9830385A-8082-4174-B912-5040EBDE75B4}" type="slidenum">
              <a:rPr lang="en-US" sz="1200"/>
              <a:pPr eaLnBrk="1" hangingPunct="1"/>
              <a:t>56</a:t>
            </a:fld>
            <a:endParaRPr 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i="1">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3233" indent="-293551" eaLnBrk="0" hangingPunct="0">
              <a:defRPr sz="2500">
                <a:solidFill>
                  <a:schemeClr val="tx1"/>
                </a:solidFill>
                <a:latin typeface="Times New Roman" pitchFamily="18" charset="0"/>
              </a:defRPr>
            </a:lvl2pPr>
            <a:lvl3pPr marL="1174204" indent="-234841" eaLnBrk="0" hangingPunct="0">
              <a:defRPr sz="2500">
                <a:solidFill>
                  <a:schemeClr val="tx1"/>
                </a:solidFill>
                <a:latin typeface="Times New Roman" pitchFamily="18" charset="0"/>
              </a:defRPr>
            </a:lvl3pPr>
            <a:lvl4pPr marL="1643885" indent="-234841" eaLnBrk="0" hangingPunct="0">
              <a:defRPr sz="2500">
                <a:solidFill>
                  <a:schemeClr val="tx1"/>
                </a:solidFill>
                <a:latin typeface="Times New Roman" pitchFamily="18" charset="0"/>
              </a:defRPr>
            </a:lvl4pPr>
            <a:lvl5pPr marL="2113567" indent="-234841" eaLnBrk="0" hangingPunct="0">
              <a:defRPr sz="2500">
                <a:solidFill>
                  <a:schemeClr val="tx1"/>
                </a:solidFill>
                <a:latin typeface="Times New Roman" pitchFamily="18" charset="0"/>
              </a:defRPr>
            </a:lvl5pPr>
            <a:lvl6pPr marL="2583249" indent="-234841" eaLnBrk="0" fontAlgn="base" hangingPunct="0">
              <a:spcBef>
                <a:spcPct val="0"/>
              </a:spcBef>
              <a:spcAft>
                <a:spcPct val="0"/>
              </a:spcAft>
              <a:defRPr sz="2500">
                <a:solidFill>
                  <a:schemeClr val="tx1"/>
                </a:solidFill>
                <a:latin typeface="Times New Roman" pitchFamily="18" charset="0"/>
              </a:defRPr>
            </a:lvl6pPr>
            <a:lvl7pPr marL="3052930" indent="-234841" eaLnBrk="0" fontAlgn="base" hangingPunct="0">
              <a:spcBef>
                <a:spcPct val="0"/>
              </a:spcBef>
              <a:spcAft>
                <a:spcPct val="0"/>
              </a:spcAft>
              <a:defRPr sz="2500">
                <a:solidFill>
                  <a:schemeClr val="tx1"/>
                </a:solidFill>
                <a:latin typeface="Times New Roman" pitchFamily="18" charset="0"/>
              </a:defRPr>
            </a:lvl7pPr>
            <a:lvl8pPr marL="3522612" indent="-234841" eaLnBrk="0" fontAlgn="base" hangingPunct="0">
              <a:spcBef>
                <a:spcPct val="0"/>
              </a:spcBef>
              <a:spcAft>
                <a:spcPct val="0"/>
              </a:spcAft>
              <a:defRPr sz="2500">
                <a:solidFill>
                  <a:schemeClr val="tx1"/>
                </a:solidFill>
                <a:latin typeface="Times New Roman" pitchFamily="18" charset="0"/>
              </a:defRPr>
            </a:lvl8pPr>
            <a:lvl9pPr marL="3992293" indent="-234841" eaLnBrk="0" fontAlgn="base" hangingPunct="0">
              <a:spcBef>
                <a:spcPct val="0"/>
              </a:spcBef>
              <a:spcAft>
                <a:spcPct val="0"/>
              </a:spcAft>
              <a:defRPr sz="2500">
                <a:solidFill>
                  <a:schemeClr val="tx1"/>
                </a:solidFill>
                <a:latin typeface="Times New Roman" pitchFamily="18" charset="0"/>
              </a:defRPr>
            </a:lvl9pPr>
          </a:lstStyle>
          <a:p>
            <a:pPr eaLnBrk="1" hangingPunct="1"/>
            <a:fld id="{29F51CB0-6938-4008-86F9-A7FD38219877}" type="slidenum">
              <a:rPr lang="en-US" sz="1200">
                <a:latin typeface="Lucida Sans Unicode" pitchFamily="34" charset="0"/>
                <a:ea typeface="MS PGothic" pitchFamily="34" charset="-128"/>
              </a:rPr>
              <a:pPr eaLnBrk="1" hangingPunct="1"/>
              <a:t>57</a:t>
            </a:fld>
            <a:endParaRPr lang="en-US" sz="1200">
              <a:latin typeface="Lucida Sans Unicode" pitchFamily="34" charset="0"/>
              <a:ea typeface="MS PGothic" pitchFamily="34" charset="-128"/>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brings us to the subject of raw milk, which health officials consider an </a:t>
            </a:r>
            <a:r>
              <a:rPr lang="ja-JP" altLang="en-US"/>
              <a:t>“</a:t>
            </a:r>
            <a:r>
              <a:rPr lang="en-US" altLang="ja-JP"/>
              <a:t>inherently dangerous</a:t>
            </a:r>
            <a:r>
              <a:rPr lang="ja-JP" altLang="en-US"/>
              <a:t>”</a:t>
            </a:r>
            <a:r>
              <a:rPr lang="en-US" altLang="ja-JP"/>
              <a:t> food. The premise that raw milk is dangerous—far more dangerous than other foods—is based on forty-year-old science.</a:t>
            </a:r>
          </a:p>
          <a:p>
            <a:pPr eaLnBrk="1" hangingPunct="1"/>
            <a:r>
              <a:rPr lang="en-US"/>
              <a:t>Consider the calf, born in the muck, which then suckles on its mother</a:t>
            </a:r>
            <a:r>
              <a:rPr lang="ja-JP" altLang="en-US"/>
              <a:t>’</a:t>
            </a:r>
            <a:r>
              <a:rPr lang="en-US" altLang="ja-JP"/>
              <a:t>s manure-covered teat. How can that calf survive?</a:t>
            </a:r>
          </a:p>
          <a:p>
            <a:pPr eaLnBrk="1" hangingPunct="1"/>
            <a:r>
              <a:rPr lang="en-US"/>
              <a:t>Because raw milk contains multiple, redundant systems of bioactive components that can reduce or eliminate populations of pathogenic bacteria</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One of these compounds is lactoperoxidase, which has powerful anti-microbial qualities. The milk of animals is much higher in lacto-peroxidase than human milk, because animals are dirtier.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2914650" y="530225"/>
            <a:ext cx="3536950" cy="2654300"/>
          </a:xfrm>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Lucida Grande" charset="0"/>
              </a:rPr>
              <a:t>Speaking Points:</a:t>
            </a:r>
            <a:endParaRPr lang="en-US" sz="800" b="1">
              <a:latin typeface="Lucida Grande" charset="0"/>
            </a:endParaRPr>
          </a:p>
          <a:p>
            <a:pPr eaLnBrk="1" hangingPunct="1"/>
            <a:endParaRPr lang="en-US" sz="800" b="1">
              <a:latin typeface="Lucida Grande" charset="0"/>
            </a:endParaRPr>
          </a:p>
          <a:p>
            <a:pPr eaLnBrk="1" hangingPunct="1"/>
            <a:r>
              <a:rPr lang="en-US" sz="800" b="1">
                <a:latin typeface="Lucida Grande" charset="0"/>
              </a:rPr>
              <a:t>Full Citations:</a:t>
            </a:r>
          </a:p>
          <a:p>
            <a:pPr eaLnBrk="1" hangingPunct="1"/>
            <a:r>
              <a:rPr lang="en-US" sz="800">
                <a:latin typeface="Lucida Grande" charset="0"/>
              </a:rPr>
              <a:t>1. Steijns, Jan; Van Hooijdonk, A.C.M., </a:t>
            </a:r>
            <a:r>
              <a:rPr lang="ja-JP" altLang="en-US" sz="800">
                <a:latin typeface="Lucida Grande" charset="0"/>
              </a:rPr>
              <a:t>“</a:t>
            </a:r>
            <a:r>
              <a:rPr lang="en-US" altLang="ja-JP" sz="800">
                <a:latin typeface="Lucida Grande" charset="0"/>
              </a:rPr>
              <a:t>Occurrence, structure, biochemical properties and technological characteristics of lactoferrin,</a:t>
            </a:r>
            <a:r>
              <a:rPr lang="ja-JP" altLang="en-US" sz="800">
                <a:latin typeface="Lucida Grande" charset="0"/>
              </a:rPr>
              <a:t>”</a:t>
            </a:r>
            <a:r>
              <a:rPr lang="en-US" altLang="ja-JP" sz="800">
                <a:latin typeface="Lucida Grande" charset="0"/>
              </a:rPr>
              <a:t> </a:t>
            </a:r>
            <a:r>
              <a:rPr lang="en-US" altLang="ja-JP" sz="800" i="1">
                <a:latin typeface="Lucida Grande" charset="0"/>
              </a:rPr>
              <a:t>British Journal of Nutrition</a:t>
            </a:r>
            <a:r>
              <a:rPr lang="en-US" altLang="ja-JP" sz="800">
                <a:latin typeface="Lucida Grande" charset="0"/>
              </a:rPr>
              <a:t>, 2000;84(Supp 1):S11-S17.</a:t>
            </a:r>
          </a:p>
          <a:p>
            <a:pPr eaLnBrk="1" hangingPunct="1"/>
            <a:r>
              <a:rPr lang="en-US" sz="800">
                <a:latin typeface="Lucida Grande" charset="0"/>
              </a:rPr>
              <a:t>2. Schaible, Ulrich E.; Colins, Helen L.; et al, </a:t>
            </a:r>
            <a:r>
              <a:rPr lang="ja-JP" altLang="en-US" sz="800">
                <a:latin typeface="Lucida Grande" charset="0"/>
              </a:rPr>
              <a:t>“</a:t>
            </a:r>
            <a:r>
              <a:rPr lang="en-US" altLang="ja-JP" sz="800">
                <a:latin typeface="Lucida Grande" charset="0"/>
              </a:rPr>
              <a:t>Correction of the Iron Overload Defect in B-2-Microglobulin Knockout Mice by Lactoferrin Abolishes Their Increased Susceptibility to Tuberculosis,</a:t>
            </a:r>
            <a:r>
              <a:rPr lang="ja-JP" altLang="en-US" sz="800">
                <a:latin typeface="Lucida Grande" charset="0"/>
              </a:rPr>
              <a:t>”</a:t>
            </a:r>
            <a:r>
              <a:rPr lang="en-US" altLang="ja-JP" sz="800">
                <a:latin typeface="Lucida Grande" charset="0"/>
              </a:rPr>
              <a:t> </a:t>
            </a:r>
            <a:r>
              <a:rPr lang="en-US" altLang="ja-JP" sz="800" i="1">
                <a:latin typeface="Lucida Grande" charset="0"/>
              </a:rPr>
              <a:t>Journal of Experimental Medicine</a:t>
            </a:r>
            <a:r>
              <a:rPr lang="en-US" altLang="ja-JP" sz="800">
                <a:latin typeface="Lucida Grande" charset="0"/>
              </a:rPr>
              <a:t>, 2002 DEC 02, 196(11):1507-1513.</a:t>
            </a:r>
          </a:p>
          <a:p>
            <a:pPr eaLnBrk="1" hangingPunct="1"/>
            <a:r>
              <a:rPr lang="en-US" sz="800">
                <a:latin typeface="Lucida Grande" charset="0"/>
              </a:rPr>
              <a:t>3. Tanida, Toyohiro; Rao, Fu; et al, </a:t>
            </a:r>
            <a:r>
              <a:rPr lang="ja-JP" altLang="en-US" sz="800">
                <a:latin typeface="Lucida Grande" charset="0"/>
              </a:rPr>
              <a:t>“</a:t>
            </a:r>
            <a:r>
              <a:rPr lang="en-US" altLang="ja-JP" sz="800">
                <a:latin typeface="Lucida Grande" charset="0"/>
              </a:rPr>
              <a:t>Lactoferrin peptide increases the survival of Candida albicans-innoculated mice by upregulating neutrophil and macrophage functions, especially in combination with Amphotericin B and granulocyte-macrophage colony-stimulating factor,</a:t>
            </a:r>
            <a:r>
              <a:rPr lang="ja-JP" altLang="en-US" sz="800">
                <a:latin typeface="Lucida Grande" charset="0"/>
              </a:rPr>
              <a:t>”</a:t>
            </a:r>
            <a:r>
              <a:rPr lang="en-US" altLang="ja-JP" sz="800">
                <a:latin typeface="Lucida Grande" charset="0"/>
              </a:rPr>
              <a:t> </a:t>
            </a:r>
            <a:r>
              <a:rPr lang="en-US" altLang="ja-JP" sz="800" i="1">
                <a:latin typeface="Lucida Grande" charset="0"/>
              </a:rPr>
              <a:t>Infection and Immunity</a:t>
            </a:r>
            <a:r>
              <a:rPr lang="en-US" altLang="ja-JP" sz="800">
                <a:latin typeface="Lucida Grande" charset="0"/>
              </a:rPr>
              <a:t>, 2001 JUN; 69(6):3883-3890.</a:t>
            </a:r>
          </a:p>
          <a:p>
            <a:pPr eaLnBrk="1" hangingPunct="1"/>
            <a:r>
              <a:rPr lang="en-US" sz="800">
                <a:latin typeface="Lucida Grande" charset="0"/>
              </a:rPr>
              <a:t>4. Connell, Ryan, </a:t>
            </a:r>
            <a:r>
              <a:rPr lang="ja-JP" altLang="en-US" sz="800">
                <a:latin typeface="Lucida Grande" charset="0"/>
              </a:rPr>
              <a:t>“</a:t>
            </a:r>
            <a:r>
              <a:rPr lang="en-US" altLang="ja-JP" sz="800">
                <a:latin typeface="Lucida Grande" charset="0"/>
              </a:rPr>
              <a:t>Boom or bust: Breast milk ballyhooed to beat the bulge,</a:t>
            </a:r>
            <a:r>
              <a:rPr lang="ja-JP" altLang="en-US" sz="800">
                <a:latin typeface="Lucida Grande" charset="0"/>
              </a:rPr>
              <a:t>”</a:t>
            </a:r>
            <a:r>
              <a:rPr lang="en-US" altLang="ja-JP" sz="800">
                <a:latin typeface="Lucida Grande" charset="0"/>
              </a:rPr>
              <a:t> </a:t>
            </a:r>
            <a:r>
              <a:rPr lang="en-US" altLang="ja-JP" sz="800" i="1">
                <a:latin typeface="Lucida Grande" charset="0"/>
              </a:rPr>
              <a:t>MSN-Mainichi Daily News</a:t>
            </a:r>
            <a:r>
              <a:rPr lang="en-US" altLang="ja-JP" sz="800">
                <a:latin typeface="Lucida Grande" charset="0"/>
              </a:rPr>
              <a:t>, 2007 APR 11, available from http://mdn.mainichi-msn.co.jp/waiwai/news/20070411p2g00m0dm002000c.html, accessed 2007 MAY 26.</a:t>
            </a:r>
            <a:endParaRPr lang="en-US" sz="800">
              <a:latin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07710" algn="l"/>
              </a:tabLst>
            </a:pPr>
            <a:r>
              <a:rPr lang="en-US" dirty="0"/>
              <a:t>Second, add a little vinegar.</a:t>
            </a:r>
          </a:p>
          <a:p>
            <a:pPr eaLnBrk="1" hangingPunct="1">
              <a:tabLst>
                <a:tab pos="407710" algn="l"/>
              </a:tabLst>
            </a:pPr>
            <a:r>
              <a:rPr lang="en-US" dirty="0"/>
              <a:t>At first you may have to measure, but soon you will be able to do this without measuring.  In general, for a generous salad for two, use 1 tablespoon vinegar and 4 tablespoons olive oil (a ratio of four to one).</a:t>
            </a:r>
          </a:p>
          <a:p>
            <a:pPr eaLnBrk="1" hangingPunct="1">
              <a:tabLst>
                <a:tab pos="407710"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Lucida Grande" charset="0"/>
              </a:rPr>
              <a:t>Speaking Points:</a:t>
            </a:r>
          </a:p>
          <a:p>
            <a:pPr eaLnBrk="1" hangingPunct="1"/>
            <a:endParaRPr lang="en-US" b="1">
              <a:latin typeface="Lucida Grande" charset="0"/>
            </a:endParaRPr>
          </a:p>
          <a:p>
            <a:pPr eaLnBrk="1" hangingPunct="1"/>
            <a:r>
              <a:rPr lang="en-US" b="1">
                <a:latin typeface="Lucida Grande" charset="0"/>
              </a:rPr>
              <a:t>Full Citations: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Lucida Grande" charset="0"/>
              </a:rPr>
              <a:t>Speaking Points:</a:t>
            </a:r>
          </a:p>
          <a:p>
            <a:pPr eaLnBrk="1" hangingPunct="1"/>
            <a:endParaRPr lang="en-US" b="1">
              <a:latin typeface="Lucida Grande" charset="0"/>
            </a:endParaRPr>
          </a:p>
          <a:p>
            <a:pPr eaLnBrk="1" hangingPunct="1"/>
            <a:r>
              <a:rPr lang="en-US" b="1">
                <a:latin typeface="Lucida Grande" charset="0"/>
              </a:rPr>
              <a:t>Full Citations:</a:t>
            </a:r>
          </a:p>
          <a:p>
            <a:pPr eaLnBrk="1" hangingPunct="1"/>
            <a:r>
              <a:rPr lang="en-US" sz="1000">
                <a:latin typeface="Lucida Grande" charset="0"/>
              </a:rPr>
              <a:t>1. Newman, Jack, </a:t>
            </a:r>
            <a:r>
              <a:rPr lang="ja-JP" altLang="en-US" sz="1000">
                <a:latin typeface="Lucida Grande" charset="0"/>
              </a:rPr>
              <a:t>“</a:t>
            </a:r>
            <a:r>
              <a:rPr lang="en-US" altLang="ja-JP" sz="1000">
                <a:latin typeface="Lucida Grande" charset="0"/>
              </a:rPr>
              <a:t>How Breast Milk Protects Newborns,</a:t>
            </a:r>
            <a:r>
              <a:rPr lang="ja-JP" altLang="en-US" sz="1000">
                <a:latin typeface="Lucida Grande" charset="0"/>
              </a:rPr>
              <a:t>”</a:t>
            </a:r>
            <a:r>
              <a:rPr lang="en-US" altLang="ja-JP" sz="1000">
                <a:latin typeface="Lucida Grande" charset="0"/>
              </a:rPr>
              <a:t> </a:t>
            </a:r>
            <a:r>
              <a:rPr lang="en-US" altLang="ja-JP" sz="1000" i="1">
                <a:latin typeface="Lucida Grande" charset="0"/>
              </a:rPr>
              <a:t>Scientific American</a:t>
            </a:r>
            <a:r>
              <a:rPr lang="en-US" altLang="ja-JP" sz="1000">
                <a:latin typeface="Lucida Grande" charset="0"/>
              </a:rPr>
              <a:t>, December 1995, page 76.</a:t>
            </a:r>
          </a:p>
          <a:p>
            <a:pPr eaLnBrk="1" hangingPunct="1"/>
            <a:r>
              <a:rPr lang="en-US" sz="1000">
                <a:latin typeface="Lucida Grande" charset="0"/>
              </a:rPr>
              <a:t>2. Shah, Nagendra P., </a:t>
            </a:r>
            <a:r>
              <a:rPr lang="ja-JP" altLang="en-US" sz="1000">
                <a:latin typeface="Lucida Grande" charset="0"/>
              </a:rPr>
              <a:t>“</a:t>
            </a:r>
            <a:r>
              <a:rPr lang="en-US" altLang="ja-JP" sz="1000">
                <a:latin typeface="Lucida Grande" charset="0"/>
              </a:rPr>
              <a:t>Effects of milk-derived bioactives: an overview,</a:t>
            </a:r>
            <a:r>
              <a:rPr lang="ja-JP" altLang="en-US" sz="1000">
                <a:latin typeface="Lucida Grande" charset="0"/>
              </a:rPr>
              <a:t>”</a:t>
            </a:r>
            <a:r>
              <a:rPr lang="en-US" altLang="ja-JP" sz="1000">
                <a:latin typeface="Lucida Grande" charset="0"/>
              </a:rPr>
              <a:t> </a:t>
            </a:r>
            <a:r>
              <a:rPr lang="en-US" altLang="ja-JP" sz="1000" i="1">
                <a:latin typeface="Lucida Grande" charset="0"/>
              </a:rPr>
              <a:t>British Journal of Nutrition</a:t>
            </a:r>
            <a:r>
              <a:rPr lang="en-US" altLang="ja-JP" sz="1000">
                <a:latin typeface="Lucida Grande" charset="0"/>
              </a:rPr>
              <a:t>, 2000;84(Supp 1):S3-S10.</a:t>
            </a:r>
          </a:p>
          <a:p>
            <a:pPr eaLnBrk="1" hangingPunct="1"/>
            <a:r>
              <a:rPr lang="en-US" sz="1000">
                <a:latin typeface="Lucida Grande" charset="0"/>
              </a:rPr>
              <a:t>3. Korhonen, Hannu; Marnila, P.; et al, </a:t>
            </a:r>
            <a:r>
              <a:rPr lang="ja-JP" altLang="en-US" sz="1000">
                <a:latin typeface="Lucida Grande" charset="0"/>
              </a:rPr>
              <a:t>“</a:t>
            </a:r>
            <a:r>
              <a:rPr lang="en-US" altLang="ja-JP" sz="1000">
                <a:latin typeface="Lucida Grande" charset="0"/>
              </a:rPr>
              <a:t>Milk immunoglobulins and complement factors,</a:t>
            </a:r>
            <a:r>
              <a:rPr lang="ja-JP" altLang="en-US" sz="1000">
                <a:latin typeface="Lucida Grande" charset="0"/>
              </a:rPr>
              <a:t>”</a:t>
            </a:r>
            <a:r>
              <a:rPr lang="en-US" altLang="ja-JP" sz="1000">
                <a:latin typeface="Lucida Grande" charset="0"/>
              </a:rPr>
              <a:t> </a:t>
            </a:r>
            <a:r>
              <a:rPr lang="en-US" altLang="ja-JP" sz="1000" i="1">
                <a:latin typeface="Lucida Grande" charset="0"/>
              </a:rPr>
              <a:t>British Journal of Nutrition</a:t>
            </a:r>
            <a:r>
              <a:rPr lang="en-US" altLang="ja-JP" sz="1000">
                <a:latin typeface="Lucida Grande" charset="0"/>
              </a:rPr>
              <a:t>, 2000;84(Supp 1):S75-S80.</a:t>
            </a:r>
          </a:p>
          <a:p>
            <a:pPr eaLnBrk="1" hangingPunct="1"/>
            <a:r>
              <a:rPr lang="en-US" sz="1000">
                <a:latin typeface="Lucida Grande" charset="0"/>
              </a:rPr>
              <a:t>4. Cross, Martin L.; Gill, H.S., </a:t>
            </a:r>
            <a:r>
              <a:rPr lang="ja-JP" altLang="en-US" sz="1000">
                <a:latin typeface="Lucida Grande" charset="0"/>
              </a:rPr>
              <a:t>“</a:t>
            </a:r>
            <a:r>
              <a:rPr lang="en-US" altLang="ja-JP" sz="1000">
                <a:latin typeface="Lucida Grande" charset="0"/>
              </a:rPr>
              <a:t>Immunomodulatory properties of milk,</a:t>
            </a:r>
            <a:r>
              <a:rPr lang="ja-JP" altLang="en-US" sz="1000">
                <a:latin typeface="Lucida Grande" charset="0"/>
              </a:rPr>
              <a:t>”</a:t>
            </a:r>
            <a:r>
              <a:rPr lang="en-US" altLang="ja-JP" sz="1000">
                <a:latin typeface="Lucida Grande" charset="0"/>
              </a:rPr>
              <a:t> </a:t>
            </a:r>
            <a:r>
              <a:rPr lang="en-US" altLang="ja-JP" sz="1000" i="1">
                <a:latin typeface="Lucida Grande" charset="0"/>
              </a:rPr>
              <a:t>British Journal of Nutrition, </a:t>
            </a:r>
            <a:r>
              <a:rPr lang="en-US" altLang="ja-JP" sz="1000">
                <a:latin typeface="Lucida Grande" charset="0"/>
              </a:rPr>
              <a:t>2000</a:t>
            </a:r>
            <a:r>
              <a:rPr lang="en-US" altLang="ja-JP" sz="1000" i="1">
                <a:latin typeface="Lucida Grande" charset="0"/>
              </a:rPr>
              <a:t>;</a:t>
            </a:r>
            <a:r>
              <a:rPr lang="en-US" altLang="ja-JP" sz="1000">
                <a:latin typeface="Lucida Grande" charset="0"/>
              </a:rPr>
              <a:t>84(Suppl 1):S81-S89.</a:t>
            </a:r>
          </a:p>
          <a:p>
            <a:pPr eaLnBrk="1" hangingPunct="1"/>
            <a:endParaRPr lang="en-US" sz="1000">
              <a:latin typeface="Lucida Grande"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Lucida Grande" charset="0"/>
              </a:rPr>
              <a:t>Speaking Points:</a:t>
            </a:r>
          </a:p>
          <a:p>
            <a:pPr eaLnBrk="1" hangingPunct="1"/>
            <a:endParaRPr lang="en-US" b="1">
              <a:latin typeface="Lucida Grande" charset="0"/>
            </a:endParaRPr>
          </a:p>
          <a:p>
            <a:pPr eaLnBrk="1" hangingPunct="1"/>
            <a:r>
              <a:rPr lang="en-US" b="1">
                <a:latin typeface="Lucida Grande" charset="0"/>
              </a:rPr>
              <a:t>Full Citations:</a:t>
            </a:r>
          </a:p>
          <a:p>
            <a:pPr eaLnBrk="1" hangingPunct="1"/>
            <a:r>
              <a:rPr lang="en-US" sz="1000">
                <a:latin typeface="Lucida Grande" charset="0"/>
              </a:rPr>
              <a:t>1. Shah, Nagendra P., </a:t>
            </a:r>
            <a:r>
              <a:rPr lang="ja-JP" altLang="en-US" sz="1000">
                <a:latin typeface="Lucida Grande" charset="0"/>
              </a:rPr>
              <a:t>“</a:t>
            </a:r>
            <a:r>
              <a:rPr lang="en-US" altLang="ja-JP" sz="1000">
                <a:latin typeface="Lucida Grande" charset="0"/>
              </a:rPr>
              <a:t>Effects of milk-derived bioactives: an overview,</a:t>
            </a:r>
            <a:r>
              <a:rPr lang="ja-JP" altLang="en-US" sz="1000">
                <a:latin typeface="Lucida Grande" charset="0"/>
              </a:rPr>
              <a:t>”</a:t>
            </a:r>
            <a:r>
              <a:rPr lang="en-US" altLang="ja-JP" sz="1000">
                <a:latin typeface="Lucida Grande" charset="0"/>
              </a:rPr>
              <a:t> </a:t>
            </a:r>
            <a:r>
              <a:rPr lang="en-US" altLang="ja-JP" sz="1000" i="1">
                <a:latin typeface="Lucida Grande" charset="0"/>
              </a:rPr>
              <a:t>British Journal of Nutrition</a:t>
            </a:r>
            <a:r>
              <a:rPr lang="en-US" altLang="ja-JP" sz="1000">
                <a:latin typeface="Lucida Grande" charset="0"/>
              </a:rPr>
              <a:t>, 2000;84(Supp 1):S3-S10.</a:t>
            </a:r>
          </a:p>
          <a:p>
            <a:pPr eaLnBrk="1" hangingPunct="1"/>
            <a:r>
              <a:rPr lang="en-US" sz="1000">
                <a:latin typeface="Lucida Grande" charset="0"/>
              </a:rPr>
              <a:t>2. Newman, Jack, </a:t>
            </a:r>
            <a:r>
              <a:rPr lang="ja-JP" altLang="en-US" sz="1000">
                <a:latin typeface="Lucida Grande" charset="0"/>
              </a:rPr>
              <a:t>“</a:t>
            </a:r>
            <a:r>
              <a:rPr lang="en-US" altLang="ja-JP" sz="1000">
                <a:latin typeface="Lucida Grande" charset="0"/>
              </a:rPr>
              <a:t>How Breast Milk Protects Newborns,</a:t>
            </a:r>
            <a:r>
              <a:rPr lang="ja-JP" altLang="en-US" sz="1000">
                <a:latin typeface="Lucida Grande" charset="0"/>
              </a:rPr>
              <a:t>”</a:t>
            </a:r>
            <a:r>
              <a:rPr lang="en-US" altLang="ja-JP" sz="1000">
                <a:latin typeface="Lucida Grande" charset="0"/>
              </a:rPr>
              <a:t> </a:t>
            </a:r>
            <a:r>
              <a:rPr lang="en-US" altLang="ja-JP" sz="1000" i="1">
                <a:latin typeface="Lucida Grande" charset="0"/>
              </a:rPr>
              <a:t>Scientific American</a:t>
            </a:r>
            <a:r>
              <a:rPr lang="en-US" altLang="ja-JP" sz="1000">
                <a:latin typeface="Lucida Grande" charset="0"/>
              </a:rPr>
              <a:t>, December 1995, page 76.</a:t>
            </a:r>
          </a:p>
          <a:p>
            <a:pPr eaLnBrk="1" hangingPunct="1"/>
            <a:endParaRPr lang="en-US" sz="1000">
              <a:latin typeface="Lucida Grande" charset="0"/>
            </a:endParaRPr>
          </a:p>
          <a:p>
            <a:pPr eaLnBrk="1" hangingPunct="1"/>
            <a:endParaRPr lang="en-US">
              <a:latin typeface="Lucida Grande"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9949" indent="-229949" eaLnBrk="1" hangingPunct="1"/>
            <a:r>
              <a:rPr lang="en-US" b="1">
                <a:latin typeface="Lucida Grande" charset="0"/>
              </a:rPr>
              <a:t>Speaking Points:</a:t>
            </a:r>
          </a:p>
          <a:p>
            <a:pPr marL="229949" indent="-229949" eaLnBrk="1" hangingPunct="1"/>
            <a:endParaRPr lang="en-US">
              <a:latin typeface="Lucida Grande" charset="0"/>
            </a:endParaRPr>
          </a:p>
          <a:p>
            <a:pPr marL="229949" indent="-229949" eaLnBrk="1" hangingPunct="1"/>
            <a:r>
              <a:rPr lang="en-US" b="1">
                <a:latin typeface="Lucida Grande" charset="0"/>
              </a:rPr>
              <a:t>Full Citations:</a:t>
            </a:r>
          </a:p>
          <a:p>
            <a:pPr marL="229949" indent="-229949" eaLnBrk="1" hangingPunct="1">
              <a:buFontTx/>
              <a:buAutoNum type="arabicPeriod"/>
            </a:pPr>
            <a:r>
              <a:rPr lang="en-US" sz="1000">
                <a:latin typeface="Lucida Grande" charset="0"/>
              </a:rPr>
              <a:t>Newman, Jack, </a:t>
            </a:r>
            <a:r>
              <a:rPr lang="ja-JP" altLang="en-US" sz="1000">
                <a:latin typeface="Lucida Grande" charset="0"/>
              </a:rPr>
              <a:t>“</a:t>
            </a:r>
            <a:r>
              <a:rPr lang="en-US" altLang="ja-JP" sz="1000">
                <a:latin typeface="Lucida Grande" charset="0"/>
              </a:rPr>
              <a:t>How Breast Milk Protects Newborns,</a:t>
            </a:r>
            <a:r>
              <a:rPr lang="ja-JP" altLang="en-US" sz="1000">
                <a:latin typeface="Lucida Grande" charset="0"/>
              </a:rPr>
              <a:t>”</a:t>
            </a:r>
            <a:r>
              <a:rPr lang="en-US" altLang="ja-JP" sz="1000">
                <a:latin typeface="Lucida Grande" charset="0"/>
              </a:rPr>
              <a:t> </a:t>
            </a:r>
            <a:r>
              <a:rPr lang="en-US" altLang="ja-JP" sz="1000" i="1">
                <a:latin typeface="Lucida Grande" charset="0"/>
              </a:rPr>
              <a:t>Scientific American</a:t>
            </a:r>
            <a:r>
              <a:rPr lang="en-US" altLang="ja-JP" sz="1000">
                <a:latin typeface="Lucida Grande" charset="0"/>
              </a:rPr>
              <a:t>, December 1995, page 76.</a:t>
            </a:r>
          </a:p>
          <a:p>
            <a:pPr marL="229949" indent="-229949" eaLnBrk="1" hangingPunct="1">
              <a:buFontTx/>
              <a:buAutoNum type="arabicPeriod"/>
            </a:pPr>
            <a:r>
              <a:rPr lang="en-US" sz="1000">
                <a:latin typeface="Lucida Grande" charset="0"/>
              </a:rPr>
              <a:t>Shah, Nagendra P., </a:t>
            </a:r>
            <a:r>
              <a:rPr lang="ja-JP" altLang="en-US" sz="1000">
                <a:latin typeface="Lucida Grande" charset="0"/>
              </a:rPr>
              <a:t>“</a:t>
            </a:r>
            <a:r>
              <a:rPr lang="en-US" altLang="ja-JP" sz="1000">
                <a:latin typeface="Lucida Grande" charset="0"/>
              </a:rPr>
              <a:t>Effects of milk-derived bioactives: an overview,</a:t>
            </a:r>
            <a:r>
              <a:rPr lang="ja-JP" altLang="en-US" sz="1000">
                <a:latin typeface="Lucida Grande" charset="0"/>
              </a:rPr>
              <a:t>”</a:t>
            </a:r>
            <a:r>
              <a:rPr lang="en-US" altLang="ja-JP" sz="1000">
                <a:latin typeface="Lucida Grande" charset="0"/>
              </a:rPr>
              <a:t> </a:t>
            </a:r>
            <a:r>
              <a:rPr lang="en-US" altLang="ja-JP" sz="1000" i="1">
                <a:latin typeface="Lucida Grande" charset="0"/>
              </a:rPr>
              <a:t>British Journal of Nutrition</a:t>
            </a:r>
            <a:r>
              <a:rPr lang="en-US" altLang="ja-JP" sz="1000">
                <a:latin typeface="Lucida Grande" charset="0"/>
              </a:rPr>
              <a:t>, 2000;84(Supp 1):S3-S10.</a:t>
            </a:r>
          </a:p>
          <a:p>
            <a:pPr marL="229949" indent="-229949" eaLnBrk="1" hangingPunct="1">
              <a:buFontTx/>
              <a:buAutoNum type="arabicPeriod"/>
            </a:pPr>
            <a:r>
              <a:rPr lang="en-US" sz="1000">
                <a:latin typeface="Lucida Grande" charset="0"/>
              </a:rPr>
              <a:t>Brody, Ernest P., </a:t>
            </a:r>
            <a:r>
              <a:rPr lang="ja-JP" altLang="en-US" sz="1000">
                <a:latin typeface="Lucida Grande" charset="0"/>
              </a:rPr>
              <a:t>“</a:t>
            </a:r>
            <a:r>
              <a:rPr lang="en-US" altLang="ja-JP" sz="1000">
                <a:latin typeface="Lucida Grande" charset="0"/>
              </a:rPr>
              <a:t>Biological activities of bovine glycomacropeptide,</a:t>
            </a:r>
            <a:r>
              <a:rPr lang="ja-JP" altLang="en-US" sz="1000">
                <a:latin typeface="Lucida Grande" charset="0"/>
              </a:rPr>
              <a:t>”</a:t>
            </a:r>
            <a:r>
              <a:rPr lang="en-US" altLang="ja-JP" sz="1000">
                <a:latin typeface="Lucida Grande" charset="0"/>
              </a:rPr>
              <a:t> </a:t>
            </a:r>
            <a:r>
              <a:rPr lang="en-US" altLang="ja-JP" sz="1000" i="1">
                <a:latin typeface="Lucida Grande" charset="0"/>
              </a:rPr>
              <a:t>British Journal of Nutrition</a:t>
            </a:r>
            <a:r>
              <a:rPr lang="en-US" altLang="ja-JP" sz="1000">
                <a:latin typeface="Lucida Grande" charset="0"/>
              </a:rPr>
              <a:t>, 2000;84(Suppl 1):S39-S46.</a:t>
            </a:r>
          </a:p>
          <a:p>
            <a:pPr marL="229949" indent="-229949" algn="ctr" eaLnBrk="1" fontAlgn="b" hangingPunct="1">
              <a:buFontTx/>
              <a:buAutoNum type="arabicPeriod"/>
            </a:pPr>
            <a:endParaRPr lang="en-US" sz="1000">
              <a:latin typeface="Lucida Grande" charset="0"/>
            </a:endParaRPr>
          </a:p>
          <a:p>
            <a:pPr marL="229949" indent="-229949" eaLnBrk="1" hangingPunct="1"/>
            <a:endParaRPr lang="en-US">
              <a:latin typeface="Lucida Grande"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xfrm>
            <a:off x="2914650" y="530225"/>
            <a:ext cx="3536950" cy="2654300"/>
          </a:xfrm>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Lucida Grande" charset="0"/>
              </a:rPr>
              <a:t>Speaking Points:</a:t>
            </a:r>
            <a:r>
              <a:rPr lang="en-US" i="1">
                <a:latin typeface="Lucida Grande" charset="0"/>
              </a:rPr>
              <a:t> </a:t>
            </a:r>
            <a:r>
              <a:rPr lang="en-US">
                <a:latin typeface="Lucida Grande" charset="0"/>
              </a:rPr>
              <a:t>This is a very important slide.  We have listed all the known protective components in milk and show that they are mostly inactivated by pasteurization.  Pasteurization destroys milk</a:t>
            </a:r>
            <a:r>
              <a:rPr lang="ja-JP" altLang="en-US">
                <a:latin typeface="Lucida Grande" charset="0"/>
              </a:rPr>
              <a:t>’</a:t>
            </a:r>
            <a:r>
              <a:rPr lang="en-US" altLang="ja-JP">
                <a:latin typeface="Lucida Grande" charset="0"/>
              </a:rPr>
              <a:t>s amazing built-in safety system. </a:t>
            </a:r>
          </a:p>
          <a:p>
            <a:pPr eaLnBrk="1" hangingPunct="1"/>
            <a:endParaRPr lang="en-US">
              <a:latin typeface="Lucida Grande" charset="0"/>
            </a:endParaRPr>
          </a:p>
          <a:p>
            <a:pPr eaLnBrk="1" hangingPunct="1"/>
            <a:r>
              <a:rPr lang="en-US" b="1">
                <a:latin typeface="Lucida Grande" charset="0"/>
              </a:rPr>
              <a:t>Full Citations:</a:t>
            </a:r>
          </a:p>
          <a:p>
            <a:pPr eaLnBrk="1" hangingPunct="1"/>
            <a:r>
              <a:rPr lang="en-US" sz="1000">
                <a:latin typeface="Lucida Grande" charset="0"/>
              </a:rPr>
              <a:t>1. Newman, Jack, </a:t>
            </a:r>
            <a:r>
              <a:rPr lang="ja-JP" altLang="en-US" sz="1000">
                <a:latin typeface="Lucida Grande" charset="0"/>
              </a:rPr>
              <a:t>“</a:t>
            </a:r>
            <a:r>
              <a:rPr lang="en-US" altLang="ja-JP" sz="1000">
                <a:latin typeface="Lucida Grande" charset="0"/>
              </a:rPr>
              <a:t>How Breast Milk Protects Newborns,</a:t>
            </a:r>
            <a:r>
              <a:rPr lang="ja-JP" altLang="en-US" sz="1000">
                <a:latin typeface="Lucida Grande" charset="0"/>
              </a:rPr>
              <a:t>”</a:t>
            </a:r>
            <a:r>
              <a:rPr lang="en-US" altLang="ja-JP" sz="1000">
                <a:latin typeface="Lucida Grande" charset="0"/>
              </a:rPr>
              <a:t> </a:t>
            </a:r>
            <a:r>
              <a:rPr lang="en-US" altLang="ja-JP" sz="1000" i="1">
                <a:latin typeface="Lucida Grande" charset="0"/>
              </a:rPr>
              <a:t>Scientific American</a:t>
            </a:r>
            <a:r>
              <a:rPr lang="en-US" altLang="ja-JP" sz="1000">
                <a:latin typeface="Lucida Grande" charset="0"/>
              </a:rPr>
              <a:t>, December 1995, page 76.</a:t>
            </a:r>
          </a:p>
          <a:p>
            <a:pPr eaLnBrk="1" hangingPunct="1"/>
            <a:r>
              <a:rPr lang="en-US" sz="1000">
                <a:latin typeface="Lucida Grande" charset="0"/>
              </a:rPr>
              <a:t>2. Narayanan, Indira; Murthy, N.S.; et al, </a:t>
            </a:r>
            <a:r>
              <a:rPr lang="ja-JP" altLang="en-US" sz="1000">
                <a:latin typeface="Lucida Grande" charset="0"/>
              </a:rPr>
              <a:t>“</a:t>
            </a:r>
            <a:r>
              <a:rPr lang="en-US" altLang="ja-JP" sz="1000">
                <a:latin typeface="Lucida Grande" charset="0"/>
              </a:rPr>
              <a:t>Randomised controlled trial of effect of raw and holder pasteurised human milk and of formula supplements on incidence of neonatal infection,</a:t>
            </a:r>
            <a:r>
              <a:rPr lang="ja-JP" altLang="en-US" sz="1000">
                <a:latin typeface="Lucida Grande" charset="0"/>
              </a:rPr>
              <a:t>”</a:t>
            </a:r>
            <a:r>
              <a:rPr lang="en-US" altLang="ja-JP" sz="1000">
                <a:latin typeface="Lucida Grande" charset="0"/>
              </a:rPr>
              <a:t> </a:t>
            </a:r>
            <a:r>
              <a:rPr lang="en-US" altLang="ja-JP" sz="1000" i="1">
                <a:latin typeface="Lucida Grande" charset="0"/>
              </a:rPr>
              <a:t>The</a:t>
            </a:r>
            <a:r>
              <a:rPr lang="en-US" altLang="ja-JP" sz="1000">
                <a:latin typeface="Lucida Grande" charset="0"/>
              </a:rPr>
              <a:t> </a:t>
            </a:r>
            <a:r>
              <a:rPr lang="en-US" altLang="ja-JP" sz="1000" i="1">
                <a:latin typeface="Lucida Grande" charset="0"/>
              </a:rPr>
              <a:t>Lancet</a:t>
            </a:r>
            <a:r>
              <a:rPr lang="en-US" altLang="ja-JP" sz="1000">
                <a:latin typeface="Lucida Grande" charset="0"/>
              </a:rPr>
              <a:t>, 17 NOV 1984;2(8412):1111-1113.</a:t>
            </a:r>
          </a:p>
          <a:p>
            <a:pPr algn="ctr" eaLnBrk="1" fontAlgn="b" hangingPunct="1"/>
            <a:endParaRPr lang="en-US" sz="1000">
              <a:latin typeface="Lucida Grande"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Lucida Grande" charset="0"/>
              </a:rPr>
              <a:t>All the attention on raw milk when you realize that dairy products—all dairy products—account for a very small proportion of food-borne illnesses cases.  And dairy products are consumed at much greater amounts than fish and shellfish.  And you can still purchase raw oysters!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2914650" y="530225"/>
            <a:ext cx="3536950" cy="2654300"/>
          </a:xfrm>
          <a:ln/>
        </p:spPr>
      </p:sp>
      <p:sp>
        <p:nvSpPr>
          <p:cNvPr id="171011" name="Rectangle 3"/>
          <p:cNvSpPr>
            <a:spLocks noGrp="1" noChangeArrowheads="1"/>
          </p:cNvSpPr>
          <p:nvPr>
            <p:ph type="body" idx="1"/>
          </p:nvPr>
        </p:nvSpPr>
        <p:spPr>
          <a:xfrm>
            <a:off x="509335" y="3361611"/>
            <a:ext cx="8548140" cy="31846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900" b="1">
                <a:latin typeface="Lucida Grande" charset="0"/>
              </a:rPr>
              <a:t>Full Citations:</a:t>
            </a:r>
          </a:p>
          <a:p>
            <a:pPr eaLnBrk="1" hangingPunct="1">
              <a:spcBef>
                <a:spcPct val="0"/>
              </a:spcBef>
            </a:pPr>
            <a:r>
              <a:rPr lang="en-US" sz="900">
                <a:latin typeface="Lucida Grande" charset="0"/>
              </a:rPr>
              <a:t>1. (1976) Black, R.E.; Jackson, R.J.; et al; </a:t>
            </a:r>
            <a:r>
              <a:rPr lang="ja-JP" altLang="en-US" sz="900">
                <a:latin typeface="Lucida Grande" charset="0"/>
              </a:rPr>
              <a:t>“</a:t>
            </a:r>
            <a:r>
              <a:rPr lang="en-US" altLang="ja-JP" sz="900">
                <a:latin typeface="Lucida Grande" charset="0"/>
              </a:rPr>
              <a:t>Epidemic Yersinia enterocolitica infection due to contaminated chocolate milk,</a:t>
            </a:r>
            <a:r>
              <a:rPr lang="ja-JP" altLang="en-US" sz="900">
                <a:latin typeface="Lucida Grande" charset="0"/>
              </a:rPr>
              <a:t>”</a:t>
            </a:r>
            <a:r>
              <a:rPr lang="en-US" altLang="ja-JP" sz="900">
                <a:latin typeface="Lucida Grande" charset="0"/>
              </a:rPr>
              <a:t> </a:t>
            </a:r>
            <a:r>
              <a:rPr lang="en-US" altLang="ja-JP" sz="900" i="1">
                <a:latin typeface="Lucida Grande" charset="0"/>
              </a:rPr>
              <a:t>New England Journal of Medicine</a:t>
            </a:r>
            <a:r>
              <a:rPr lang="en-US" altLang="ja-JP" sz="900">
                <a:latin typeface="Lucida Grande" charset="0"/>
              </a:rPr>
              <a:t>, January 12, 1978; 298(2):76-79. Milk was purchased in school cafeterias; investigation suggested that the bacterium was introduced at the dairy during the mixing by hand of chocolate syrup with previously pasteurized milk. </a:t>
            </a:r>
          </a:p>
          <a:p>
            <a:pPr eaLnBrk="1" hangingPunct="1">
              <a:spcBef>
                <a:spcPct val="0"/>
              </a:spcBef>
            </a:pPr>
            <a:r>
              <a:rPr lang="en-US" sz="900">
                <a:latin typeface="Lucida Grande" charset="0"/>
              </a:rPr>
              <a:t>2. (1982) Segal, Marian; </a:t>
            </a:r>
            <a:r>
              <a:rPr lang="ja-JP" altLang="en-US" sz="900">
                <a:latin typeface="Lucida Grande" charset="0"/>
              </a:rPr>
              <a:t>“</a:t>
            </a:r>
            <a:r>
              <a:rPr lang="en-US" altLang="ja-JP" sz="900">
                <a:latin typeface="Lucida Grande" charset="0"/>
              </a:rPr>
              <a:t>Invisible villains; tiny microbes are biggest food hazard,</a:t>
            </a:r>
            <a:r>
              <a:rPr lang="ja-JP" altLang="en-US" sz="900">
                <a:latin typeface="Lucida Grande" charset="0"/>
              </a:rPr>
              <a:t>”</a:t>
            </a:r>
            <a:r>
              <a:rPr lang="en-US" altLang="ja-JP" sz="900">
                <a:latin typeface="Lucida Grande" charset="0"/>
              </a:rPr>
              <a:t> </a:t>
            </a:r>
            <a:r>
              <a:rPr lang="en-US" altLang="ja-JP" sz="900" i="1">
                <a:latin typeface="Lucida Grande" charset="0"/>
              </a:rPr>
              <a:t>FDA Consumer, </a:t>
            </a:r>
            <a:r>
              <a:rPr lang="en-US" altLang="ja-JP" sz="900">
                <a:latin typeface="Lucida Grande" charset="0"/>
              </a:rPr>
              <a:t>JUL-AUG 1988.</a:t>
            </a:r>
          </a:p>
          <a:p>
            <a:pPr eaLnBrk="1" hangingPunct="1">
              <a:spcBef>
                <a:spcPct val="0"/>
              </a:spcBef>
            </a:pPr>
            <a:r>
              <a:rPr lang="en-US" sz="900">
                <a:latin typeface="Lucida Grande" charset="0"/>
              </a:rPr>
              <a:t>3. (1983) Fleming, D.W.; Cochi, S.L.; et al; </a:t>
            </a:r>
            <a:r>
              <a:rPr lang="ja-JP" altLang="en-US" sz="900">
                <a:latin typeface="Lucida Grande" charset="0"/>
              </a:rPr>
              <a:t>“</a:t>
            </a:r>
            <a:r>
              <a:rPr lang="en-US" altLang="ja-JP" sz="900">
                <a:latin typeface="Lucida Grande" charset="0"/>
              </a:rPr>
              <a:t>Pasteurized milk as a vehicle of infection in an outbreak of listeriosis,</a:t>
            </a:r>
            <a:r>
              <a:rPr lang="ja-JP" altLang="en-US" sz="900">
                <a:latin typeface="Lucida Grande" charset="0"/>
              </a:rPr>
              <a:t>”</a:t>
            </a:r>
            <a:r>
              <a:rPr lang="en-US" altLang="ja-JP" sz="900">
                <a:latin typeface="Lucida Grande" charset="0"/>
              </a:rPr>
              <a:t> </a:t>
            </a:r>
            <a:r>
              <a:rPr lang="en-US" altLang="ja-JP" sz="900" i="1">
                <a:latin typeface="Lucida Grande" charset="0"/>
              </a:rPr>
              <a:t>New England Journal of Medicine</a:t>
            </a:r>
            <a:r>
              <a:rPr lang="en-US" altLang="ja-JP" sz="900">
                <a:latin typeface="Lucida Grande" charset="0"/>
              </a:rPr>
              <a:t>, 1985 FEB 14; 312(7):404-407.</a:t>
            </a:r>
          </a:p>
          <a:p>
            <a:pPr eaLnBrk="1" hangingPunct="1">
              <a:spcBef>
                <a:spcPct val="0"/>
              </a:spcBef>
            </a:pPr>
            <a:r>
              <a:rPr lang="en-US" sz="900">
                <a:latin typeface="Lucida Grande" charset="0"/>
              </a:rPr>
              <a:t>4. (1984-1985) Ryan, C. A.; Nickels, M. K.; et al; </a:t>
            </a:r>
            <a:r>
              <a:rPr lang="ja-JP" altLang="en-US" sz="900">
                <a:latin typeface="Lucida Grande" charset="0"/>
              </a:rPr>
              <a:t>“</a:t>
            </a:r>
            <a:r>
              <a:rPr lang="en-US" altLang="ja-JP" sz="900">
                <a:latin typeface="Lucida Grande" charset="0"/>
              </a:rPr>
              <a:t>Massive outbreak of antimicrobial-resistant salmonellosis traced to pasteurized milk,</a:t>
            </a:r>
            <a:r>
              <a:rPr lang="ja-JP" altLang="en-US" sz="900">
                <a:latin typeface="Lucida Grande" charset="0"/>
              </a:rPr>
              <a:t>”</a:t>
            </a:r>
            <a:r>
              <a:rPr lang="en-US" altLang="ja-JP" sz="900">
                <a:latin typeface="Lucida Grande" charset="0"/>
              </a:rPr>
              <a:t> </a:t>
            </a:r>
            <a:r>
              <a:rPr lang="en-US" altLang="ja-JP" sz="900" i="1">
                <a:latin typeface="Lucida Grande" charset="0"/>
              </a:rPr>
              <a:t>Journal of the American Medical Association,</a:t>
            </a:r>
            <a:r>
              <a:rPr lang="en-US" altLang="ja-JP" sz="900">
                <a:latin typeface="Lucida Grande" charset="0"/>
              </a:rPr>
              <a:t> 1987;258:3269-74. Two surveys to determine the number of persons who were actually</a:t>
            </a:r>
            <a:r>
              <a:rPr lang="en-US" altLang="ja-JP" sz="900" baseline="30000">
                <a:latin typeface="Lucida Grande" charset="0"/>
              </a:rPr>
              <a:t> </a:t>
            </a:r>
            <a:r>
              <a:rPr lang="en-US" altLang="ja-JP" sz="900">
                <a:latin typeface="Lucida Grande" charset="0"/>
              </a:rPr>
              <a:t>affected yielded estimates of 168,791 and 197,581 persons, making this the</a:t>
            </a:r>
            <a:r>
              <a:rPr lang="en-US" altLang="ja-JP" sz="900" baseline="30000">
                <a:latin typeface="Lucida Grande" charset="0"/>
              </a:rPr>
              <a:t> </a:t>
            </a:r>
            <a:r>
              <a:rPr lang="en-US" altLang="ja-JP" sz="900">
                <a:latin typeface="Lucida Grande" charset="0"/>
              </a:rPr>
              <a:t>largest outbreak of salmonellosis ever identified in the United States. </a:t>
            </a:r>
          </a:p>
          <a:p>
            <a:pPr lvl="2" eaLnBrk="1" hangingPunct="1">
              <a:spcBef>
                <a:spcPct val="0"/>
              </a:spcBef>
            </a:pPr>
            <a:r>
              <a:rPr lang="en-US" sz="900">
                <a:latin typeface="Lucida Grande" charset="0"/>
              </a:rPr>
              <a:t>Details of three outbreaks: </a:t>
            </a:r>
          </a:p>
          <a:p>
            <a:pPr lvl="2" eaLnBrk="1" hangingPunct="1">
              <a:spcBef>
                <a:spcPct val="0"/>
              </a:spcBef>
            </a:pPr>
            <a:r>
              <a:rPr lang="en-US" sz="900">
                <a:latin typeface="Lucida Grande" charset="0"/>
              </a:rPr>
              <a:t>1984-AUG, 1 outbreak of </a:t>
            </a:r>
            <a:r>
              <a:rPr lang="en-US" sz="900" i="1">
                <a:latin typeface="Lucida Grande" charset="0"/>
              </a:rPr>
              <a:t>S. typhimurium</a:t>
            </a:r>
            <a:r>
              <a:rPr lang="en-US" sz="900">
                <a:latin typeface="Lucida Grande" charset="0"/>
              </a:rPr>
              <a:t>, ~200 cases</a:t>
            </a:r>
          </a:p>
          <a:p>
            <a:pPr lvl="2" eaLnBrk="1" hangingPunct="1">
              <a:spcBef>
                <a:spcPct val="0"/>
              </a:spcBef>
            </a:pPr>
            <a:r>
              <a:rPr lang="en-US" sz="900">
                <a:latin typeface="Lucida Grande" charset="0"/>
              </a:rPr>
              <a:t>1984-NOV, 1 outbreak </a:t>
            </a:r>
            <a:r>
              <a:rPr lang="en-US" sz="900" i="1">
                <a:latin typeface="Lucida Grande" charset="0"/>
              </a:rPr>
              <a:t>S. typhimurium</a:t>
            </a:r>
            <a:r>
              <a:rPr lang="en-US" sz="900">
                <a:latin typeface="Lucida Grande" charset="0"/>
              </a:rPr>
              <a:t>, </a:t>
            </a:r>
          </a:p>
          <a:p>
            <a:pPr lvl="2" eaLnBrk="1" hangingPunct="1">
              <a:spcBef>
                <a:spcPct val="0"/>
              </a:spcBef>
            </a:pPr>
            <a:r>
              <a:rPr lang="en-US" sz="900">
                <a:latin typeface="Lucida Grande" charset="0"/>
              </a:rPr>
              <a:t>1985-MAR, 1 outbreak </a:t>
            </a:r>
            <a:r>
              <a:rPr lang="en-US" sz="900" i="1">
                <a:latin typeface="Lucida Grande" charset="0"/>
              </a:rPr>
              <a:t>S. typhimurium,</a:t>
            </a:r>
            <a:r>
              <a:rPr lang="en-US" sz="900">
                <a:latin typeface="Lucida Grande" charset="0"/>
              </a:rPr>
              <a:t> 16,284 confirmed cases</a:t>
            </a:r>
          </a:p>
          <a:p>
            <a:pPr eaLnBrk="1" hangingPunct="1">
              <a:spcBef>
                <a:spcPct val="0"/>
              </a:spcBef>
            </a:pPr>
            <a:r>
              <a:rPr lang="en-US" sz="900">
                <a:latin typeface="Lucida Grande" charset="0"/>
              </a:rPr>
              <a:t>5. (1985) Centers for Disease Control and Prevention, </a:t>
            </a:r>
            <a:r>
              <a:rPr lang="ja-JP" altLang="en-US" sz="900">
                <a:latin typeface="Lucida Grande" charset="0"/>
              </a:rPr>
              <a:t>“</a:t>
            </a:r>
            <a:r>
              <a:rPr lang="en-US" altLang="ja-JP" sz="900">
                <a:latin typeface="Lucida Grande" charset="0"/>
              </a:rPr>
              <a:t>Milk-Borne Salmonellosis—Illinois,</a:t>
            </a:r>
            <a:r>
              <a:rPr lang="ja-JP" altLang="en-US" sz="900">
                <a:latin typeface="Lucida Grande" charset="0"/>
              </a:rPr>
              <a:t>”</a:t>
            </a:r>
            <a:r>
              <a:rPr lang="en-US" altLang="ja-JP" sz="900">
                <a:latin typeface="Lucida Grande" charset="0"/>
              </a:rPr>
              <a:t> </a:t>
            </a:r>
            <a:r>
              <a:rPr lang="en-US" altLang="ja-JP" sz="900" i="1">
                <a:latin typeface="Lucida Grande" charset="0"/>
              </a:rPr>
              <a:t>Morbidity &amp; Mortality Weekly Report</a:t>
            </a:r>
            <a:r>
              <a:rPr lang="en-US" altLang="ja-JP" sz="900">
                <a:latin typeface="Lucida Grande" charset="0"/>
              </a:rPr>
              <a:t>, 1985 APR 12; 34(14):200. http://www.cdc.gov/MMWR/preview/mmwrhtml/00000520.htm</a:t>
            </a:r>
          </a:p>
          <a:p>
            <a:pPr eaLnBrk="1" hangingPunct="1">
              <a:spcBef>
                <a:spcPct val="0"/>
              </a:spcBef>
            </a:pPr>
            <a:r>
              <a:rPr lang="en-US" sz="800">
                <a:latin typeface="Lucida Grande" charset="0"/>
              </a:rPr>
              <a:t>6. (1993-1994) Centers for Disease Control and Prevention, </a:t>
            </a:r>
            <a:r>
              <a:rPr lang="ja-JP" altLang="en-US" sz="800">
                <a:latin typeface="Lucida Grande" charset="0"/>
              </a:rPr>
              <a:t>“</a:t>
            </a:r>
            <a:r>
              <a:rPr lang="en-US" altLang="ja-JP" sz="800">
                <a:latin typeface="Lucida Grande" charset="0"/>
              </a:rPr>
              <a:t>Outbreak of </a:t>
            </a:r>
            <a:r>
              <a:rPr lang="en-US" altLang="ja-JP" sz="800" i="1">
                <a:latin typeface="Lucida Grande" charset="0"/>
              </a:rPr>
              <a:t>Salmonella enteritidis</a:t>
            </a:r>
            <a:r>
              <a:rPr lang="en-US" altLang="ja-JP" sz="800">
                <a:latin typeface="Lucida Grande" charset="0"/>
              </a:rPr>
              <a:t> Associated with Nationally Distributed Ice Cream Products--Minnesota, South Dakota, and Wisconsin, 1994,</a:t>
            </a:r>
            <a:r>
              <a:rPr lang="ja-JP" altLang="en-US" sz="800">
                <a:latin typeface="Lucida Grande" charset="0"/>
              </a:rPr>
              <a:t>”</a:t>
            </a:r>
            <a:r>
              <a:rPr lang="en-US" altLang="ja-JP" sz="800">
                <a:latin typeface="Lucida Grande" charset="0"/>
              </a:rPr>
              <a:t> </a:t>
            </a:r>
            <a:r>
              <a:rPr lang="en-US" altLang="ja-JP" sz="800" i="1">
                <a:latin typeface="Lucida Grande" charset="0"/>
              </a:rPr>
              <a:t>Morbidity &amp; Mortality Weekly Report</a:t>
            </a:r>
            <a:r>
              <a:rPr lang="en-US" altLang="ja-JP" sz="800">
                <a:latin typeface="Lucida Grande" charset="0"/>
              </a:rPr>
              <a:t>, 1994 OCT 14; 43(40). http://vm.cfsan.fda.gov/~mow/salice.html; accessed 28 May 2007</a:t>
            </a:r>
          </a:p>
          <a:p>
            <a:pPr eaLnBrk="1" hangingPunct="1">
              <a:spcBef>
                <a:spcPct val="0"/>
              </a:spcBef>
            </a:pPr>
            <a:r>
              <a:rPr lang="en-US" sz="800">
                <a:latin typeface="Lucida Grande" charset="0"/>
              </a:rPr>
              <a:t>7. (1995) New Zealand PDF: http://www.nzfsa.govt.nz/science/data-sheets/yersinia-enterocolitica.pdf which mentions </a:t>
            </a:r>
            <a:r>
              <a:rPr lang="ja-JP" altLang="en-US" sz="800">
                <a:latin typeface="Lucida Grande" charset="0"/>
              </a:rPr>
              <a:t>“</a:t>
            </a:r>
            <a:r>
              <a:rPr lang="en-US" altLang="ja-JP" sz="800">
                <a:latin typeface="Lucida Grande" charset="0"/>
              </a:rPr>
              <a:t>10 cases, 3 hospitalised, 1 appendectomy. Control measure failure: post pasteurisation contamination.</a:t>
            </a:r>
            <a:r>
              <a:rPr lang="ja-JP" altLang="en-US" sz="800">
                <a:latin typeface="Lucida Grande" charset="0"/>
              </a:rPr>
              <a:t>”</a:t>
            </a:r>
            <a:r>
              <a:rPr lang="en-US" altLang="ja-JP" sz="800">
                <a:latin typeface="Lucida Grande" charset="0"/>
              </a:rPr>
              <a:t> US reference is Robbins-Browne, R. (1997) </a:t>
            </a:r>
            <a:r>
              <a:rPr lang="en-US" altLang="ja-JP" sz="800" i="1">
                <a:latin typeface="Lucida Grande" charset="0"/>
              </a:rPr>
              <a:t>Yersinia enterocolitica</a:t>
            </a:r>
            <a:r>
              <a:rPr lang="en-US" altLang="ja-JP" sz="800">
                <a:latin typeface="Lucida Grande" charset="0"/>
              </a:rPr>
              <a:t>. In </a:t>
            </a:r>
            <a:r>
              <a:rPr lang="en-US" altLang="ja-JP" sz="800" i="1">
                <a:latin typeface="Lucida Grande" charset="0"/>
              </a:rPr>
              <a:t>Food Microbiology: fundamentals and frontiers</a:t>
            </a:r>
            <a:r>
              <a:rPr lang="en-US" altLang="ja-JP" sz="800">
                <a:latin typeface="Lucida Grande" charset="0"/>
              </a:rPr>
              <a:t>, (Eds) Doyle, M.P., Beuchat, L.R. and Montville, T.D. pp192-215. ASM Press, Washington, D.C., USA. </a:t>
            </a:r>
          </a:p>
          <a:p>
            <a:pPr eaLnBrk="1" hangingPunct="1">
              <a:spcBef>
                <a:spcPct val="0"/>
              </a:spcBef>
            </a:pPr>
            <a:r>
              <a:rPr lang="en-US" sz="800">
                <a:latin typeface="Lucida Grande" charset="0"/>
              </a:rPr>
              <a:t>8. (2000) Olsen, Sonja J.; Ying, Michelle; et al; </a:t>
            </a:r>
            <a:r>
              <a:rPr lang="ja-JP" altLang="en-US" sz="800">
                <a:latin typeface="Lucida Grande" charset="0"/>
              </a:rPr>
              <a:t>“</a:t>
            </a:r>
            <a:r>
              <a:rPr lang="en-US" altLang="ja-JP" sz="800">
                <a:latin typeface="Lucida Grande" charset="0"/>
              </a:rPr>
              <a:t>Multidrug-resistant Salmonella Typhimurium infection from milk contaminated after pasteurization,</a:t>
            </a:r>
            <a:r>
              <a:rPr lang="ja-JP" altLang="en-US" sz="800">
                <a:latin typeface="Lucida Grande" charset="0"/>
              </a:rPr>
              <a:t>”</a:t>
            </a:r>
            <a:r>
              <a:rPr lang="en-US" altLang="ja-JP" sz="800">
                <a:latin typeface="Lucida Grande" charset="0"/>
              </a:rPr>
              <a:t> </a:t>
            </a:r>
            <a:r>
              <a:rPr lang="en-US" altLang="ja-JP" sz="800" i="1">
                <a:latin typeface="Lucida Grande" charset="0"/>
              </a:rPr>
              <a:t>Emerging Infectious Diseases</a:t>
            </a:r>
            <a:r>
              <a:rPr lang="en-US" altLang="ja-JP" sz="800">
                <a:latin typeface="Lucida Grande" charset="0"/>
              </a:rPr>
              <a:t> [serial on the Internet], 2004 MAY; available at http://www.cdc.gov/ncidod/EID/vol10no5/03-0484.htm, accessed 28-May-2007.</a:t>
            </a:r>
          </a:p>
          <a:p>
            <a:pPr eaLnBrk="1" hangingPunct="1">
              <a:spcBef>
                <a:spcPct val="0"/>
              </a:spcBef>
            </a:pPr>
            <a:r>
              <a:rPr lang="en-US" sz="800">
                <a:latin typeface="Lucida Grande" charset="0"/>
              </a:rPr>
              <a:t>9. CDC 2005 Summary Statistics, http://www.cdc.gov/foodborneoutbreaks/us_outb/fbo2005/2005_Linelist.pdf. Also mentioned briefly in State of Colorado Laboratory Services Division 2005-2006 Annual Report, page 17, http://www.cdc.gov/foodborneoutbreaks/us_outb/fbo2005/2005_Linelist.pdf (</a:t>
            </a:r>
            <a:r>
              <a:rPr lang="ja-JP" altLang="en-US" sz="800">
                <a:latin typeface="Lucida Grande" charset="0"/>
              </a:rPr>
              <a:t>“</a:t>
            </a:r>
            <a:r>
              <a:rPr lang="en-US" altLang="ja-JP" sz="800">
                <a:solidFill>
                  <a:srgbClr val="231F20"/>
                </a:solidFill>
                <a:latin typeface="Lucida Grande" charset="0"/>
              </a:rPr>
              <a:t>The Environmental Microbiology Laboratory recovered </a:t>
            </a:r>
            <a:r>
              <a:rPr lang="en-US" altLang="ja-JP" sz="800" i="1">
                <a:solidFill>
                  <a:srgbClr val="231F20"/>
                </a:solidFill>
                <a:latin typeface="Lucida Grande" charset="0"/>
              </a:rPr>
              <a:t>Campylobacter </a:t>
            </a:r>
            <a:r>
              <a:rPr lang="en-US" altLang="ja-JP" sz="800">
                <a:solidFill>
                  <a:srgbClr val="231F20"/>
                </a:solidFill>
                <a:latin typeface="Lucida Grande" charset="0"/>
              </a:rPr>
              <a:t>from milk samples in the Colorado prison system.</a:t>
            </a:r>
            <a:r>
              <a:rPr lang="ja-JP" altLang="en-US" sz="800">
                <a:solidFill>
                  <a:srgbClr val="231F20"/>
                </a:solidFill>
                <a:latin typeface="Lucida Grande" charset="0"/>
              </a:rPr>
              <a:t>”</a:t>
            </a:r>
            <a:r>
              <a:rPr lang="en-US" altLang="ja-JP" sz="800">
                <a:solidFill>
                  <a:srgbClr val="231F20"/>
                </a:solidFill>
                <a:latin typeface="Lucida Grande" charset="0"/>
              </a:rPr>
              <a:t>)</a:t>
            </a:r>
            <a:endParaRPr lang="en-US" altLang="ja-JP" sz="800">
              <a:latin typeface="Lucida Grande" charset="0"/>
            </a:endParaRPr>
          </a:p>
          <a:p>
            <a:pPr eaLnBrk="1" hangingPunct="1">
              <a:spcBef>
                <a:spcPct val="0"/>
              </a:spcBef>
            </a:pPr>
            <a:r>
              <a:rPr lang="en-US" sz="800">
                <a:latin typeface="Lucida Grande" charset="0"/>
              </a:rPr>
              <a:t>10. (2006) Yuan, Jean W.; Jay, M.T.; et al, </a:t>
            </a:r>
            <a:r>
              <a:rPr lang="ja-JP" altLang="en-US" sz="800">
                <a:latin typeface="Lucida Grande" charset="0"/>
              </a:rPr>
              <a:t>“</a:t>
            </a:r>
            <a:r>
              <a:rPr lang="en-US" altLang="ja-JP" sz="800">
                <a:latin typeface="Lucida Grande" charset="0"/>
              </a:rPr>
              <a:t>Campylobacteriosis Outbreak Associated with Pasteurized Milk — California, May 2006,</a:t>
            </a:r>
            <a:r>
              <a:rPr lang="ja-JP" altLang="en-US" sz="800">
                <a:latin typeface="Lucida Grande" charset="0"/>
              </a:rPr>
              <a:t>”</a:t>
            </a:r>
            <a:r>
              <a:rPr lang="en-US" altLang="ja-JP" sz="800">
                <a:latin typeface="Lucida Grande" charset="0"/>
              </a:rPr>
              <a:t> Epidemic Intelligence Service Conference 2007 (CDC), 2007 APR 16; page 62. Available at http://www.cdc.gov/eis/conference/archives/EIS_program%20indd.pdf, accessed 28-May-2007. This was a paper presented at a conference.</a:t>
            </a:r>
          </a:p>
          <a:p>
            <a:pPr eaLnBrk="1" hangingPunct="1">
              <a:spcBef>
                <a:spcPct val="0"/>
              </a:spcBef>
            </a:pPr>
            <a:endParaRPr lang="en-US" sz="800">
              <a:latin typeface="Lucida Grande" charset="0"/>
            </a:endParaRPr>
          </a:p>
          <a:p>
            <a:pPr eaLnBrk="1" hangingPunct="1">
              <a:spcBef>
                <a:spcPct val="0"/>
              </a:spcBef>
            </a:pPr>
            <a:endParaRPr lang="en-US" sz="900" b="1">
              <a:latin typeface="Lucida Grande"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Until recently, the medical profession insisted that mother</a:t>
            </a:r>
            <a:r>
              <a:rPr lang="ja-JP" altLang="en-US">
                <a:latin typeface="Lucida Grande" charset="0"/>
              </a:rPr>
              <a:t>’</a:t>
            </a:r>
            <a:r>
              <a:rPr lang="en-US" altLang="ja-JP">
                <a:latin typeface="Lucida Grande" charset="0"/>
              </a:rPr>
              <a:t>s milk was sterile. Now we know that mother</a:t>
            </a:r>
            <a:r>
              <a:rPr lang="ja-JP" altLang="en-US">
                <a:latin typeface="Lucida Grande" charset="0"/>
              </a:rPr>
              <a:t>’</a:t>
            </a:r>
            <a:r>
              <a:rPr lang="en-US" altLang="ja-JP">
                <a:latin typeface="Lucida Grande" charset="0"/>
              </a:rPr>
              <a:t>s milk contains many pathogens—and it is supposed to.  By consuming the milk along with the pathogens, the infant develops immunity to these pathogens.</a:t>
            </a:r>
          </a:p>
          <a:p>
            <a:pPr eaLnBrk="1" hangingPunct="1"/>
            <a:r>
              <a:rPr lang="en-US">
                <a:latin typeface="Lucida Grande" charset="0"/>
              </a:rPr>
              <a:t>In one study, researchers analyzed human milk in China for pathogens—and were shocked to find out just how high the levels were. Then they learned that it is a custom in China for mothers not to bathe for at least a month after giving birth.  Their skin is loaded with pathogens, which get into the milk. There is great wisdom here, because by exposure to pathogens while consuming raw mothers milk, the babies develop immunity for life to all they are exposed to.</a:t>
            </a:r>
          </a:p>
          <a:p>
            <a:pPr eaLnBrk="1" hangingPunct="1"/>
            <a:r>
              <a:rPr lang="en-US">
                <a:latin typeface="Lucida Grande" charset="0"/>
              </a:rPr>
              <a:t>Should mothers be required to pasteurize their own milk before giving it to their babies? Of course not! Yet laws prevent mothers from obtaining raw milk to feed their babies should their own supply be inadequate.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Bias is obvious in many studies the government uses to argue against raw milk.  This study led to laws banning the sale of raw milk in the state of Georgia.</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This outbreak in Wisconsin was all over the news.  The government excluded the hundreds of sick people who did not drink raw milk from their statistics.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Now you are ready to add the oils.</a:t>
            </a:r>
          </a:p>
          <a:p>
            <a:endParaRPr lang="en-US" dirty="0"/>
          </a:p>
        </p:txBody>
      </p:sp>
      <p:sp>
        <p:nvSpPr>
          <p:cNvPr id="4" name="Slide Number Placeholder 3"/>
          <p:cNvSpPr>
            <a:spLocks noGrp="1"/>
          </p:cNvSpPr>
          <p:nvPr>
            <p:ph type="sldNum" sz="quarter" idx="10"/>
          </p:nvPr>
        </p:nvSpPr>
        <p:spPr/>
        <p:txBody>
          <a:bodyPr/>
          <a:lstStyle/>
          <a:p>
            <a:pPr>
              <a:defRPr/>
            </a:pPr>
            <a:fld id="{54230301-6C24-A841-A2EA-308746288932}" type="slidenum">
              <a:rPr lang="en-US" smtClean="0"/>
              <a:pPr>
                <a:defRPr/>
              </a:pPr>
              <a:t>7</a:t>
            </a:fld>
            <a:endParaRPr lang="en-US" dirty="0"/>
          </a:p>
        </p:txBody>
      </p:sp>
    </p:spTree>
    <p:extLst>
      <p:ext uri="{BB962C8B-B14F-4D97-AF65-F5344CB8AC3E}">
        <p14:creationId xmlns:p14="http://schemas.microsoft.com/office/powerpoint/2010/main" val="32713519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We have the knowledge and technology to supply clean, safe raw milk to everyone in the country.</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2914650" y="530225"/>
            <a:ext cx="3536950" cy="2654300"/>
          </a:xfrm>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Lucida Grande" charset="0"/>
              </a:rPr>
              <a:t>Speaking Points:</a:t>
            </a:r>
          </a:p>
          <a:p>
            <a:pPr eaLnBrk="1" hangingPunct="1"/>
            <a:endParaRPr lang="en-US" b="1">
              <a:latin typeface="Lucida Grande" charset="0"/>
            </a:endParaRPr>
          </a:p>
          <a:p>
            <a:pPr eaLnBrk="1" hangingPunct="1"/>
            <a:r>
              <a:rPr lang="en-US" b="1">
                <a:latin typeface="Lucida Grande" charset="0"/>
              </a:rPr>
              <a:t>Full Citations: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Advocates cite pasteurization as the measure that solved the </a:t>
            </a:r>
            <a:r>
              <a:rPr lang="ja-JP" altLang="en-US">
                <a:latin typeface="Lucida Grande" charset="0"/>
              </a:rPr>
              <a:t>“</a:t>
            </a:r>
            <a:r>
              <a:rPr lang="en-US" altLang="ja-JP">
                <a:latin typeface="Lucida Grande" charset="0"/>
              </a:rPr>
              <a:t>Milk Problem</a:t>
            </a:r>
            <a:r>
              <a:rPr lang="ja-JP" altLang="en-US">
                <a:latin typeface="Lucida Grande" charset="0"/>
              </a:rPr>
              <a:t>”</a:t>
            </a:r>
            <a:r>
              <a:rPr lang="en-US" altLang="ja-JP">
                <a:latin typeface="Lucida Grande" charset="0"/>
              </a:rPr>
              <a:t> but the real solution came with the outlawing of filthy inner city dairies.</a:t>
            </a:r>
            <a:endParaRPr lang="en-US">
              <a:latin typeface="Lucida Grande"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Raw Milk is the safest food in the food supply!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Pasteurized milk is causing an increasing number of health problems in children.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The industry has always claimed that pasteurization gets rid of all pathogens, but this is not the case.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Pasteurization flattens and destroys the protein components in milk—and most of the protective components are protein compounds.  As a result, the body mounts an immune response to pasteurized milk.</a:t>
            </a:r>
          </a:p>
          <a:p>
            <a:pPr eaLnBrk="1" hangingPunct="1"/>
            <a:r>
              <a:rPr lang="en-US">
                <a:latin typeface="Lucida Grande" charset="0"/>
              </a:rPr>
              <a:t>This is why the consumption of fluid pasteurized milk is declining at the rate of 1 percent per year, year after year.</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In studies carried out at Randleigh Farm in the late 1930s, rats fed raw milk thrived, while rats fed pasteurized milk did poorly.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The raw-milk-fed rats had longer and denser bones.  Bones are build during the growth period, which is one reason it is so important for growing children to get raw milk.</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In this study, the animals fed pasteurized milk ended up with calcium in all the wrong places.</a:t>
            </a:r>
          </a:p>
          <a:p>
            <a:pPr eaLnBrk="1" hangingPunct="1"/>
            <a:r>
              <a:rPr lang="en-US">
                <a:latin typeface="Lucida Grande" charset="0"/>
              </a:rPr>
              <a:t>Remember that atherosclerosis is a condition of calcium deposits in the arteries.  This study raises the possibility that pasteurization of our milk is a contributing factor to the steep rise in heart disease starting in the 1950s.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eaLnBrk="1" hangingPunct="1">
              <a:tabLst>
                <a:tab pos="348999" algn="l"/>
              </a:tabLst>
              <a:defRPr/>
            </a:pPr>
            <a:r>
              <a:rPr lang="en-US" dirty="0"/>
              <a:t>First, slowly add the olive oil while stirring.  This process will form an emulsion—a thick, creamy dressing—without the use of thickeners or additives.</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The interesting thing about this study is the difference in behavior between the rats fed raw and pasteurized milk.  Those fed pasteurized milk were very irritable and had a tendency to bite when handled.</a:t>
            </a:r>
          </a:p>
          <a:p>
            <a:pPr eaLnBrk="1" hangingPunct="1"/>
            <a:r>
              <a:rPr lang="en-US">
                <a:latin typeface="Lucida Grande" charset="0"/>
              </a:rPr>
              <a:t>We have had many parents report much calmer behavior in their children after changing from pasteurized to raw milk.  These kinds of changes are what make our mothers so passionate about raw milk. How can our public officials say no to the </a:t>
            </a:r>
            <a:r>
              <a:rPr lang="ja-JP" altLang="en-US">
                <a:latin typeface="Lucida Grande" charset="0"/>
              </a:rPr>
              <a:t>“</a:t>
            </a:r>
            <a:r>
              <a:rPr lang="en-US" altLang="ja-JP">
                <a:latin typeface="Lucida Grande" charset="0"/>
              </a:rPr>
              <a:t>passionate moms</a:t>
            </a:r>
            <a:r>
              <a:rPr lang="ja-JP" altLang="en-US">
                <a:latin typeface="Lucida Grande" charset="0"/>
              </a:rPr>
              <a:t>”</a:t>
            </a:r>
            <a:r>
              <a:rPr lang="en-US" altLang="ja-JP">
                <a:latin typeface="Lucida Grande" charset="0"/>
              </a:rPr>
              <a:t> who have seen such a better quality of life for their children and themselves just by switching to raw milk?</a:t>
            </a:r>
            <a:endParaRPr lang="en-US">
              <a:latin typeface="Lucida Grande"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The Milk Cure only works with raw milk.  If you tried a diet of exclusively pasteurized milk, it would make you very sick.</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2914650" y="530225"/>
            <a:ext cx="3536950" cy="2654300"/>
          </a:xfrm>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Lucida Grande" charset="0"/>
              </a:rPr>
              <a:t>Speaking Points:</a:t>
            </a:r>
          </a:p>
          <a:p>
            <a:pPr eaLnBrk="1" hangingPunct="1"/>
            <a:endParaRPr lang="en-US" b="1" dirty="0">
              <a:latin typeface="Lucida Grande" charset="0"/>
            </a:endParaRPr>
          </a:p>
          <a:p>
            <a:pPr eaLnBrk="1" hangingPunct="1"/>
            <a:r>
              <a:rPr lang="en-US" b="1" dirty="0">
                <a:latin typeface="Lucida Grande" charset="0"/>
              </a:rPr>
              <a:t>Full Citations: </a:t>
            </a:r>
            <a:r>
              <a:rPr lang="en-US" sz="700" i="1" dirty="0">
                <a:latin typeface="Lucida Grande" charset="0"/>
              </a:rPr>
              <a:t>Clinical &amp; Experimental Allergy</a:t>
            </a:r>
            <a:r>
              <a:rPr lang="en-US" sz="700" dirty="0">
                <a:latin typeface="Lucida Grande" charset="0"/>
              </a:rPr>
              <a:t>. 2007 May; 35(5) 627-630. </a:t>
            </a:r>
            <a:endParaRPr lang="en-US" b="1" dirty="0">
              <a:latin typeface="Lucida Grande" charset="0"/>
            </a:endParaRPr>
          </a:p>
          <a:p>
            <a:pPr eaLnBrk="1" hangingPunct="1"/>
            <a:endParaRPr lang="en-US" dirty="0">
              <a:latin typeface="Lucida Grande"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2914650" y="530225"/>
            <a:ext cx="3536950" cy="2654300"/>
          </a:xfrm>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Lucida Grande"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a:latin typeface="Lucida Grande" charset="0"/>
              </a:rPr>
              <a:t>Here we see a typical confinement operation on the east coast. (In the west, and mid-west, they are much larger, sometimes housing up to 2500 cows under one roof.) The cows are inside eating feed completely inappropriate for cows while beautiful green grass grows outside. The average lifespan of cows in confinement is 42 months. When the cows can no longer produce milk or become lame, they are sent to the butcher. Most of the beef in fast food hamburgers in the US comes from dairy cull cows. </a:t>
            </a:r>
          </a:p>
          <a:p>
            <a:pPr eaLnBrk="1" hangingPunct="1">
              <a:tabLst>
                <a:tab pos="348999" algn="l"/>
              </a:tabLst>
            </a:pPr>
            <a:endParaRPr lang="en-US">
              <a:latin typeface="Lucida Grande"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Modern milk is shipped in tanker trucks and processed in large factories where miles of pipes pass the milk through the various high-temperature processes. These pipes must be cleaned out by various solvents and industrial cleaners—and residues invariably end up in the milk.</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Milk is a very sensitive substance and its quality depends on the feed of the mothers.  Many of the problems people have with commercial milk may be due to allergenic proteins and toxic substances from the feed that end up in the milk.</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2261" algn="l"/>
              </a:tabLst>
            </a:pPr>
            <a:r>
              <a:rPr lang="en-US">
                <a:latin typeface="Lucida Grande" charset="0"/>
              </a:rPr>
              <a:t>I have traveled all over the country and seen many burnt-out small towns and fallin- down barns.  In Tennessee, for example, there used to be 15,000 dairy farms.  Today there are less than 1000 and the landscape is littered with abandoned farms. More than any other factor, compulsory pasteurization law are responsible for the decline of American small towns and rural life.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Lucida Grande" charset="0"/>
              </a:rPr>
              <a:t>Until recently, authorities merely ridiculed proponents of raw milk. Now that we have amassed so much evidence on the safety and health benefits of raw milk, we are entering into the second stage—violent opposition.  But I predict that within 10 years, both health officials and consumers will accept it as self evident that raw milk is a superior food.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242" eaLnBrk="0" hangingPunct="0">
              <a:defRPr sz="2500">
                <a:solidFill>
                  <a:schemeClr val="tx1"/>
                </a:solidFill>
                <a:latin typeface="Arial" pitchFamily="34" charset="0"/>
              </a:defRPr>
            </a:lvl1pPr>
            <a:lvl2pPr marL="763233" indent="-293551" defTabSz="975242" eaLnBrk="0" hangingPunct="0">
              <a:defRPr sz="2500">
                <a:solidFill>
                  <a:schemeClr val="tx1"/>
                </a:solidFill>
                <a:latin typeface="Arial" pitchFamily="34" charset="0"/>
              </a:defRPr>
            </a:lvl2pPr>
            <a:lvl3pPr marL="1174204" indent="-234841" defTabSz="975242" eaLnBrk="0" hangingPunct="0">
              <a:defRPr sz="2500">
                <a:solidFill>
                  <a:schemeClr val="tx1"/>
                </a:solidFill>
                <a:latin typeface="Arial" pitchFamily="34" charset="0"/>
              </a:defRPr>
            </a:lvl3pPr>
            <a:lvl4pPr marL="1643885" indent="-234841" defTabSz="975242" eaLnBrk="0" hangingPunct="0">
              <a:defRPr sz="2500">
                <a:solidFill>
                  <a:schemeClr val="tx1"/>
                </a:solidFill>
                <a:latin typeface="Arial" pitchFamily="34" charset="0"/>
              </a:defRPr>
            </a:lvl4pPr>
            <a:lvl5pPr marL="2113567" indent="-234841" defTabSz="975242" eaLnBrk="0" hangingPunct="0">
              <a:defRPr sz="2500">
                <a:solidFill>
                  <a:schemeClr val="tx1"/>
                </a:solidFill>
                <a:latin typeface="Arial" pitchFamily="34" charset="0"/>
              </a:defRPr>
            </a:lvl5pPr>
            <a:lvl6pPr marL="2583249" indent="-234841" defTabSz="975242" eaLnBrk="0" fontAlgn="base" hangingPunct="0">
              <a:spcBef>
                <a:spcPct val="20000"/>
              </a:spcBef>
              <a:spcAft>
                <a:spcPct val="0"/>
              </a:spcAft>
              <a:buChar char="•"/>
              <a:defRPr sz="2500">
                <a:solidFill>
                  <a:schemeClr val="tx1"/>
                </a:solidFill>
                <a:latin typeface="Arial" pitchFamily="34" charset="0"/>
              </a:defRPr>
            </a:lvl6pPr>
            <a:lvl7pPr marL="3052930" indent="-234841" defTabSz="975242" eaLnBrk="0" fontAlgn="base" hangingPunct="0">
              <a:spcBef>
                <a:spcPct val="20000"/>
              </a:spcBef>
              <a:spcAft>
                <a:spcPct val="0"/>
              </a:spcAft>
              <a:buChar char="•"/>
              <a:defRPr sz="2500">
                <a:solidFill>
                  <a:schemeClr val="tx1"/>
                </a:solidFill>
                <a:latin typeface="Arial" pitchFamily="34" charset="0"/>
              </a:defRPr>
            </a:lvl7pPr>
            <a:lvl8pPr marL="3522612" indent="-234841" defTabSz="975242" eaLnBrk="0" fontAlgn="base" hangingPunct="0">
              <a:spcBef>
                <a:spcPct val="20000"/>
              </a:spcBef>
              <a:spcAft>
                <a:spcPct val="0"/>
              </a:spcAft>
              <a:buChar char="•"/>
              <a:defRPr sz="2500">
                <a:solidFill>
                  <a:schemeClr val="tx1"/>
                </a:solidFill>
                <a:latin typeface="Arial" pitchFamily="34" charset="0"/>
              </a:defRPr>
            </a:lvl8pPr>
            <a:lvl9pPr marL="3992293" indent="-234841" defTabSz="975242" eaLnBrk="0" fontAlgn="base" hangingPunct="0">
              <a:spcBef>
                <a:spcPct val="20000"/>
              </a:spcBef>
              <a:spcAft>
                <a:spcPct val="0"/>
              </a:spcAft>
              <a:buChar char="•"/>
              <a:defRPr sz="2500">
                <a:solidFill>
                  <a:schemeClr val="tx1"/>
                </a:solidFill>
                <a:latin typeface="Arial" pitchFamily="34" charset="0"/>
              </a:defRPr>
            </a:lvl9pPr>
          </a:lstStyle>
          <a:p>
            <a:pPr eaLnBrk="1" hangingPunct="1"/>
            <a:fld id="{4FE13A52-D7D8-4766-9421-433E8CA669A0}" type="slidenum">
              <a:rPr lang="en-US" sz="1200"/>
              <a:pPr eaLnBrk="1" hangingPunct="1"/>
              <a:t>106</a:t>
            </a:fld>
            <a:endParaRPr 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pitchFamily="34" charset="0"/>
              </a:rPr>
              <a:t>Speaking Points:</a:t>
            </a:r>
          </a:p>
          <a:p>
            <a:pPr eaLnBrk="1" hangingPunct="1"/>
            <a:endParaRPr lang="en-US" b="1">
              <a:latin typeface="Arial" pitchFamily="34" charset="0"/>
            </a:endParaRPr>
          </a:p>
          <a:p>
            <a:pPr eaLnBrk="1" hangingPunct="1"/>
            <a:r>
              <a:rPr lang="en-US" b="1">
                <a:latin typeface="Arial" pitchFamily="34" charset="0"/>
              </a:rPr>
              <a:t>Full Citations: </a:t>
            </a:r>
          </a:p>
          <a:p>
            <a:pPr eaLnBrk="1" hangingPunct="1"/>
            <a:endParaRPr 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363" eaLnBrk="1" hangingPunct="1">
              <a:tabLst>
                <a:tab pos="407710" algn="l"/>
              </a:tabLst>
              <a:defRPr/>
            </a:pPr>
            <a:r>
              <a:rPr lang="en-US" dirty="0"/>
              <a:t>The next step is to add a little flax oil—just a half teaspoon or so. There is an important reason to add flax oil, and an equally important reason not to add too much</a:t>
            </a:r>
            <a:r>
              <a:rPr lang="en-US" altLang="ja-JP" dirty="0"/>
              <a:t>.</a:t>
            </a:r>
          </a:p>
          <a:p>
            <a:pPr eaLnBrk="1" hangingPunct="1">
              <a:tabLst>
                <a:tab pos="407710" algn="l"/>
              </a:tabLst>
            </a:pPr>
            <a:endParaRPr lang="en-US" dirty="0"/>
          </a:p>
        </p:txBody>
      </p:sp>
      <p:sp>
        <p:nvSpPr>
          <p:cNvPr id="2" name="Slide Number Placeholder 1"/>
          <p:cNvSpPr>
            <a:spLocks noGrp="1"/>
          </p:cNvSpPr>
          <p:nvPr>
            <p:ph type="sldNum" sz="quarter" idx="10"/>
          </p:nvPr>
        </p:nvSpPr>
        <p:spPr/>
        <p:txBody>
          <a:bodyPr/>
          <a:lstStyle/>
          <a:p>
            <a:pPr>
              <a:defRPr/>
            </a:pPr>
            <a:fld id="{54230301-6C24-A841-A2EA-308746288932}" type="slidenum">
              <a:rPr lang="en-US" smtClean="0"/>
              <a:pPr>
                <a:defRPr/>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5242" eaLnBrk="0" hangingPunct="0">
              <a:defRPr sz="2500">
                <a:solidFill>
                  <a:schemeClr val="tx1"/>
                </a:solidFill>
                <a:latin typeface="Arial" pitchFamily="34" charset="0"/>
              </a:defRPr>
            </a:lvl1pPr>
            <a:lvl2pPr marL="763233" indent="-293551" defTabSz="975242" eaLnBrk="0" hangingPunct="0">
              <a:defRPr sz="2500">
                <a:solidFill>
                  <a:schemeClr val="tx1"/>
                </a:solidFill>
                <a:latin typeface="Arial" pitchFamily="34" charset="0"/>
              </a:defRPr>
            </a:lvl2pPr>
            <a:lvl3pPr marL="1174204" indent="-234841" defTabSz="975242" eaLnBrk="0" hangingPunct="0">
              <a:defRPr sz="2500">
                <a:solidFill>
                  <a:schemeClr val="tx1"/>
                </a:solidFill>
                <a:latin typeface="Arial" pitchFamily="34" charset="0"/>
              </a:defRPr>
            </a:lvl3pPr>
            <a:lvl4pPr marL="1643885" indent="-234841" defTabSz="975242" eaLnBrk="0" hangingPunct="0">
              <a:defRPr sz="2500">
                <a:solidFill>
                  <a:schemeClr val="tx1"/>
                </a:solidFill>
                <a:latin typeface="Arial" pitchFamily="34" charset="0"/>
              </a:defRPr>
            </a:lvl4pPr>
            <a:lvl5pPr marL="2113567" indent="-234841" defTabSz="975242" eaLnBrk="0" hangingPunct="0">
              <a:defRPr sz="2500">
                <a:solidFill>
                  <a:schemeClr val="tx1"/>
                </a:solidFill>
                <a:latin typeface="Arial" pitchFamily="34" charset="0"/>
              </a:defRPr>
            </a:lvl5pPr>
            <a:lvl6pPr marL="2583249" indent="-234841" defTabSz="975242" eaLnBrk="0" fontAlgn="base" hangingPunct="0">
              <a:spcBef>
                <a:spcPct val="20000"/>
              </a:spcBef>
              <a:spcAft>
                <a:spcPct val="0"/>
              </a:spcAft>
              <a:buChar char="•"/>
              <a:defRPr sz="2500">
                <a:solidFill>
                  <a:schemeClr val="tx1"/>
                </a:solidFill>
                <a:latin typeface="Arial" pitchFamily="34" charset="0"/>
              </a:defRPr>
            </a:lvl6pPr>
            <a:lvl7pPr marL="3052930" indent="-234841" defTabSz="975242" eaLnBrk="0" fontAlgn="base" hangingPunct="0">
              <a:spcBef>
                <a:spcPct val="20000"/>
              </a:spcBef>
              <a:spcAft>
                <a:spcPct val="0"/>
              </a:spcAft>
              <a:buChar char="•"/>
              <a:defRPr sz="2500">
                <a:solidFill>
                  <a:schemeClr val="tx1"/>
                </a:solidFill>
                <a:latin typeface="Arial" pitchFamily="34" charset="0"/>
              </a:defRPr>
            </a:lvl7pPr>
            <a:lvl8pPr marL="3522612" indent="-234841" defTabSz="975242" eaLnBrk="0" fontAlgn="base" hangingPunct="0">
              <a:spcBef>
                <a:spcPct val="20000"/>
              </a:spcBef>
              <a:spcAft>
                <a:spcPct val="0"/>
              </a:spcAft>
              <a:buChar char="•"/>
              <a:defRPr sz="2500">
                <a:solidFill>
                  <a:schemeClr val="tx1"/>
                </a:solidFill>
                <a:latin typeface="Arial" pitchFamily="34" charset="0"/>
              </a:defRPr>
            </a:lvl8pPr>
            <a:lvl9pPr marL="3992293" indent="-234841" defTabSz="975242" eaLnBrk="0" fontAlgn="base" hangingPunct="0">
              <a:spcBef>
                <a:spcPct val="20000"/>
              </a:spcBef>
              <a:spcAft>
                <a:spcPct val="0"/>
              </a:spcAft>
              <a:buChar char="•"/>
              <a:defRPr sz="2500">
                <a:solidFill>
                  <a:schemeClr val="tx1"/>
                </a:solidFill>
                <a:latin typeface="Arial" pitchFamily="34" charset="0"/>
              </a:defRPr>
            </a:lvl9pPr>
          </a:lstStyle>
          <a:p>
            <a:pPr eaLnBrk="1" hangingPunct="1"/>
            <a:fld id="{5C392E26-AE59-49CB-A086-D343771518D2}" type="slidenum">
              <a:rPr lang="en-US" sz="1200"/>
              <a:pPr eaLnBrk="1" hangingPunct="1"/>
              <a:t>108</a:t>
            </a:fld>
            <a:endParaRPr lang="en-US" sz="12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latin typeface="Arial" pitchFamily="34" charset="0"/>
              </a:rPr>
              <a:t>Speaking Points:</a:t>
            </a:r>
          </a:p>
          <a:p>
            <a:pPr eaLnBrk="1" hangingPunct="1"/>
            <a:endParaRPr lang="en-US" b="1">
              <a:latin typeface="Arial" pitchFamily="34" charset="0"/>
            </a:endParaRPr>
          </a:p>
          <a:p>
            <a:pPr eaLnBrk="1" hangingPunct="1"/>
            <a:r>
              <a:rPr lang="en-US" b="1">
                <a:latin typeface="Arial" pitchFamily="34" charset="0"/>
              </a:rPr>
              <a:t>Full Citations: </a:t>
            </a:r>
          </a:p>
          <a:p>
            <a:pPr eaLnBrk="1" hangingPunct="1"/>
            <a:endParaRPr lang="en-US">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ln/>
        </p:spPr>
      </p:sp>
      <p:sp>
        <p:nvSpPr>
          <p:cNvPr id="109570" name="Rectangle 3"/>
          <p:cNvSpPr>
            <a:spLocks noGrp="1" noChangeArrowheads="1"/>
          </p:cNvSpPr>
          <p:nvPr>
            <p:ph type="body" idx="1"/>
          </p:nvPr>
        </p:nvSpPr>
        <p:spPr>
          <a:xfrm>
            <a:off x="416137" y="3361611"/>
            <a:ext cx="8738870" cy="31846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 first three ways to change your diet for the better are relatively easy to accomplish.  This is the hard one.  Sugar can be addictive and it is very hard to eliminate it entirely from your diet.  </a:t>
            </a:r>
          </a:p>
          <a:p>
            <a:pPr eaLnBrk="1" hangingPunct="1">
              <a:tabLst>
                <a:tab pos="348999" algn="l"/>
              </a:tabLst>
            </a:pPr>
            <a:r>
              <a:rPr lang="en-US" dirty="0"/>
              <a:t>Try to eliminate sugar but don’</a:t>
            </a:r>
            <a:r>
              <a:rPr lang="en-US" altLang="ja-JP" dirty="0"/>
              <a:t>t be too hard on yourself if you fall off the wagon sometimes.  And remember, that when sugar is consumed with fats (good fats, like butter and coconut oil), the rush of glucose into the bloodstream is slowed down and the harmful effects are somewhat mitigated.</a:t>
            </a:r>
          </a:p>
          <a:p>
            <a:pPr eaLnBrk="1" hangingPunct="1">
              <a:tabLst>
                <a:tab pos="348999" algn="l"/>
              </a:tabLst>
            </a:pPr>
            <a:r>
              <a:rPr lang="en-US" dirty="0"/>
              <a:t>Refined sweeteners include sugar, dextrose, fructose and glucose—anything ending in </a:t>
            </a:r>
            <a:r>
              <a:rPr lang="ja-JP" altLang="en-US" dirty="0"/>
              <a:t>“</a:t>
            </a:r>
            <a:r>
              <a:rPr lang="en-US" altLang="ja-JP" dirty="0" err="1"/>
              <a:t>ose</a:t>
            </a:r>
            <a:r>
              <a:rPr lang="en-US" altLang="ja-JP" dirty="0"/>
              <a:t>.</a:t>
            </a:r>
            <a:r>
              <a:rPr lang="ja-JP" altLang="en-US" dirty="0"/>
              <a:t>”</a:t>
            </a:r>
            <a:r>
              <a:rPr lang="en-US" altLang="ja-JP" dirty="0"/>
              <a:t> High fructose corn syrup is a refined sweetener, as are agave syrup and commercial fruit juices. When you drink a glass of fruit juice, you are getting the amount of sugar contained in many pieces of fruit—whereas if you are eating a piece of fruit, you get the sugar of just one, plus all of the fiber and vitamins.</a:t>
            </a:r>
          </a:p>
          <a:p>
            <a:pPr eaLnBrk="1" hangingPunct="1">
              <a:tabLst>
                <a:tab pos="348999" algn="l"/>
              </a:tabLst>
            </a:pPr>
            <a:r>
              <a:rPr lang="en-US" dirty="0"/>
              <a:t>And there is another problem with fruit juices, particularly commercial orange juice.  Citrus crops are sprayed with some of the most noxious pesticides available. They are called cholinesterase inhibitors, which are neurotoxins that inhibit brain function. The modern method of making juice squeezes the whole fruit, including the skin, so that these pesticides end up in the juice.  Researchers in Hawaii have been looking at the relationship of diet with early dementia and Alzheimer's disease.  The found that the major factor associated with mental decline was excessive consumption of fruit and fruit juice.  In their report, they suggested that it was not the fruit itself that caused these problems, but the pesticides sprayed on the fruit.</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109</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p:txBody>
          <a:bodyPr/>
          <a:lstStyle/>
          <a:p>
            <a:r>
              <a:rPr lang="en-US"/>
              <a:t>Sucrose (in sugar) is a di-saccharide that is broken down into glucose and fructose during digestion. </a:t>
            </a:r>
          </a:p>
          <a:p>
            <a:r>
              <a:rPr lang="en-US"/>
              <a:t>Animal studies conducted at USDA found that high levels of sugar in the diets of rats are very harmful.</a:t>
            </a:r>
          </a:p>
          <a:p>
            <a:r>
              <a:rPr lang="en-US"/>
              <a:t>These studies were repeated looking at high levels of glucose and fructose separately.  Glucose caused no harm, but the fructose portion of sugar was very harmful. Either the females did not reproduce or the young did not reach adulthood.  Fructose seems to interfere with the production of collagen in growing animals.  This is one reason high fructose corn syrup and fruit juices are so harmful for growing children.</a:t>
            </a:r>
          </a:p>
          <a:p>
            <a:r>
              <a:rPr lang="en-US"/>
              <a:t>	.</a:t>
            </a:r>
            <a:endParaRPr lang="en-US" dirty="0"/>
          </a:p>
        </p:txBody>
      </p:sp>
      <p:sp>
        <p:nvSpPr>
          <p:cNvPr id="2" name="Slide Number Placeholder 1"/>
          <p:cNvSpPr>
            <a:spLocks noGrp="1"/>
          </p:cNvSpPr>
          <p:nvPr>
            <p:ph type="sldNum" sz="quarter" idx="10"/>
          </p:nvPr>
        </p:nvSpPr>
        <p:spPr/>
        <p:txBody>
          <a:bodyPr/>
          <a:lstStyle/>
          <a:p>
            <a:fld id="{19F8CBB5-6323-034B-9FD8-9CC098307AD9}" type="slidenum">
              <a:rPr lang="en-US" smtClean="0"/>
              <a:pPr/>
              <a:t>110</a:t>
            </a:fld>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ln/>
        </p:spPr>
      </p:sp>
      <p:sp>
        <p:nvSpPr>
          <p:cNvPr id="1136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Glucose is metabolized by every cell in the body, but fructose is metabolized only in the liver.  The livers of the animals on the high-fructose diet looked like cirrhotic livers, like the livers of alcoholics.</a:t>
            </a:r>
          </a:p>
          <a:p>
            <a:pPr eaLnBrk="1" hangingPunct="1"/>
            <a:r>
              <a:rPr lang="en-US" dirty="0"/>
              <a:t>Another interesting finding was delayed testicular development in male rats.  The hearts became very enlarged and finally exploded.</a:t>
            </a:r>
          </a:p>
          <a:p>
            <a:pPr eaLnBrk="1" hangingPunct="1"/>
            <a:r>
              <a:rPr lang="en-US" dirty="0"/>
              <a:t>Fruit is fine in moderation, but avoid fruit juices and any product containing high fructose corn syrup.  It is VERY important to keep fruit juices away from growing children.</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111</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ln/>
        </p:spPr>
      </p:sp>
      <p:sp>
        <p:nvSpPr>
          <p:cNvPr id="1157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During the past 20 years, consumption of refined sugar has actually declined, but the consumption of high fructose corn syrup has more than doubled, resulting in a higher per capita consumption of total sweeteners.</a:t>
            </a:r>
          </a:p>
          <a:p>
            <a:pPr eaLnBrk="1" hangingPunct="1">
              <a:tabLst>
                <a:tab pos="348999" algn="l"/>
              </a:tabLst>
            </a:pPr>
            <a:r>
              <a:rPr lang="en-US" dirty="0"/>
              <a:t>High fructose corn syrup is used in soft drinks, many products sold in health food stores and many products aimed at children.</a:t>
            </a:r>
          </a:p>
          <a:p>
            <a:pPr eaLnBrk="1" hangingPunct="1">
              <a:tabLst>
                <a:tab pos="348999" algn="l"/>
              </a:tabLst>
            </a:pPr>
            <a:r>
              <a:rPr lang="en-US" dirty="0"/>
              <a:t>High fructose corn syrup and agave syrup are made by the enzymatic conversion of glucose to fructose.  The fructose is not quite the same as natural fructose, so the body can’t use it for energy in the </a:t>
            </a:r>
            <a:r>
              <a:rPr lang="en-US" dirty="0" err="1"/>
              <a:t>Kreb’s</a:t>
            </a:r>
            <a:r>
              <a:rPr lang="en-US" dirty="0"/>
              <a:t> cycle.  The body puts it into </a:t>
            </a:r>
            <a:r>
              <a:rPr lang="en-US" dirty="0" err="1"/>
              <a:t>tryglycerides</a:t>
            </a:r>
            <a:r>
              <a:rPr lang="en-US" dirty="0"/>
              <a:t> or stores it as fat.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112</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ln/>
        </p:spPr>
      </p:sp>
      <p:sp>
        <p:nvSpPr>
          <p:cNvPr id="1177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There are many diseases associated with excess consumption of refined sweeteners, starting with the diseases of glucose metabolism—diabetes and hypoglycemia.  Cancer, infectious disease, digestive disorders, endocrine problems, obesity, even behavioral problems such as hyperactivity, violent tendencies and depression.</a:t>
            </a:r>
          </a:p>
          <a:p>
            <a:pPr eaLnBrk="1" hangingPunct="1">
              <a:tabLst>
                <a:tab pos="348999" algn="l"/>
              </a:tabLst>
            </a:pPr>
            <a:r>
              <a:rPr lang="en-US" dirty="0"/>
              <a:t>Sugar creates increased desire for alcohol, coffee and tobacco. . . Sugar is the first addiction and then others follow. </a:t>
            </a:r>
          </a:p>
          <a:p>
            <a:pPr eaLnBrk="1" hangingPunct="1">
              <a:tabLst>
                <a:tab pos="348999" algn="l"/>
              </a:tabLst>
            </a:pPr>
            <a:r>
              <a:rPr lang="en-US" dirty="0"/>
              <a:t>This list is similar to the list of diseases caused or worsened by industrial fats and oils. When you put the two ingredients together, as we do in so many processed foods, you have a health crisis.</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113</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ln/>
        </p:spPr>
      </p:sp>
      <p:sp>
        <p:nvSpPr>
          <p:cNvPr id="1198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But we don’t want to tell you never to eat sweet foods.  We have a sweet taste in our mouths and it needs to be satisfied.</a:t>
            </a:r>
          </a:p>
          <a:p>
            <a:pPr eaLnBrk="1" hangingPunct="1">
              <a:tabLst>
                <a:tab pos="348999" algn="l"/>
              </a:tabLst>
            </a:pPr>
            <a:r>
              <a:rPr lang="en-US" dirty="0"/>
              <a:t>Natural sweeteners are rich in minerals and other nutritional factors.  They can be consumed in moderation as part of homemade desserts containing other whole foods such as butter, eggs, cream, whole grains, fruit and nuts.</a:t>
            </a:r>
          </a:p>
          <a:p>
            <a:pPr eaLnBrk="1" hangingPunct="1">
              <a:tabLst>
                <a:tab pos="348999" algn="l"/>
              </a:tabLst>
            </a:pPr>
            <a:r>
              <a:rPr lang="en-US" dirty="0"/>
              <a:t>Fats slow down the rush of sugar to the blood so always eat sweet things with good fats. </a:t>
            </a: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114</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Eating fats with sweet things prevents the blood sugar roller coaster, because fats slow down the release of sugar into the bloodstream. </a:t>
            </a:r>
          </a:p>
          <a:p>
            <a:endParaRPr lang="en-US" dirty="0"/>
          </a:p>
        </p:txBody>
      </p:sp>
      <p:sp>
        <p:nvSpPr>
          <p:cNvPr id="4" name="Slide Number Placeholder 3"/>
          <p:cNvSpPr>
            <a:spLocks noGrp="1"/>
          </p:cNvSpPr>
          <p:nvPr>
            <p:ph type="sldNum" sz="quarter" idx="10"/>
          </p:nvPr>
        </p:nvSpPr>
        <p:spPr/>
        <p:txBody>
          <a:bodyPr/>
          <a:lstStyle/>
          <a:p>
            <a:pPr>
              <a:defRPr/>
            </a:pPr>
            <a:fld id="{19F8CBB5-6323-034B-9FD8-9CC098307AD9}" type="slidenum">
              <a:rPr lang="en-US" smtClean="0"/>
              <a:pPr>
                <a:defRPr/>
              </a:pPr>
              <a:t>115</a:t>
            </a:fld>
            <a:endParaRPr lang="en-US" dirty="0"/>
          </a:p>
        </p:txBody>
      </p:sp>
    </p:spTree>
    <p:extLst>
      <p:ext uri="{BB962C8B-B14F-4D97-AF65-F5344CB8AC3E}">
        <p14:creationId xmlns:p14="http://schemas.microsoft.com/office/powerpoint/2010/main" val="18826464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ln/>
        </p:spPr>
      </p:sp>
      <p:sp>
        <p:nvSpPr>
          <p:cNvPr id="1218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Here are several theories on the causes of sugar cravings—presented to you as just theories, with little research to provide any definitive proof.</a:t>
            </a:r>
          </a:p>
          <a:p>
            <a:pPr eaLnBrk="1" hangingPunct="1">
              <a:tabLst>
                <a:tab pos="348999" algn="l"/>
              </a:tabLst>
            </a:pPr>
            <a:r>
              <a:rPr lang="en-US" dirty="0"/>
              <a:t>What we do find is that when people adopt a whole foods diet that includes plenty of good fats, with emphasis on food quality and proper preparation, sugar cravings often disappear.</a:t>
            </a:r>
          </a:p>
          <a:p>
            <a:pPr eaLnBrk="1" hangingPunct="1">
              <a:tabLst>
                <a:tab pos="348999" algn="l"/>
              </a:tabLst>
            </a:pPr>
            <a:endParaRPr lang="en-US" dirty="0"/>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116</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a:ln/>
        </p:spPr>
      </p:sp>
      <p:sp>
        <p:nvSpPr>
          <p:cNvPr id="1239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48999" algn="l"/>
              </a:tabLst>
            </a:pPr>
            <a:r>
              <a:rPr lang="en-US" dirty="0"/>
              <a:t>These are examples of the wrong kind of sweet foods. They are loaded with sugar, industrial fats and oils, and other nasty stuff.  Some manufacturers add “appetite </a:t>
            </a:r>
            <a:r>
              <a:rPr lang="en-US" dirty="0" err="1"/>
              <a:t>stiumlants</a:t>
            </a:r>
            <a:r>
              <a:rPr lang="en-US" dirty="0"/>
              <a:t>” to these foods so you “can’t eat just one.” The industry has perfected an addiction technology!</a:t>
            </a:r>
          </a:p>
          <a:p>
            <a:pPr eaLnBrk="1" hangingPunct="1">
              <a:tabLst>
                <a:tab pos="348999" algn="l"/>
              </a:tabLst>
            </a:pPr>
            <a:r>
              <a:rPr lang="en-US" dirty="0"/>
              <a:t>As for ice cream, all commercial ice cream contains propylene glycol (so-called “food grade” antifreeze) so it will be soft when it comes out of the freezer. Antifreeze is a sweet-tasting poison—often used to murder people—that causes kidney failure. Is the huge increase in kidney disease in this country linked to our national addiction to commercial ice cream?</a:t>
            </a:r>
          </a:p>
          <a:p>
            <a:pPr eaLnBrk="1" hangingPunct="1">
              <a:tabLst>
                <a:tab pos="348999" algn="l"/>
              </a:tabLst>
            </a:pPr>
            <a:endParaRPr lang="en-US" dirty="0">
              <a:latin typeface="Lucida Sans Unicode"/>
            </a:endParaRPr>
          </a:p>
        </p:txBody>
      </p:sp>
      <p:sp>
        <p:nvSpPr>
          <p:cNvPr id="2" name="Slide Number Placeholder 1"/>
          <p:cNvSpPr>
            <a:spLocks noGrp="1"/>
          </p:cNvSpPr>
          <p:nvPr>
            <p:ph type="sldNum" sz="quarter" idx="10"/>
          </p:nvPr>
        </p:nvSpPr>
        <p:spPr/>
        <p:txBody>
          <a:bodyPr/>
          <a:lstStyle/>
          <a:p>
            <a:pPr>
              <a:defRPr/>
            </a:pPr>
            <a:fld id="{19F8CBB5-6323-034B-9FD8-9CC098307AD9}" type="slidenum">
              <a:rPr lang="en-US" smtClean="0"/>
              <a:pPr>
                <a:defRPr/>
              </a:pPr>
              <a:t>117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063DB-093C-CE4D-A044-5F5C028FD78E}" type="slidenum">
              <a:rPr lang="en-US"/>
              <a:pPr>
                <a:defRPr/>
              </a:pPr>
              <a:t>‹#›</a:t>
            </a:fld>
            <a:endParaRPr lang="en-US" dirty="0"/>
          </a:p>
        </p:txBody>
      </p:sp>
    </p:spTree>
    <p:extLst>
      <p:ext uri="{BB962C8B-B14F-4D97-AF65-F5344CB8AC3E}">
        <p14:creationId xmlns:p14="http://schemas.microsoft.com/office/powerpoint/2010/main" val="1668410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CE9DB0-7936-2F4A-96F6-D41C925D3E93}" type="slidenum">
              <a:rPr lang="en-US"/>
              <a:pPr>
                <a:defRPr/>
              </a:pPr>
              <a:t>‹#›</a:t>
            </a:fld>
            <a:endParaRPr lang="en-US" dirty="0"/>
          </a:p>
        </p:txBody>
      </p:sp>
    </p:spTree>
    <p:extLst>
      <p:ext uri="{BB962C8B-B14F-4D97-AF65-F5344CB8AC3E}">
        <p14:creationId xmlns:p14="http://schemas.microsoft.com/office/powerpoint/2010/main" val="2622782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CCEFCD-D67C-A744-964F-9203DA76C8A1}" type="slidenum">
              <a:rPr lang="en-US"/>
              <a:pPr>
                <a:defRPr/>
              </a:pPr>
              <a:t>‹#›</a:t>
            </a:fld>
            <a:endParaRPr lang="en-US" dirty="0"/>
          </a:p>
        </p:txBody>
      </p:sp>
    </p:spTree>
    <p:extLst>
      <p:ext uri="{BB962C8B-B14F-4D97-AF65-F5344CB8AC3E}">
        <p14:creationId xmlns:p14="http://schemas.microsoft.com/office/powerpoint/2010/main" val="66347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CE8944-BD11-1D40-9A2E-31CC3BF5C521}" type="slidenum">
              <a:rPr lang="en-US"/>
              <a:pPr>
                <a:defRPr/>
              </a:pPr>
              <a:t>‹#›</a:t>
            </a:fld>
            <a:endParaRPr lang="en-US" dirty="0"/>
          </a:p>
        </p:txBody>
      </p:sp>
    </p:spTree>
    <p:extLst>
      <p:ext uri="{BB962C8B-B14F-4D97-AF65-F5344CB8AC3E}">
        <p14:creationId xmlns:p14="http://schemas.microsoft.com/office/powerpoint/2010/main" val="2767040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A34B8C-0C7D-E24F-A958-BB91D4F2F19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8638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87EE37-D374-EA41-A77F-E77F9904E2C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795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9FAE12-5F44-8C44-B312-47D99077CE2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2283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4E6E02-7658-034C-A166-43689BC4C7C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5245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2AE415-E1C6-DE4C-9315-D5DFB33F1E4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69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6AAE2C-85DA-1F42-84F5-906112C3E81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242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C2CD96-F40F-D44A-BBA3-74B283F389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9828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B94A8-B7FC-714E-A00D-F0FD32DEA6E9}" type="slidenum">
              <a:rPr lang="en-US"/>
              <a:pPr>
                <a:defRPr/>
              </a:pPr>
              <a:t>‹#›</a:t>
            </a:fld>
            <a:endParaRPr lang="en-US" dirty="0"/>
          </a:p>
        </p:txBody>
      </p:sp>
    </p:spTree>
    <p:extLst>
      <p:ext uri="{BB962C8B-B14F-4D97-AF65-F5344CB8AC3E}">
        <p14:creationId xmlns:p14="http://schemas.microsoft.com/office/powerpoint/2010/main" val="11613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84FCF1-09DF-4745-B866-8A9F6390CFE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6467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01261-AC49-D644-A794-AB13529BE9F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5819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34171-58F0-F848-938A-AE47446A69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3666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D6275-8AD9-264B-A568-6B325A22523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9997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1E4B88-DB93-B94B-9190-F82033C8AC9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707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89BD6B-9313-FF4A-AC0F-352A9F7E78DC}" type="slidenum">
              <a:rPr lang="en-US"/>
              <a:pPr>
                <a:defRPr/>
              </a:pPr>
              <a:t>‹#›</a:t>
            </a:fld>
            <a:endParaRPr lang="en-US" dirty="0"/>
          </a:p>
        </p:txBody>
      </p:sp>
    </p:spTree>
    <p:extLst>
      <p:ext uri="{BB962C8B-B14F-4D97-AF65-F5344CB8AC3E}">
        <p14:creationId xmlns:p14="http://schemas.microsoft.com/office/powerpoint/2010/main" val="163936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254FB8-76D1-C644-8CCF-B6FE18689FE0}" type="slidenum">
              <a:rPr lang="en-US"/>
              <a:pPr>
                <a:defRPr/>
              </a:pPr>
              <a:t>‹#›</a:t>
            </a:fld>
            <a:endParaRPr lang="en-US" dirty="0"/>
          </a:p>
        </p:txBody>
      </p:sp>
    </p:spTree>
    <p:extLst>
      <p:ext uri="{BB962C8B-B14F-4D97-AF65-F5344CB8AC3E}">
        <p14:creationId xmlns:p14="http://schemas.microsoft.com/office/powerpoint/2010/main" val="2855402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7D226C-88AB-F241-84D6-6913B09EBFF0}" type="slidenum">
              <a:rPr lang="en-US"/>
              <a:pPr>
                <a:defRPr/>
              </a:pPr>
              <a:t>‹#›</a:t>
            </a:fld>
            <a:endParaRPr lang="en-US" dirty="0"/>
          </a:p>
        </p:txBody>
      </p:sp>
    </p:spTree>
    <p:extLst>
      <p:ext uri="{BB962C8B-B14F-4D97-AF65-F5344CB8AC3E}">
        <p14:creationId xmlns:p14="http://schemas.microsoft.com/office/powerpoint/2010/main" val="202014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BA1543-2BAB-364F-83EF-8D6331B6224C}" type="slidenum">
              <a:rPr lang="en-US"/>
              <a:pPr>
                <a:defRPr/>
              </a:pPr>
              <a:t>‹#›</a:t>
            </a:fld>
            <a:endParaRPr lang="en-US" dirty="0"/>
          </a:p>
        </p:txBody>
      </p:sp>
    </p:spTree>
    <p:extLst>
      <p:ext uri="{BB962C8B-B14F-4D97-AF65-F5344CB8AC3E}">
        <p14:creationId xmlns:p14="http://schemas.microsoft.com/office/powerpoint/2010/main" val="205938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360DCB-7ED0-6546-A959-9974F180C5EE}" type="slidenum">
              <a:rPr lang="en-US"/>
              <a:pPr>
                <a:defRPr/>
              </a:pPr>
              <a:t>‹#›</a:t>
            </a:fld>
            <a:endParaRPr lang="en-US" dirty="0"/>
          </a:p>
        </p:txBody>
      </p:sp>
    </p:spTree>
    <p:extLst>
      <p:ext uri="{BB962C8B-B14F-4D97-AF65-F5344CB8AC3E}">
        <p14:creationId xmlns:p14="http://schemas.microsoft.com/office/powerpoint/2010/main" val="2518346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59B7E7-FD61-CD45-B4C8-0660FD735154}" type="slidenum">
              <a:rPr lang="en-US"/>
              <a:pPr>
                <a:defRPr/>
              </a:pPr>
              <a:t>‹#›</a:t>
            </a:fld>
            <a:endParaRPr lang="en-US" dirty="0"/>
          </a:p>
        </p:txBody>
      </p:sp>
    </p:spTree>
    <p:extLst>
      <p:ext uri="{BB962C8B-B14F-4D97-AF65-F5344CB8AC3E}">
        <p14:creationId xmlns:p14="http://schemas.microsoft.com/office/powerpoint/2010/main" val="2359887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C555A1-251D-954D-9825-E4730D68618C}" type="slidenum">
              <a:rPr lang="en-US"/>
              <a:pPr>
                <a:defRPr/>
              </a:pPr>
              <a:t>‹#›</a:t>
            </a:fld>
            <a:endParaRPr lang="en-US" dirty="0"/>
          </a:p>
        </p:txBody>
      </p:sp>
    </p:spTree>
    <p:extLst>
      <p:ext uri="{BB962C8B-B14F-4D97-AF65-F5344CB8AC3E}">
        <p14:creationId xmlns:p14="http://schemas.microsoft.com/office/powerpoint/2010/main" val="23669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Lucida Sans Unicode"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Lucida Sans Unicode"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Lucida Sans Unicode" pitchFamily="34" charset="0"/>
                <a:cs typeface="+mn-cs"/>
              </a:defRPr>
            </a:lvl1pPr>
          </a:lstStyle>
          <a:p>
            <a:pPr>
              <a:defRPr/>
            </a:pPr>
            <a:fld id="{D18F7CCA-B527-B24C-8A8E-4A05AF60978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Lucida Sans Unicode"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Lucida Sans Unicode"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Lucida Sans Unicode"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Lucida Sans Unicode"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Lucida Sans Unicode"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Lucida Sans Unicode" pitchFamily="34" charset="0"/>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Lucida Sans Unicode"/>
                <a:ea typeface="+mn-ea"/>
                <a:cs typeface="+mn-cs"/>
              </a:defRPr>
            </a:lvl1pPr>
          </a:lstStyle>
          <a:p>
            <a:pPr algn="l">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Lucida Sans Unicode"/>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Lucida Sans Unicode"/>
                <a:cs typeface="+mn-cs"/>
              </a:defRPr>
            </a:lvl1pPr>
          </a:lstStyle>
          <a:p>
            <a:pPr>
              <a:defRPr/>
            </a:pPr>
            <a:fld id="{9D726398-FFC9-3F40-9E86-F912405CE2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3698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rtl="0" eaLnBrk="0" fontAlgn="base" hangingPunct="0">
        <a:spcBef>
          <a:spcPct val="0"/>
        </a:spcBef>
        <a:spcAft>
          <a:spcPct val="0"/>
        </a:spcAft>
        <a:defRPr sz="4400">
          <a:solidFill>
            <a:schemeClr val="tx2"/>
          </a:solidFill>
          <a:latin typeface="Lucida Sans Unicode"/>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Lucida Sans Unicode"/>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Lucida Sans Unicode"/>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Lucida Sans Unicode"/>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Lucida Sans Unicode"/>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Lucida Sans Unicode"/>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2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13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13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166.jpeg"/><Relationship Id="rId4" Type="http://schemas.openxmlformats.org/officeDocument/2006/relationships/image" Target="../media/image165.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4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74.jpg"/></Relationships>
</file>

<file path=ppt/slides/_rels/slide14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image" Target="../media/image177.jpeg"/><Relationship Id="rId4" Type="http://schemas.openxmlformats.org/officeDocument/2006/relationships/image" Target="../media/image176.jpeg"/></Relationships>
</file>

<file path=ppt/slides/_rels/slide14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17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184.jpeg"/><Relationship Id="rId4" Type="http://schemas.openxmlformats.org/officeDocument/2006/relationships/image" Target="../media/image183.jpeg"/></Relationships>
</file>

<file path=ppt/slides/_rels/slide15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5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191.jpeg"/><Relationship Id="rId4" Type="http://schemas.openxmlformats.org/officeDocument/2006/relationships/image" Target="../media/image190.jpeg"/></Relationships>
</file>

<file path=ppt/slides/_rels/slide15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15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16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3.xml"/><Relationship Id="rId1" Type="http://schemas.openxmlformats.org/officeDocument/2006/relationships/slideLayout" Target="../slideLayouts/slideLayout7.xml"/><Relationship Id="rId5" Type="http://schemas.openxmlformats.org/officeDocument/2006/relationships/image" Target="../media/image203.jpeg"/><Relationship Id="rId4" Type="http://schemas.openxmlformats.org/officeDocument/2006/relationships/image" Target="../media/image202.jpeg"/></Relationships>
</file>

<file path=ppt/slides/_rels/slide16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8.xml"/><Relationship Id="rId1" Type="http://schemas.openxmlformats.org/officeDocument/2006/relationships/slideLayout" Target="../slideLayouts/slideLayout7.xml"/><Relationship Id="rId5" Type="http://schemas.openxmlformats.org/officeDocument/2006/relationships/image" Target="../media/image210.jpeg"/><Relationship Id="rId4" Type="http://schemas.openxmlformats.org/officeDocument/2006/relationships/image" Target="../media/image209.jpeg"/></Relationships>
</file>

<file path=ppt/slides/_rels/slide16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jpeg"/><Relationship Id="rId7" Type="http://schemas.openxmlformats.org/officeDocument/2006/relationships/image" Target="../media/image220.pn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219.jpeg"/><Relationship Id="rId11" Type="http://schemas.openxmlformats.org/officeDocument/2006/relationships/image" Target="../media/image224.png"/><Relationship Id="rId5" Type="http://schemas.openxmlformats.org/officeDocument/2006/relationships/image" Target="../media/image218.jpeg"/><Relationship Id="rId10" Type="http://schemas.openxmlformats.org/officeDocument/2006/relationships/image" Target="../media/image223.png"/><Relationship Id="rId4" Type="http://schemas.openxmlformats.org/officeDocument/2006/relationships/image" Target="../media/image217.jpeg"/><Relationship Id="rId9" Type="http://schemas.openxmlformats.org/officeDocument/2006/relationships/image" Target="../media/image222.pn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160.xml"/><Relationship Id="rId1" Type="http://schemas.openxmlformats.org/officeDocument/2006/relationships/slideLayout" Target="../slideLayouts/slideLayout7.xml"/><Relationship Id="rId6" Type="http://schemas.openxmlformats.org/officeDocument/2006/relationships/image" Target="../media/image231.jpg"/><Relationship Id="rId5" Type="http://schemas.openxmlformats.org/officeDocument/2006/relationships/image" Target="../media/image230.png"/><Relationship Id="rId4" Type="http://schemas.openxmlformats.org/officeDocument/2006/relationships/image" Target="../media/image229.png"/></Relationships>
</file>

<file path=ppt/slides/_rels/slide17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23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63.xml"/><Relationship Id="rId1" Type="http://schemas.openxmlformats.org/officeDocument/2006/relationships/slideLayout" Target="../slideLayouts/slideLayout7.xml"/><Relationship Id="rId5" Type="http://schemas.openxmlformats.org/officeDocument/2006/relationships/image" Target="../media/image237.jpeg"/><Relationship Id="rId4" Type="http://schemas.openxmlformats.org/officeDocument/2006/relationships/image" Target="../media/image236.jpeg"/></Relationships>
</file>

<file path=ppt/slides/_rels/slide18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openxmlformats.org/officeDocument/2006/relationships/image" Target="../media/image239.jpeg"/></Relationships>
</file>

<file path=ppt/slides/_rels/slide18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241.jpeg"/></Relationships>
</file>

<file path=ppt/slides/_rels/slide18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s>
</file>

<file path=ppt/slides/_rels/slide18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68.xml"/><Relationship Id="rId1" Type="http://schemas.openxmlformats.org/officeDocument/2006/relationships/slideLayout" Target="../slideLayouts/slideLayout7.xml"/><Relationship Id="rId5" Type="http://schemas.openxmlformats.org/officeDocument/2006/relationships/image" Target="../media/image249.jpeg"/><Relationship Id="rId4" Type="http://schemas.openxmlformats.org/officeDocument/2006/relationships/image" Target="../media/image248.jpeg"/></Relationships>
</file>

<file path=ppt/slides/_rels/slide18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74.xml"/><Relationship Id="rId1" Type="http://schemas.openxmlformats.org/officeDocument/2006/relationships/slideLayout" Target="../slideLayouts/slideLayout6.xml"/><Relationship Id="rId4" Type="http://schemas.openxmlformats.org/officeDocument/2006/relationships/image" Target="../media/image253.jpeg"/></Relationships>
</file>

<file path=ppt/slides/_rels/slide19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78.xml"/><Relationship Id="rId1" Type="http://schemas.openxmlformats.org/officeDocument/2006/relationships/slideLayout" Target="../slideLayouts/slideLayout7.xml"/><Relationship Id="rId4" Type="http://schemas.openxmlformats.org/officeDocument/2006/relationships/image" Target="../media/image256.jpeg"/></Relationships>
</file>

<file path=ppt/slides/_rels/slide19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79.xml"/><Relationship Id="rId1" Type="http://schemas.openxmlformats.org/officeDocument/2006/relationships/slideLayout" Target="../slideLayouts/slideLayout7.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198.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80.xml"/><Relationship Id="rId1" Type="http://schemas.openxmlformats.org/officeDocument/2006/relationships/slideLayout" Target="../slideLayouts/slideLayout7.xml"/><Relationship Id="rId5" Type="http://schemas.openxmlformats.org/officeDocument/2006/relationships/image" Target="../media/image263.jpeg"/><Relationship Id="rId4" Type="http://schemas.openxmlformats.org/officeDocument/2006/relationships/image" Target="../media/image262.jpeg"/></Relationships>
</file>

<file path=ppt/slides/_rels/slide19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81.xml"/><Relationship Id="rId1" Type="http://schemas.openxmlformats.org/officeDocument/2006/relationships/slideLayout" Target="../slideLayouts/slideLayout7.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82.xml"/><Relationship Id="rId1" Type="http://schemas.openxmlformats.org/officeDocument/2006/relationships/slideLayout" Target="../slideLayouts/slideLayout7.xml"/><Relationship Id="rId4" Type="http://schemas.openxmlformats.org/officeDocument/2006/relationships/image" Target="../media/image269.jpeg"/></Relationships>
</file>

<file path=ppt/slides/_rels/slide201.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83.xml"/><Relationship Id="rId1" Type="http://schemas.openxmlformats.org/officeDocument/2006/relationships/slideLayout" Target="../slideLayouts/slideLayout7.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271.jpeg"/></Relationships>
</file>

<file path=ppt/slides/_rels/slide20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84.xml"/><Relationship Id="rId1" Type="http://schemas.openxmlformats.org/officeDocument/2006/relationships/slideLayout" Target="../slideLayouts/slideLayout7.xml"/><Relationship Id="rId4" Type="http://schemas.openxmlformats.org/officeDocument/2006/relationships/image" Target="../media/image275.jpeg"/></Relationships>
</file>

<file path=ppt/slides/_rels/slide203.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85.xml"/><Relationship Id="rId1" Type="http://schemas.openxmlformats.org/officeDocument/2006/relationships/slideLayout" Target="../slideLayouts/slideLayout7.xml"/><Relationship Id="rId4" Type="http://schemas.openxmlformats.org/officeDocument/2006/relationships/image" Target="../media/image277.jpeg"/></Relationships>
</file>

<file path=ppt/slides/_rels/slide20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89.xml"/><Relationship Id="rId1" Type="http://schemas.openxmlformats.org/officeDocument/2006/relationships/slideLayout" Target="../slideLayouts/slideLayout7.xml"/><Relationship Id="rId4" Type="http://schemas.openxmlformats.org/officeDocument/2006/relationships/image" Target="../media/image281.jpeg"/></Relationships>
</file>

<file path=ppt/slides/_rels/slide208.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287.jpg"/><Relationship Id="rId2" Type="http://schemas.openxmlformats.org/officeDocument/2006/relationships/notesSlide" Target="../notesSlides/notesSlide191.xml"/><Relationship Id="rId1" Type="http://schemas.openxmlformats.org/officeDocument/2006/relationships/slideLayout" Target="../slideLayouts/slideLayout7.xml"/><Relationship Id="rId6" Type="http://schemas.openxmlformats.org/officeDocument/2006/relationships/image" Target="../media/image286.jpeg"/><Relationship Id="rId5" Type="http://schemas.openxmlformats.org/officeDocument/2006/relationships/image" Target="../media/image285.png"/><Relationship Id="rId4" Type="http://schemas.openxmlformats.org/officeDocument/2006/relationships/image" Target="../media/image284.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97.xml"/><Relationship Id="rId1" Type="http://schemas.openxmlformats.org/officeDocument/2006/relationships/slideLayout" Target="../slideLayouts/slideLayout7.xml"/><Relationship Id="rId5" Type="http://schemas.openxmlformats.org/officeDocument/2006/relationships/image" Target="../media/image294.png"/><Relationship Id="rId4" Type="http://schemas.openxmlformats.org/officeDocument/2006/relationships/image" Target="../media/image293.png"/></Relationships>
</file>

<file path=ppt/slides/_rels/slide21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98.xml"/><Relationship Id="rId1" Type="http://schemas.openxmlformats.org/officeDocument/2006/relationships/slideLayout" Target="../slideLayouts/slideLayout6.xml"/><Relationship Id="rId4" Type="http://schemas.openxmlformats.org/officeDocument/2006/relationships/image" Target="../media/image296.png"/></Relationships>
</file>

<file path=ppt/slides/_rels/slide21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99.xml"/><Relationship Id="rId1" Type="http://schemas.openxmlformats.org/officeDocument/2006/relationships/slideLayout" Target="../slideLayouts/slideLayout7.xml"/><Relationship Id="rId6" Type="http://schemas.openxmlformats.org/officeDocument/2006/relationships/image" Target="../media/image298.jpeg"/><Relationship Id="rId5" Type="http://schemas.openxmlformats.org/officeDocument/2006/relationships/image" Target="../media/image297.emf"/><Relationship Id="rId4" Type="http://schemas.openxmlformats.org/officeDocument/2006/relationships/image" Target="../media/image293.png"/></Relationships>
</file>

<file path=ppt/slides/_rels/slide21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00.xml"/><Relationship Id="rId1" Type="http://schemas.openxmlformats.org/officeDocument/2006/relationships/slideLayout" Target="../slideLayouts/slideLayout7.xml"/><Relationship Id="rId5" Type="http://schemas.openxmlformats.org/officeDocument/2006/relationships/image" Target="../media/image293.png"/><Relationship Id="rId4" Type="http://schemas.openxmlformats.org/officeDocument/2006/relationships/image" Target="../media/image299.png"/></Relationships>
</file>

<file path=ppt/slides/_rels/slide21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01.xml"/><Relationship Id="rId1" Type="http://schemas.openxmlformats.org/officeDocument/2006/relationships/slideLayout" Target="../slideLayouts/slideLayout7.xml"/><Relationship Id="rId6" Type="http://schemas.openxmlformats.org/officeDocument/2006/relationships/image" Target="../media/image293.png"/><Relationship Id="rId5" Type="http://schemas.openxmlformats.org/officeDocument/2006/relationships/image" Target="../media/image301.jpeg"/><Relationship Id="rId4" Type="http://schemas.openxmlformats.org/officeDocument/2006/relationships/image" Target="../media/image300.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8" Type="http://schemas.openxmlformats.org/officeDocument/2006/relationships/image" Target="../media/image307.jpeg"/><Relationship Id="rId3" Type="http://schemas.openxmlformats.org/officeDocument/2006/relationships/image" Target="../media/image302.png"/><Relationship Id="rId7" Type="http://schemas.openxmlformats.org/officeDocument/2006/relationships/image" Target="../media/image306.jpeg"/><Relationship Id="rId2" Type="http://schemas.openxmlformats.org/officeDocument/2006/relationships/notesSlide" Target="../notesSlides/notesSlide202.xml"/><Relationship Id="rId1" Type="http://schemas.openxmlformats.org/officeDocument/2006/relationships/slideLayout" Target="../slideLayouts/slideLayout7.xml"/><Relationship Id="rId6" Type="http://schemas.openxmlformats.org/officeDocument/2006/relationships/image" Target="../media/image305.gif"/><Relationship Id="rId5" Type="http://schemas.openxmlformats.org/officeDocument/2006/relationships/image" Target="../media/image304.jpeg"/><Relationship Id="rId10" Type="http://schemas.openxmlformats.org/officeDocument/2006/relationships/image" Target="../media/image309.jpg"/><Relationship Id="rId4" Type="http://schemas.openxmlformats.org/officeDocument/2006/relationships/image" Target="../media/image303.jpeg"/><Relationship Id="rId9" Type="http://schemas.openxmlformats.org/officeDocument/2006/relationships/image" Target="../media/image308.gif"/></Relationships>
</file>

<file path=ppt/slides/_rels/slide221.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06.xml"/><Relationship Id="rId1" Type="http://schemas.openxmlformats.org/officeDocument/2006/relationships/slideLayout" Target="../slideLayouts/slideLayout7.xml"/><Relationship Id="rId4" Type="http://schemas.openxmlformats.org/officeDocument/2006/relationships/image" Target="../media/image314.jpeg"/></Relationships>
</file>

<file path=ppt/slides/_rels/slide225.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07.xml"/><Relationship Id="rId1" Type="http://schemas.openxmlformats.org/officeDocument/2006/relationships/slideLayout" Target="../slideLayouts/slideLayout7.xml"/><Relationship Id="rId4" Type="http://schemas.openxmlformats.org/officeDocument/2006/relationships/image" Target="../media/image316.jpg"/></Relationships>
</file>

<file path=ppt/slides/_rels/slide226.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08.xml"/><Relationship Id="rId1" Type="http://schemas.openxmlformats.org/officeDocument/2006/relationships/slideLayout" Target="../slideLayouts/slideLayout19.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10.xml"/><Relationship Id="rId1" Type="http://schemas.openxmlformats.org/officeDocument/2006/relationships/slideLayout" Target="../slideLayouts/slideLayout19.xml"/></Relationships>
</file>

<file path=ppt/slides/_rels/slide22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1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jpe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9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9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8100" y="575608"/>
            <a:ext cx="9105900" cy="1938992"/>
          </a:xfrm>
          <a:prstGeom prst="rect">
            <a:avLst/>
          </a:prstGeom>
          <a:noFill/>
          <a:ln w="9525">
            <a:noFill/>
            <a:miter lim="800000"/>
            <a:headEnd/>
            <a:tailEnd/>
          </a:ln>
        </p:spPr>
        <p:txBody>
          <a:bodyPr wrap="square">
            <a:spAutoFit/>
          </a:bodyPr>
          <a:lstStyle/>
          <a:p>
            <a:pPr>
              <a:spcBef>
                <a:spcPts val="0"/>
              </a:spcBef>
              <a:defRPr/>
            </a:pPr>
            <a:r>
              <a:rPr lang="en-US" sz="6000" b="1" dirty="0">
                <a:solidFill>
                  <a:srgbClr val="C00000"/>
                </a:solidFill>
                <a:latin typeface="Lucida Sans Unicode" pitchFamily="34" charset="0"/>
                <a:cs typeface="Lucida Sans Unicode" pitchFamily="34" charset="0"/>
              </a:rPr>
              <a:t>NOURISHING </a:t>
            </a:r>
          </a:p>
          <a:p>
            <a:pPr>
              <a:spcBef>
                <a:spcPts val="0"/>
              </a:spcBef>
              <a:defRPr/>
            </a:pPr>
            <a:r>
              <a:rPr lang="en-US" sz="6000" b="1" spc="100" dirty="0">
                <a:solidFill>
                  <a:srgbClr val="C00000"/>
                </a:solidFill>
                <a:latin typeface="Lucida Sans Unicode" pitchFamily="34" charset="0"/>
                <a:cs typeface="Lucida Sans Unicode" pitchFamily="34" charset="0"/>
              </a:rPr>
              <a:t>TRADITIONAL DIETS</a:t>
            </a:r>
            <a:endParaRPr lang="en-US" sz="3200" b="1" spc="100" dirty="0">
              <a:latin typeface="Lucida Sans Unicode" pitchFamily="34" charset="0"/>
              <a:cs typeface="Lucida Sans Unicode" pitchFamily="34" charset="0"/>
            </a:endParaRPr>
          </a:p>
        </p:txBody>
      </p:sp>
      <p:sp>
        <p:nvSpPr>
          <p:cNvPr id="5126" name="Rectangle 6"/>
          <p:cNvSpPr>
            <a:spLocks noChangeArrowheads="1"/>
          </p:cNvSpPr>
          <p:nvPr/>
        </p:nvSpPr>
        <p:spPr bwMode="auto">
          <a:xfrm>
            <a:off x="609139" y="2414588"/>
            <a:ext cx="7941598" cy="707886"/>
          </a:xfrm>
          <a:prstGeom prst="rect">
            <a:avLst/>
          </a:prstGeom>
          <a:noFill/>
          <a:ln w="9525">
            <a:noFill/>
            <a:miter lim="800000"/>
            <a:headEnd/>
            <a:tailEnd/>
          </a:ln>
          <a:effectLst/>
        </p:spPr>
        <p:txBody>
          <a:bodyPr wrap="none">
            <a:spAutoFit/>
          </a:bodyPr>
          <a:lstStyle/>
          <a:p>
            <a:pPr>
              <a:defRPr/>
            </a:pPr>
            <a:r>
              <a:rPr lang="en-US" sz="4000" b="1" kern="0" spc="100" dirty="0">
                <a:solidFill>
                  <a:srgbClr val="FF6600"/>
                </a:solidFill>
                <a:latin typeface="Lucida Sans Unicode" pitchFamily="34" charset="0"/>
                <a:cs typeface="Lucida Sans Unicode" pitchFamily="34" charset="0"/>
              </a:rPr>
              <a:t>THE KEY TO VIBRANT HEALTH</a:t>
            </a:r>
          </a:p>
        </p:txBody>
      </p:sp>
      <p:sp>
        <p:nvSpPr>
          <p:cNvPr id="5128" name="Rectangle 8"/>
          <p:cNvSpPr>
            <a:spLocks noChangeArrowheads="1"/>
          </p:cNvSpPr>
          <p:nvPr/>
        </p:nvSpPr>
        <p:spPr bwMode="auto">
          <a:xfrm>
            <a:off x="1421934" y="4800600"/>
            <a:ext cx="6268383" cy="978729"/>
          </a:xfrm>
          <a:prstGeom prst="rect">
            <a:avLst/>
          </a:prstGeom>
          <a:noFill/>
          <a:ln w="9525">
            <a:noFill/>
            <a:miter lim="800000"/>
            <a:headEnd/>
            <a:tailEnd/>
          </a:ln>
          <a:effectLst/>
        </p:spPr>
        <p:txBody>
          <a:bodyPr wrap="none">
            <a:spAutoFit/>
          </a:bodyPr>
          <a:lstStyle/>
          <a:p>
            <a:pPr>
              <a:lnSpc>
                <a:spcPct val="50000"/>
              </a:lnSpc>
              <a:spcBef>
                <a:spcPct val="50000"/>
              </a:spcBef>
              <a:defRPr/>
            </a:pPr>
            <a:r>
              <a:rPr lang="en-US" b="1" spc="80" dirty="0">
                <a:latin typeface="Lucida Sans Unicode" pitchFamily="34" charset="0"/>
                <a:cs typeface="Lucida Sans Unicode" pitchFamily="34" charset="0"/>
              </a:rPr>
              <a:t>BY </a:t>
            </a:r>
            <a:r>
              <a:rPr lang="en-US" b="1" spc="80" dirty="0">
                <a:solidFill>
                  <a:srgbClr val="333333"/>
                </a:solidFill>
                <a:latin typeface="Lucida Sans Unicode" pitchFamily="34" charset="0"/>
                <a:cs typeface="Lucida Sans Unicode" pitchFamily="34" charset="0"/>
              </a:rPr>
              <a:t>SALLY FALLON MORELL</a:t>
            </a:r>
            <a:r>
              <a:rPr lang="en-US" spc="80" dirty="0">
                <a:solidFill>
                  <a:srgbClr val="333333"/>
                </a:solidFill>
                <a:latin typeface="Verdana"/>
                <a:cs typeface="Verdana"/>
              </a:rPr>
              <a:t>,</a:t>
            </a:r>
            <a:r>
              <a:rPr lang="en-US" b="1" spc="80" dirty="0">
                <a:solidFill>
                  <a:srgbClr val="333333"/>
                </a:solidFill>
                <a:latin typeface="Lucida Sans Unicode" pitchFamily="34" charset="0"/>
                <a:cs typeface="Lucida Sans Unicode" pitchFamily="34" charset="0"/>
              </a:rPr>
              <a:t> PRESIDENT</a:t>
            </a:r>
          </a:p>
          <a:p>
            <a:pPr>
              <a:lnSpc>
                <a:spcPct val="70000"/>
              </a:lnSpc>
              <a:spcBef>
                <a:spcPct val="50000"/>
              </a:spcBef>
              <a:defRPr/>
            </a:pPr>
            <a:r>
              <a:rPr lang="en-US" b="1" spc="80" dirty="0">
                <a:solidFill>
                  <a:srgbClr val="333333"/>
                </a:solidFill>
                <a:latin typeface="Lucida Sans Unicode" pitchFamily="34" charset="0"/>
                <a:cs typeface="Lucida Sans Unicode" pitchFamily="34" charset="0"/>
              </a:rPr>
              <a:t>THE WESTON A. PRICE FOUNDATION</a:t>
            </a:r>
          </a:p>
          <a:p>
            <a:pPr>
              <a:lnSpc>
                <a:spcPct val="70000"/>
              </a:lnSpc>
              <a:spcBef>
                <a:spcPct val="50000"/>
              </a:spcBef>
              <a:defRPr/>
            </a:pPr>
            <a:r>
              <a:rPr lang="en-US" sz="1400" b="1" spc="80" dirty="0">
                <a:solidFill>
                  <a:srgbClr val="333333"/>
                </a:solidFill>
                <a:latin typeface="Lucida Sans Unicode" pitchFamily="34" charset="0"/>
                <a:cs typeface="Lucida Sans Unicode" pitchFamily="34" charset="0"/>
              </a:rPr>
              <a:t>Copyright 2018 Sally Fallon Morell</a:t>
            </a:r>
          </a:p>
        </p:txBody>
      </p:sp>
      <p:sp>
        <p:nvSpPr>
          <p:cNvPr id="2" name="Rectangle 1"/>
          <p:cNvSpPr/>
          <p:nvPr/>
        </p:nvSpPr>
        <p:spPr>
          <a:xfrm>
            <a:off x="812801" y="3215640"/>
            <a:ext cx="7722060" cy="1138773"/>
          </a:xfrm>
          <a:prstGeom prst="rect">
            <a:avLst/>
          </a:prstGeom>
        </p:spPr>
        <p:txBody>
          <a:bodyPr wrap="square">
            <a:spAutoFit/>
          </a:bodyPr>
          <a:lstStyle/>
          <a:p>
            <a:pPr>
              <a:defRPr/>
            </a:pPr>
            <a:r>
              <a:rPr lang="en-US" sz="4000" b="1" kern="0" spc="100" dirty="0">
                <a:solidFill>
                  <a:srgbClr val="FF6600"/>
                </a:solidFill>
                <a:latin typeface="Lucida Sans Unicode" pitchFamily="34" charset="0"/>
                <a:cs typeface="Lucida Sans Unicode" pitchFamily="34" charset="0"/>
              </a:rPr>
              <a:t>Part II</a:t>
            </a:r>
          </a:p>
          <a:p>
            <a:pPr>
              <a:defRPr/>
            </a:pPr>
            <a:r>
              <a:rPr lang="en-US" sz="2800" b="1" kern="0" spc="100" dirty="0">
                <a:solidFill>
                  <a:srgbClr val="FF6600"/>
                </a:solidFill>
                <a:latin typeface="Lucida Sans Unicode" pitchFamily="34" charset="0"/>
                <a:cs typeface="Lucida Sans Unicode" pitchFamily="34" charset="0"/>
              </a:rPr>
              <a:t>How to Change Your Diet for the Better</a:t>
            </a:r>
            <a:endParaRPr lang="en-US" sz="2800" dirty="0">
              <a:solidFill>
                <a:srgbClr val="FF6600"/>
              </a:solidFill>
              <a:latin typeface="Lucida Sans Unicode"/>
            </a:endParaRPr>
          </a:p>
        </p:txBody>
      </p:sp>
      <p:sp>
        <p:nvSpPr>
          <p:cNvPr id="6" name="Rectangle 5"/>
          <p:cNvSpPr>
            <a:spLocks noChangeArrowheads="1"/>
          </p:cNvSpPr>
          <p:nvPr/>
        </p:nvSpPr>
        <p:spPr bwMode="auto">
          <a:xfrm>
            <a:off x="1578364" y="6019800"/>
            <a:ext cx="5993628" cy="612475"/>
          </a:xfrm>
          <a:prstGeom prst="rect">
            <a:avLst/>
          </a:prstGeom>
          <a:noFill/>
          <a:ln w="9525">
            <a:noFill/>
            <a:miter lim="800000"/>
            <a:headEnd/>
            <a:tailEnd/>
          </a:ln>
          <a:effectLst/>
        </p:spPr>
        <p:txBody>
          <a:bodyPr wrap="none">
            <a:prstTxWarp prst="textNoShape">
              <a:avLst/>
            </a:prstTxWarp>
            <a:spAutoFit/>
          </a:bodyPr>
          <a:lstStyle/>
          <a:p>
            <a:pPr algn="ctr">
              <a:lnSpc>
                <a:spcPct val="130000"/>
              </a:lnSpc>
            </a:pPr>
            <a:r>
              <a:rPr lang="en-US" sz="1300" b="1" spc="60" dirty="0">
                <a:latin typeface="Lucida Sans Unicode" pitchFamily="34" charset="0"/>
              </a:rPr>
              <a:t>POWERPOINT DESIGN</a:t>
            </a:r>
            <a:r>
              <a:rPr lang="en-US" sz="1300" spc="60" dirty="0">
                <a:latin typeface="Verdana"/>
                <a:cs typeface="Verdana"/>
              </a:rPr>
              <a:t>,</a:t>
            </a:r>
            <a:r>
              <a:rPr lang="en-US" sz="1300" b="1" spc="60" dirty="0">
                <a:latin typeface="Lucida Sans Unicode" pitchFamily="34" charset="0"/>
              </a:rPr>
              <a:t> AS WELL AS SOME STUDIO PHOTOGRAPHY,  </a:t>
            </a:r>
          </a:p>
          <a:p>
            <a:pPr algn="ctr">
              <a:lnSpc>
                <a:spcPct val="130000"/>
              </a:lnSpc>
            </a:pPr>
            <a:r>
              <a:rPr lang="en-US" sz="1300" b="1" spc="60" baseline="0" dirty="0">
                <a:latin typeface="Lucida Sans Unicode" pitchFamily="34" charset="0"/>
              </a:rPr>
              <a:t>BY SANDRINE HAHN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ty Acid Profile of Flax Oi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010" y="747030"/>
            <a:ext cx="4073980" cy="6110970"/>
          </a:xfrm>
          <a:prstGeom prst="rect">
            <a:avLst/>
          </a:prstGeom>
        </p:spPr>
      </p:pic>
      <p:sp>
        <p:nvSpPr>
          <p:cNvPr id="162817" name="Rectangle 2"/>
          <p:cNvSpPr>
            <a:spLocks noGrp="1" noChangeArrowheads="1"/>
          </p:cNvSpPr>
          <p:nvPr>
            <p:ph type="title" idx="4294967295"/>
          </p:nvPr>
        </p:nvSpPr>
        <p:spPr>
          <a:xfrm>
            <a:off x="318852" y="400137"/>
            <a:ext cx="8506295" cy="869297"/>
          </a:xfrm>
        </p:spPr>
        <p:txBody>
          <a:bodyPr/>
          <a:lstStyle/>
          <a:p>
            <a:pPr eaLnBrk="1" hangingPunct="1"/>
            <a:r>
              <a:rPr lang="en-US" sz="3200" b="1" spc="60" dirty="0">
                <a:solidFill>
                  <a:schemeClr val="tx1"/>
                </a:solidFill>
              </a:rPr>
              <a:t>FATTY ACID PROFILE OF FLAX OIL</a:t>
            </a:r>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10</a:t>
            </a:fld>
            <a:endParaRPr lang="en-US" dirty="0"/>
          </a:p>
        </p:txBody>
      </p:sp>
    </p:spTree>
    <p:extLst>
      <p:ext uri="{BB962C8B-B14F-4D97-AF65-F5344CB8AC3E}">
        <p14:creationId xmlns:p14="http://schemas.microsoft.com/office/powerpoint/2010/main" val="19523647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5"/>
          <p:cNvSpPr>
            <a:spLocks noGrp="1" noChangeArrowheads="1"/>
          </p:cNvSpPr>
          <p:nvPr>
            <p:ph type="title" idx="4294967295"/>
          </p:nvPr>
        </p:nvSpPr>
        <p:spPr>
          <a:xfrm>
            <a:off x="5210175" y="1090613"/>
            <a:ext cx="2971800" cy="1143000"/>
          </a:xfrm>
        </p:spPr>
        <p:txBody>
          <a:bodyPr/>
          <a:lstStyle/>
          <a:p>
            <a:pPr eaLnBrk="1" hangingPunct="1"/>
            <a:r>
              <a:rPr lang="en-US" sz="4000">
                <a:latin typeface="Lucida Grande" charset="0"/>
              </a:rPr>
              <a:t>Modern Milk From Farm to Factory</a:t>
            </a:r>
          </a:p>
        </p:txBody>
      </p:sp>
      <p:pic>
        <p:nvPicPr>
          <p:cNvPr id="45059" name="Picture 6" descr="Trad3_2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7" descr="Trad3_2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03638"/>
            <a:ext cx="457200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Trad3_29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0825" y="2743200"/>
            <a:ext cx="34702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765BA3A-ADD2-4826-8572-3BAEACB82AB8}" type="slidenum">
              <a:rPr lang="en-US" sz="1400">
                <a:latin typeface="Lucida Grande" charset="0"/>
              </a:rPr>
              <a:pPr eaLnBrk="1" hangingPunct="1"/>
              <a:t>100</a:t>
            </a:fld>
            <a:endParaRPr lang="en-US" sz="1400">
              <a:latin typeface="Lucida Grande" charset="0"/>
            </a:endParaRPr>
          </a:p>
        </p:txBody>
      </p:sp>
    </p:spTree>
    <p:extLst>
      <p:ext uri="{BB962C8B-B14F-4D97-AF65-F5344CB8AC3E}">
        <p14:creationId xmlns:p14="http://schemas.microsoft.com/office/powerpoint/2010/main" val="9965388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4288" y="442913"/>
            <a:ext cx="9144001" cy="838200"/>
          </a:xfrm>
        </p:spPr>
        <p:txBody>
          <a:bodyPr/>
          <a:lstStyle/>
          <a:p>
            <a:pPr eaLnBrk="1" hangingPunct="1"/>
            <a:r>
              <a:rPr lang="en-US" sz="4000">
                <a:latin typeface="Lucida Grande" charset="0"/>
              </a:rPr>
              <a:t>Feed Given to Confined Cows</a:t>
            </a:r>
          </a:p>
        </p:txBody>
      </p:sp>
      <p:graphicFrame>
        <p:nvGraphicFramePr>
          <p:cNvPr id="73731" name="Group 3"/>
          <p:cNvGraphicFramePr>
            <a:graphicFrameLocks noGrp="1"/>
          </p:cNvGraphicFramePr>
          <p:nvPr>
            <p:ph idx="1"/>
            <p:extLst>
              <p:ext uri="{D42A27DB-BD31-4B8C-83A1-F6EECF244321}">
                <p14:modId xmlns:p14="http://schemas.microsoft.com/office/powerpoint/2010/main" val="671861045"/>
              </p:ext>
            </p:extLst>
          </p:nvPr>
        </p:nvGraphicFramePr>
        <p:xfrm>
          <a:off x="928688" y="1367291"/>
          <a:ext cx="7256462" cy="5129039"/>
        </p:xfrm>
        <a:graphic>
          <a:graphicData uri="http://schemas.openxmlformats.org/drawingml/2006/table">
            <a:tbl>
              <a:tblPr/>
              <a:tblGrid>
                <a:gridCol w="2627312">
                  <a:extLst>
                    <a:ext uri="{9D8B030D-6E8A-4147-A177-3AD203B41FA5}">
                      <a16:colId xmlns:a16="http://schemas.microsoft.com/office/drawing/2014/main" val="20000"/>
                    </a:ext>
                  </a:extLst>
                </a:gridCol>
                <a:gridCol w="4629150">
                  <a:extLst>
                    <a:ext uri="{9D8B030D-6E8A-4147-A177-3AD203B41FA5}">
                      <a16:colId xmlns:a16="http://schemas.microsoft.com/office/drawing/2014/main" val="20001"/>
                    </a:ext>
                  </a:extLst>
                </a:gridCol>
              </a:tblGrid>
              <a:tr h="5346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Lucida Grande"/>
                        </a:rPr>
                        <a:t>Feed</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Lucida Grande"/>
                        </a:rPr>
                        <a:t>Result in Milk</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8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Soy</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Allergenic soy protein and estrogenic </a:t>
                      </a:r>
                      <a:r>
                        <a:rPr kumimoji="0" lang="en-US" sz="2400" b="0" i="0" u="none" strike="noStrike" cap="none" normalizeH="0" baseline="0" dirty="0" err="1">
                          <a:ln>
                            <a:noFill/>
                          </a:ln>
                          <a:solidFill>
                            <a:schemeClr val="tx1"/>
                          </a:solidFill>
                          <a:effectLst/>
                          <a:latin typeface="Lucida Grande"/>
                        </a:rPr>
                        <a:t>isoflavones</a:t>
                      </a:r>
                      <a:endParaRPr kumimoji="0" lang="en-US" sz="2400" b="0" i="0" u="none" strike="noStrike" cap="none" normalizeH="0" baseline="0" dirty="0">
                        <a:ln>
                          <a:noFill/>
                        </a:ln>
                        <a:solidFill>
                          <a:schemeClr val="tx1"/>
                        </a:solidFill>
                        <a:effectLst/>
                        <a:latin typeface="Lucida Grande"/>
                      </a:endParaRP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GMO Grains</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chemeClr val="tx1"/>
                          </a:solidFill>
                          <a:effectLst/>
                          <a:latin typeface="Lucida Grande"/>
                        </a:rPr>
                        <a:t>Aflatoxins</a:t>
                      </a:r>
                      <a:r>
                        <a:rPr kumimoji="0" lang="en-US" sz="2400" b="0" i="0" u="none" strike="noStrike" cap="none" normalizeH="0" baseline="0" dirty="0">
                          <a:ln>
                            <a:noFill/>
                          </a:ln>
                          <a:solidFill>
                            <a:schemeClr val="tx1"/>
                          </a:solidFill>
                          <a:effectLst/>
                          <a:latin typeface="Lucida Grande"/>
                        </a:rPr>
                        <a:t> (liver poisons)</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1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Bakery Waste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Trans fatty acids</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457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Citrus Peel Cake</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Cholinesterase inhibitors </a:t>
                      </a:r>
                      <a:r>
                        <a:rPr kumimoji="0" lang="en-US" sz="2000" b="0" i="0" u="none" strike="noStrike" cap="none" normalizeH="0" baseline="0" dirty="0">
                          <a:ln>
                            <a:noFill/>
                          </a:ln>
                          <a:solidFill>
                            <a:schemeClr val="tx1"/>
                          </a:solidFill>
                          <a:effectLst/>
                          <a:latin typeface="Lucida Grande"/>
                        </a:rPr>
                        <a:t>(pesticides that act as nerve poisons)</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8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Hormones and Antibiotics</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Hormones and Antibiotics</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885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Swill from Ethanol Production!</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Chemicals used in ethanol production</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610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1D83230-521C-4C94-9CAB-FA6F70918A5A}" type="slidenum">
              <a:rPr lang="en-US" sz="1400">
                <a:latin typeface="Lucida Grande" charset="0"/>
              </a:rPr>
              <a:pPr eaLnBrk="1" hangingPunct="1"/>
              <a:t>101</a:t>
            </a:fld>
            <a:endParaRPr lang="en-US" sz="1400">
              <a:latin typeface="Lucida Grande" charset="0"/>
            </a:endParaRPr>
          </a:p>
        </p:txBody>
      </p:sp>
    </p:spTree>
    <p:extLst>
      <p:ext uri="{BB962C8B-B14F-4D97-AF65-F5344CB8AC3E}">
        <p14:creationId xmlns:p14="http://schemas.microsoft.com/office/powerpoint/2010/main" val="5502515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3"/>
          <p:cNvSpPr>
            <a:spLocks noGrp="1" noChangeArrowheads="1"/>
          </p:cNvSpPr>
          <p:nvPr>
            <p:ph type="title" idx="4294967295"/>
          </p:nvPr>
        </p:nvSpPr>
        <p:spPr>
          <a:xfrm>
            <a:off x="5029200" y="685800"/>
            <a:ext cx="3443288" cy="1609725"/>
          </a:xfrm>
        </p:spPr>
        <p:txBody>
          <a:bodyPr/>
          <a:lstStyle/>
          <a:p>
            <a:pPr eaLnBrk="1" hangingPunct="1"/>
            <a:r>
              <a:rPr lang="en-US">
                <a:latin typeface="Lucida Grande" charset="0"/>
              </a:rPr>
              <a:t>The Wasteland</a:t>
            </a:r>
          </a:p>
        </p:txBody>
      </p:sp>
      <p:sp>
        <p:nvSpPr>
          <p:cNvPr id="47107" name="Text Box 4"/>
          <p:cNvSpPr txBox="1">
            <a:spLocks noChangeArrowheads="1"/>
          </p:cNvSpPr>
          <p:nvPr/>
        </p:nvSpPr>
        <p:spPr bwMode="auto">
          <a:xfrm>
            <a:off x="814388" y="3587750"/>
            <a:ext cx="36925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2000" dirty="0">
                <a:latin typeface="Lucida Grande" charset="0"/>
              </a:rPr>
              <a:t>Compulsory pasteurization laws are largely responsible for the decline of American small towns and rural life.</a:t>
            </a:r>
          </a:p>
          <a:p>
            <a:pPr algn="l" eaLnBrk="1" hangingPunct="1">
              <a:spcBef>
                <a:spcPct val="50000"/>
              </a:spcBef>
            </a:pPr>
            <a:r>
              <a:rPr lang="en-US" sz="2000" dirty="0">
                <a:latin typeface="Lucida Grande" charset="0"/>
              </a:rPr>
              <a:t>Pasteurization laws transform what should be a local value-added product into a commodity product.</a:t>
            </a:r>
          </a:p>
        </p:txBody>
      </p:sp>
      <p:pic>
        <p:nvPicPr>
          <p:cNvPr id="47108" name="Picture 6" descr="Trad3_3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41148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descr="Trad3_3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95600"/>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8F1D046-0299-4AE6-BB01-0AE65BFEC778}" type="slidenum">
              <a:rPr lang="en-US" sz="1400">
                <a:latin typeface="Lucida Grande" charset="0"/>
              </a:rPr>
              <a:pPr eaLnBrk="1" hangingPunct="1"/>
              <a:t>102</a:t>
            </a:fld>
            <a:endParaRPr lang="en-US" sz="1400">
              <a:latin typeface="Lucida Grande" charset="0"/>
            </a:endParaRPr>
          </a:p>
        </p:txBody>
      </p:sp>
    </p:spTree>
    <p:extLst>
      <p:ext uri="{BB962C8B-B14F-4D97-AF65-F5344CB8AC3E}">
        <p14:creationId xmlns:p14="http://schemas.microsoft.com/office/powerpoint/2010/main" val="16698851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Title 1"/>
          <p:cNvSpPr>
            <a:spLocks noGrp="1"/>
          </p:cNvSpPr>
          <p:nvPr>
            <p:ph type="title"/>
          </p:nvPr>
        </p:nvSpPr>
        <p:spPr>
          <a:xfrm>
            <a:off x="685800" y="130638"/>
            <a:ext cx="7772400" cy="1143000"/>
          </a:xfrm>
        </p:spPr>
        <p:txBody>
          <a:bodyPr/>
          <a:lstStyle/>
          <a:p>
            <a:r>
              <a:rPr lang="en-US" dirty="0"/>
              <a:t>Raw Milk in Europe</a:t>
            </a:r>
          </a:p>
        </p:txBody>
      </p:sp>
      <p:sp>
        <p:nvSpPr>
          <p:cNvPr id="158723" name="Content Placeholder 2"/>
          <p:cNvSpPr>
            <a:spLocks noGrp="1"/>
          </p:cNvSpPr>
          <p:nvPr>
            <p:ph idx="1"/>
          </p:nvPr>
        </p:nvSpPr>
        <p:spPr>
          <a:xfrm>
            <a:off x="155575" y="1161159"/>
            <a:ext cx="8912225" cy="1687287"/>
          </a:xfrm>
        </p:spPr>
        <p:txBody>
          <a:bodyPr/>
          <a:lstStyle/>
          <a:p>
            <a:pPr>
              <a:defRPr/>
            </a:pPr>
            <a:r>
              <a:rPr lang="en-US" dirty="0"/>
              <a:t>Legal in England, Wales and Ireland– the royal family drinks raw milk!</a:t>
            </a:r>
          </a:p>
          <a:p>
            <a:pPr>
              <a:defRPr/>
            </a:pPr>
            <a:r>
              <a:rPr lang="en-US" dirty="0"/>
              <a:t>Widely available in continental Europe through vending machines. . . even in schools!</a:t>
            </a:r>
          </a:p>
          <a:p>
            <a:pPr>
              <a:defRPr/>
            </a:pPr>
            <a:endParaRPr lang="en-US" dirty="0"/>
          </a:p>
          <a:p>
            <a:pPr>
              <a:defRPr/>
            </a:pPr>
            <a:endParaRPr lang="en-US" dirty="0"/>
          </a:p>
          <a:p>
            <a:pPr>
              <a:defRPr/>
            </a:pPr>
            <a:endParaRPr lang="en-US" dirty="0"/>
          </a:p>
        </p:txBody>
      </p:sp>
      <p:sp>
        <p:nvSpPr>
          <p:cNvPr id="1126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1E1147DC-C0BB-4C08-8761-3531A1628476}" type="slidenum">
              <a:rPr lang="en-US" sz="1400" smtClean="0"/>
              <a:pPr eaLnBrk="1" hangingPunct="1"/>
              <a:t>103</a:t>
            </a:fld>
            <a:endParaRPr lang="en-US" sz="1400"/>
          </a:p>
        </p:txBody>
      </p:sp>
      <p:pic>
        <p:nvPicPr>
          <p:cNvPr id="112646" name="Picture 9" descr="Box_300_al_Bar.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77000" y="3715657"/>
            <a:ext cx="17097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7" descr="LatteCrudo.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52800" y="3429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7" descr="120_Immagine_0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114" y="4116614"/>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7" descr="LatteCrudo.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52800" y="40005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9361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433763" y="5634038"/>
            <a:ext cx="5181600" cy="762000"/>
          </a:xfrm>
        </p:spPr>
        <p:txBody>
          <a:bodyPr/>
          <a:lstStyle/>
          <a:p>
            <a:pPr eaLnBrk="1" hangingPunct="1"/>
            <a:r>
              <a:rPr lang="en-US" sz="2400">
                <a:latin typeface="Lucida Grande" charset="0"/>
              </a:rPr>
              <a:t>Arthur Schopenhauer</a:t>
            </a:r>
          </a:p>
        </p:txBody>
      </p:sp>
      <p:sp>
        <p:nvSpPr>
          <p:cNvPr id="48131" name="Text Box 3"/>
          <p:cNvSpPr txBox="1">
            <a:spLocks noChangeArrowheads="1"/>
          </p:cNvSpPr>
          <p:nvPr/>
        </p:nvSpPr>
        <p:spPr bwMode="auto">
          <a:xfrm>
            <a:off x="903288" y="1038225"/>
            <a:ext cx="7427912"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4000" b="1">
                <a:latin typeface="Lucida Grande" charset="0"/>
              </a:rPr>
              <a:t>ALL TRUTH PASSES THROUGH THREE STAGES:</a:t>
            </a:r>
          </a:p>
          <a:p>
            <a:pPr algn="l" eaLnBrk="1" hangingPunct="1"/>
            <a:r>
              <a:rPr lang="en-US" sz="2000" b="1">
                <a:latin typeface="Lucida Grande" charset="0"/>
              </a:rPr>
              <a:t> </a:t>
            </a:r>
          </a:p>
          <a:p>
            <a:pPr eaLnBrk="1" hangingPunct="1">
              <a:spcBef>
                <a:spcPct val="50000"/>
              </a:spcBef>
            </a:pPr>
            <a:r>
              <a:rPr lang="en-US" sz="3600">
                <a:latin typeface="Lucida Grande" charset="0"/>
              </a:rPr>
              <a:t>First, it is ridiculed. </a:t>
            </a:r>
          </a:p>
          <a:p>
            <a:pPr eaLnBrk="1" hangingPunct="1">
              <a:spcBef>
                <a:spcPct val="50000"/>
              </a:spcBef>
            </a:pPr>
            <a:r>
              <a:rPr lang="en-US" sz="3600">
                <a:latin typeface="Lucida Grande" charset="0"/>
              </a:rPr>
              <a:t>Second, it is violently opposed. </a:t>
            </a:r>
          </a:p>
          <a:p>
            <a:pPr eaLnBrk="1" hangingPunct="1">
              <a:spcBef>
                <a:spcPct val="50000"/>
              </a:spcBef>
            </a:pPr>
            <a:r>
              <a:rPr lang="en-US" sz="3600">
                <a:latin typeface="Lucida Grande" charset="0"/>
              </a:rPr>
              <a:t>Third, it is accepted as self-evident.</a:t>
            </a:r>
          </a:p>
        </p:txBody>
      </p:sp>
      <p:sp>
        <p:nvSpPr>
          <p:cNvPr id="4813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210CDA3-F80F-4BA4-B4C9-D83B6DD59B0F}" type="slidenum">
              <a:rPr lang="en-US" sz="1400">
                <a:latin typeface="Lucida Grande" charset="0"/>
              </a:rPr>
              <a:pPr eaLnBrk="1" hangingPunct="1"/>
              <a:t>104</a:t>
            </a:fld>
            <a:endParaRPr lang="en-US" sz="1400">
              <a:latin typeface="Lucida Grande" charset="0"/>
            </a:endParaRPr>
          </a:p>
        </p:txBody>
      </p:sp>
    </p:spTree>
    <p:extLst>
      <p:ext uri="{BB962C8B-B14F-4D97-AF65-F5344CB8AC3E}">
        <p14:creationId xmlns:p14="http://schemas.microsoft.com/office/powerpoint/2010/main" val="22229916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RawMilkGoalScreen.jpg"/>
          <p:cNvPicPr>
            <a:picLocks noChangeAspect="1"/>
          </p:cNvPicPr>
          <p:nvPr/>
        </p:nvPicPr>
        <p:blipFill>
          <a:blip r:embed="rId2"/>
          <a:stretch>
            <a:fillRect/>
          </a:stretch>
        </p:blipFill>
        <p:spPr>
          <a:xfrm>
            <a:off x="691444" y="0"/>
            <a:ext cx="7761111" cy="6858000"/>
          </a:xfrm>
          <a:prstGeom prst="rect">
            <a:avLst/>
          </a:prstGeom>
        </p:spPr>
      </p:pic>
    </p:spTree>
    <p:extLst>
      <p:ext uri="{BB962C8B-B14F-4D97-AF65-F5344CB8AC3E}">
        <p14:creationId xmlns:p14="http://schemas.microsoft.com/office/powerpoint/2010/main" val="10248798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4D3D0602-B0F1-4190-9AA0-4FB08E20003F}" type="slidenum">
              <a:rPr lang="en-US" sz="1400" smtClean="0"/>
              <a:pPr eaLnBrk="1" hangingPunct="1"/>
              <a:t>106</a:t>
            </a:fld>
            <a:endParaRPr lang="en-US" sz="1400"/>
          </a:p>
        </p:txBody>
      </p:sp>
      <p:sp>
        <p:nvSpPr>
          <p:cNvPr id="113667" name="Rectangle 2"/>
          <p:cNvSpPr>
            <a:spLocks noGrp="1" noChangeArrowheads="1"/>
          </p:cNvSpPr>
          <p:nvPr>
            <p:ph type="title"/>
          </p:nvPr>
        </p:nvSpPr>
        <p:spPr>
          <a:xfrm>
            <a:off x="685800" y="609600"/>
            <a:ext cx="7772400" cy="1143000"/>
          </a:xfrm>
        </p:spPr>
        <p:txBody>
          <a:bodyPr/>
          <a:lstStyle/>
          <a:p>
            <a:pPr eaLnBrk="1" hangingPunct="1"/>
            <a:r>
              <a:rPr lang="en-US" sz="4000" dirty="0"/>
              <a:t>Farm-To-Consumer Legal Defense Fund (FTCLDF)</a:t>
            </a:r>
          </a:p>
        </p:txBody>
      </p:sp>
      <p:sp>
        <p:nvSpPr>
          <p:cNvPr id="113668" name="Rectangle 3"/>
          <p:cNvSpPr>
            <a:spLocks noGrp="1" noChangeArrowheads="1"/>
          </p:cNvSpPr>
          <p:nvPr>
            <p:ph type="body" idx="1"/>
          </p:nvPr>
        </p:nvSpPr>
        <p:spPr>
          <a:xfrm>
            <a:off x="155575" y="2044905"/>
            <a:ext cx="8912225" cy="3430587"/>
          </a:xfrm>
        </p:spPr>
        <p:txBody>
          <a:bodyPr/>
          <a:lstStyle/>
          <a:p>
            <a:pPr eaLnBrk="1" hangingPunct="1">
              <a:spcBef>
                <a:spcPct val="50000"/>
              </a:spcBef>
            </a:pPr>
            <a:r>
              <a:rPr lang="en-US" sz="2800" dirty="0"/>
              <a:t>Legal Defense for Small Farmers</a:t>
            </a:r>
          </a:p>
          <a:p>
            <a:pPr lvl="1" eaLnBrk="1" hangingPunct="1">
              <a:spcBef>
                <a:spcPct val="50000"/>
              </a:spcBef>
              <a:buFontTx/>
              <a:buNone/>
            </a:pPr>
            <a:r>
              <a:rPr lang="en-US" sz="2400" dirty="0"/>
              <a:t>	Raw Milk Protection</a:t>
            </a:r>
          </a:p>
          <a:p>
            <a:pPr lvl="1" eaLnBrk="1" hangingPunct="1">
              <a:spcBef>
                <a:spcPct val="50000"/>
              </a:spcBef>
              <a:buFontTx/>
              <a:buNone/>
            </a:pPr>
            <a:r>
              <a:rPr lang="en-US" sz="2400" dirty="0"/>
              <a:t>	Right to On-Farm Processing and Direct Sales</a:t>
            </a:r>
          </a:p>
          <a:p>
            <a:pPr lvl="1" eaLnBrk="1" hangingPunct="1">
              <a:spcBef>
                <a:spcPct val="50000"/>
              </a:spcBef>
              <a:buFontTx/>
              <a:buNone/>
            </a:pPr>
            <a:r>
              <a:rPr lang="en-US" sz="2400" dirty="0"/>
              <a:t>	Legal Opposition to Animal Identification</a:t>
            </a:r>
          </a:p>
          <a:p>
            <a:pPr lvl="1" eaLnBrk="1" hangingPunct="1">
              <a:spcBef>
                <a:spcPct val="50000"/>
              </a:spcBef>
              <a:buFontTx/>
              <a:buNone/>
            </a:pPr>
            <a:r>
              <a:rPr lang="en-US" sz="2400" dirty="0"/>
              <a:t>	Help with farm-share and cow-share programs</a:t>
            </a:r>
            <a:endParaRPr lang="en-US" sz="2800" dirty="0"/>
          </a:p>
          <a:p>
            <a:pPr eaLnBrk="1" hangingPunct="1">
              <a:spcBef>
                <a:spcPct val="50000"/>
              </a:spcBef>
            </a:pPr>
            <a:r>
              <a:rPr lang="en-US" sz="2800" dirty="0"/>
              <a:t>Website: farmtoconsumer.org</a:t>
            </a:r>
          </a:p>
          <a:p>
            <a:pPr eaLnBrk="1" hangingPunct="1">
              <a:spcBef>
                <a:spcPct val="50000"/>
              </a:spcBef>
            </a:pPr>
            <a:r>
              <a:rPr lang="en-US" sz="2800" dirty="0"/>
              <a:t>Phone: (703) 208-FARM</a:t>
            </a:r>
          </a:p>
          <a:p>
            <a:pPr eaLnBrk="1" hangingPunct="1">
              <a:buFontTx/>
              <a:buNone/>
            </a:pPr>
            <a:endParaRPr lang="en-US" dirty="0"/>
          </a:p>
        </p:txBody>
      </p:sp>
      <p:pic>
        <p:nvPicPr>
          <p:cNvPr id="113669" name="Picture 4" descr="xF2CLDF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24161" y="4698990"/>
            <a:ext cx="2039258" cy="202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9399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52342" y="6502400"/>
            <a:ext cx="2046515" cy="355600"/>
          </a:xfrm>
        </p:spPr>
        <p:txBody>
          <a:bodyPr/>
          <a:lstStyle/>
          <a:p>
            <a:pPr>
              <a:defRPr/>
            </a:pPr>
            <a:r>
              <a:rPr lang="en-US" dirty="0"/>
              <a:t>113</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64657" y="468666"/>
            <a:ext cx="5334000" cy="3511296"/>
          </a:xfrm>
          <a:prstGeom prst="rect">
            <a:avLst/>
          </a:prstGeom>
        </p:spPr>
      </p:pic>
      <p:sp>
        <p:nvSpPr>
          <p:cNvPr id="5" name="TextBox 4"/>
          <p:cNvSpPr txBox="1"/>
          <p:nvPr/>
        </p:nvSpPr>
        <p:spPr>
          <a:xfrm>
            <a:off x="1277257" y="4412343"/>
            <a:ext cx="7373257" cy="1569660"/>
          </a:xfrm>
          <a:prstGeom prst="rect">
            <a:avLst/>
          </a:prstGeom>
          <a:noFill/>
        </p:spPr>
        <p:txBody>
          <a:bodyPr wrap="square" rtlCol="0">
            <a:spAutoFit/>
          </a:bodyPr>
          <a:lstStyle/>
          <a:p>
            <a:r>
              <a:rPr lang="en-US" dirty="0">
                <a:latin typeface="Lucida Sans Unicode" panose="020B0602030504020204" pitchFamily="34" charset="0"/>
                <a:cs typeface="Lucida Sans Unicode" panose="020B0602030504020204" pitchFamily="34" charset="0"/>
              </a:rPr>
              <a:t>www.realmilk.com</a:t>
            </a:r>
          </a:p>
          <a:p>
            <a:r>
              <a:rPr lang="en-US" dirty="0">
                <a:latin typeface="Lucida Sans Unicode" panose="020B0602030504020204" pitchFamily="34" charset="0"/>
                <a:cs typeface="Lucida Sans Unicode" panose="020B0602030504020204" pitchFamily="34" charset="0"/>
              </a:rPr>
              <a:t>A Project of the Weston A. Price Foundation.</a:t>
            </a:r>
          </a:p>
          <a:p>
            <a:r>
              <a:rPr lang="en-US" dirty="0">
                <a:latin typeface="Lucida Sans Unicode" panose="020B0602030504020204" pitchFamily="34" charset="0"/>
                <a:cs typeface="Lucida Sans Unicode" panose="020B0602030504020204" pitchFamily="34" charset="0"/>
              </a:rPr>
              <a:t>Many articles on raw milk and raw cheese.</a:t>
            </a:r>
          </a:p>
          <a:p>
            <a:r>
              <a:rPr lang="en-US" dirty="0">
                <a:latin typeface="Lucida Sans Unicode" panose="020B0602030504020204" pitchFamily="34" charset="0"/>
                <a:cs typeface="Lucida Sans Unicode" panose="020B0602030504020204" pitchFamily="34" charset="0"/>
              </a:rPr>
              <a:t>Sources for raw milk.</a:t>
            </a:r>
          </a:p>
        </p:txBody>
      </p:sp>
    </p:spTree>
    <p:extLst>
      <p:ext uri="{BB962C8B-B14F-4D97-AF65-F5344CB8AC3E}">
        <p14:creationId xmlns:p14="http://schemas.microsoft.com/office/powerpoint/2010/main" val="19600112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D24B8E55-59F9-44F1-A40F-FF6A9569A33E}" type="slidenum">
              <a:rPr lang="en-US" sz="1400" smtClean="0"/>
              <a:pPr eaLnBrk="1" hangingPunct="1"/>
              <a:t>108</a:t>
            </a:fld>
            <a:endParaRPr lang="en-US" sz="1400"/>
          </a:p>
        </p:txBody>
      </p:sp>
      <p:sp>
        <p:nvSpPr>
          <p:cNvPr id="116739" name="Rectangle 2"/>
          <p:cNvSpPr>
            <a:spLocks noGrp="1" noChangeArrowheads="1"/>
          </p:cNvSpPr>
          <p:nvPr>
            <p:ph type="title"/>
          </p:nvPr>
        </p:nvSpPr>
        <p:spPr>
          <a:xfrm>
            <a:off x="685800" y="391890"/>
            <a:ext cx="7772400" cy="1143000"/>
          </a:xfrm>
        </p:spPr>
        <p:txBody>
          <a:bodyPr/>
          <a:lstStyle/>
          <a:p>
            <a:pPr eaLnBrk="1" hangingPunct="1"/>
            <a:r>
              <a:rPr lang="en-US" b="1" dirty="0">
                <a:solidFill>
                  <a:srgbClr val="C00000"/>
                </a:solidFill>
              </a:rPr>
              <a:t>RESOURCES</a:t>
            </a:r>
          </a:p>
        </p:txBody>
      </p:sp>
      <p:sp>
        <p:nvSpPr>
          <p:cNvPr id="116740" name="Rectangle 3"/>
          <p:cNvSpPr>
            <a:spLocks noGrp="1" noChangeArrowheads="1"/>
          </p:cNvSpPr>
          <p:nvPr>
            <p:ph type="body" idx="1"/>
          </p:nvPr>
        </p:nvSpPr>
        <p:spPr>
          <a:xfrm>
            <a:off x="685800" y="1270014"/>
            <a:ext cx="7772400" cy="4114800"/>
          </a:xfrm>
        </p:spPr>
        <p:txBody>
          <a:bodyPr/>
          <a:lstStyle/>
          <a:p>
            <a:pPr marL="3030538" indent="0" algn="ctr" eaLnBrk="1" hangingPunct="1">
              <a:spcBef>
                <a:spcPct val="0"/>
              </a:spcBef>
              <a:buFontTx/>
              <a:buNone/>
              <a:tabLst>
                <a:tab pos="2973388" algn="r"/>
              </a:tabLst>
            </a:pPr>
            <a:endParaRPr lang="en-US" b="1" i="1" dirty="0">
              <a:latin typeface="AvantGarde" pitchFamily="34" charset="0"/>
            </a:endParaRPr>
          </a:p>
          <a:p>
            <a:pPr marL="3030538" indent="0" algn="ctr" eaLnBrk="1" hangingPunct="1">
              <a:spcBef>
                <a:spcPct val="0"/>
              </a:spcBef>
              <a:buFontTx/>
              <a:buNone/>
              <a:tabLst>
                <a:tab pos="2973388" algn="r"/>
              </a:tabLst>
            </a:pPr>
            <a:r>
              <a:rPr lang="en-US" sz="3600" b="1" i="1" dirty="0">
                <a:latin typeface="AvantGarde" pitchFamily="34" charset="0"/>
              </a:rPr>
              <a:t>The Untold Story of Milk</a:t>
            </a:r>
            <a:br>
              <a:rPr lang="en-US" b="1" i="1" dirty="0">
                <a:latin typeface="AvantGarde" pitchFamily="34" charset="0"/>
              </a:rPr>
            </a:br>
            <a:r>
              <a:rPr lang="en-US" sz="2000" dirty="0">
                <a:latin typeface="AvantGarde" pitchFamily="34" charset="0"/>
              </a:rPr>
              <a:t>REVISED AND UPDATED</a:t>
            </a:r>
          </a:p>
          <a:p>
            <a:pPr marL="3030538" indent="0" algn="ctr" eaLnBrk="1" hangingPunct="1">
              <a:spcBef>
                <a:spcPct val="0"/>
              </a:spcBef>
              <a:buFontTx/>
              <a:buNone/>
              <a:tabLst>
                <a:tab pos="2973388" algn="r"/>
              </a:tabLst>
            </a:pPr>
            <a:r>
              <a:rPr lang="en-US" sz="2800" dirty="0">
                <a:latin typeface="AvantGarde" pitchFamily="34" charset="0"/>
              </a:rPr>
              <a:t>by Ron </a:t>
            </a:r>
            <a:r>
              <a:rPr lang="en-US" sz="2800" dirty="0" err="1">
                <a:latin typeface="AvantGarde" pitchFamily="34" charset="0"/>
              </a:rPr>
              <a:t>Schmid</a:t>
            </a:r>
            <a:endParaRPr lang="en-US" sz="2800" dirty="0">
              <a:latin typeface="AvantGarde" pitchFamily="34" charset="0"/>
            </a:endParaRPr>
          </a:p>
          <a:p>
            <a:pPr marL="3030538" indent="0" algn="ctr" eaLnBrk="1" hangingPunct="1">
              <a:spcBef>
                <a:spcPct val="0"/>
              </a:spcBef>
              <a:buFontTx/>
              <a:buNone/>
              <a:tabLst>
                <a:tab pos="2973388" algn="r"/>
              </a:tabLst>
            </a:pPr>
            <a:endParaRPr lang="en-US" sz="2800" dirty="0">
              <a:latin typeface="AvantGarde" pitchFamily="34" charset="0"/>
            </a:endParaRPr>
          </a:p>
          <a:p>
            <a:pPr marL="3030538" indent="0" algn="ctr" eaLnBrk="1" hangingPunct="1">
              <a:spcBef>
                <a:spcPct val="0"/>
              </a:spcBef>
              <a:buFontTx/>
              <a:buNone/>
              <a:tabLst>
                <a:tab pos="2973388" algn="r"/>
              </a:tabLst>
            </a:pPr>
            <a:r>
              <a:rPr lang="en-US" sz="2800" dirty="0">
                <a:latin typeface="AvantGarde" pitchFamily="34" charset="0"/>
              </a:rPr>
              <a:t>New Trends Publishing</a:t>
            </a:r>
          </a:p>
          <a:p>
            <a:pPr marL="3030538" indent="0" algn="ctr" eaLnBrk="1" hangingPunct="1">
              <a:spcBef>
                <a:spcPct val="0"/>
              </a:spcBef>
              <a:buFontTx/>
              <a:buNone/>
              <a:tabLst>
                <a:tab pos="2973388" algn="r"/>
              </a:tabLst>
            </a:pPr>
            <a:r>
              <a:rPr lang="en-US" sz="2800" dirty="0">
                <a:latin typeface="AvantGarde" pitchFamily="34" charset="0"/>
              </a:rPr>
              <a:t>newtrendspublishing.com</a:t>
            </a:r>
          </a:p>
          <a:p>
            <a:pPr marL="3030538" indent="0" algn="ctr" eaLnBrk="1" hangingPunct="1">
              <a:spcBef>
                <a:spcPct val="0"/>
              </a:spcBef>
              <a:buFontTx/>
              <a:buNone/>
              <a:tabLst>
                <a:tab pos="2973388" algn="r"/>
              </a:tabLst>
            </a:pPr>
            <a:r>
              <a:rPr lang="en-US" sz="2800" dirty="0">
                <a:latin typeface="AvantGarde" pitchFamily="34" charset="0"/>
              </a:rPr>
              <a:t>(877) 707-1776</a:t>
            </a:r>
          </a:p>
          <a:p>
            <a:pPr marL="3030538" indent="0" algn="ctr" eaLnBrk="1" hangingPunct="1">
              <a:spcBef>
                <a:spcPct val="0"/>
              </a:spcBef>
              <a:buFontTx/>
              <a:buNone/>
              <a:tabLst>
                <a:tab pos="2973388" algn="r"/>
              </a:tabLst>
            </a:pPr>
            <a:endParaRPr lang="en-US" sz="2800" b="1" dirty="0">
              <a:latin typeface="AvantGarde" pitchFamily="34" charset="0"/>
            </a:endParaRPr>
          </a:p>
          <a:p>
            <a:pPr marL="3030538" indent="0" eaLnBrk="1" hangingPunct="1">
              <a:tabLst>
                <a:tab pos="2973388" algn="r"/>
              </a:tabLst>
            </a:pPr>
            <a:endParaRPr lang="en-US" dirty="0">
              <a:latin typeface="AvantGarde" pitchFamily="34" charset="0"/>
            </a:endParaRPr>
          </a:p>
        </p:txBody>
      </p:sp>
      <p:pic>
        <p:nvPicPr>
          <p:cNvPr id="116741" name="Picture 5" descr="NewMilkBookCover.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295400"/>
            <a:ext cx="28654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8726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Ice Cream Bar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9700" y="685800"/>
            <a:ext cx="6324600"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4"/>
          <p:cNvSpPr txBox="1">
            <a:spLocks noChangeArrowheads="1"/>
          </p:cNvSpPr>
          <p:nvPr/>
        </p:nvSpPr>
        <p:spPr bwMode="auto">
          <a:xfrm>
            <a:off x="838200" y="3810000"/>
            <a:ext cx="7924800" cy="275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spcBef>
                <a:spcPct val="30000"/>
              </a:spcBef>
              <a:defRPr/>
            </a:pPr>
            <a:r>
              <a:rPr lang="en-US" sz="2000" b="1" spc="60" dirty="0">
                <a:latin typeface="Lucida Sans Unicode" pitchFamily="34" charset="0"/>
              </a:rPr>
              <a:t>SUGAR</a:t>
            </a:r>
          </a:p>
          <a:p>
            <a:pPr eaLnBrk="1" hangingPunct="1">
              <a:lnSpc>
                <a:spcPct val="120000"/>
              </a:lnSpc>
              <a:spcBef>
                <a:spcPct val="30000"/>
              </a:spcBef>
              <a:defRPr/>
            </a:pPr>
            <a:r>
              <a:rPr lang="en-US" sz="2000" b="1" spc="60" dirty="0">
                <a:latin typeface="Lucida Sans Unicode" pitchFamily="34" charset="0"/>
              </a:rPr>
              <a:t>DEXTROSE</a:t>
            </a:r>
          </a:p>
          <a:p>
            <a:pPr eaLnBrk="1" hangingPunct="1">
              <a:lnSpc>
                <a:spcPct val="120000"/>
              </a:lnSpc>
              <a:spcBef>
                <a:spcPct val="30000"/>
              </a:spcBef>
              <a:defRPr/>
            </a:pPr>
            <a:r>
              <a:rPr lang="en-US" sz="2000" b="1" spc="60" dirty="0">
                <a:latin typeface="Lucida Sans Unicode" pitchFamily="34" charset="0"/>
              </a:rPr>
              <a:t>FRUCTOSE</a:t>
            </a:r>
          </a:p>
          <a:p>
            <a:pPr eaLnBrk="1" hangingPunct="1">
              <a:lnSpc>
                <a:spcPct val="120000"/>
              </a:lnSpc>
              <a:spcBef>
                <a:spcPct val="30000"/>
              </a:spcBef>
              <a:defRPr/>
            </a:pPr>
            <a:r>
              <a:rPr lang="en-US" sz="2000" b="1" spc="60" dirty="0">
                <a:latin typeface="Lucida Sans Unicode" pitchFamily="34" charset="0"/>
              </a:rPr>
              <a:t>GLUCOSE</a:t>
            </a:r>
          </a:p>
          <a:p>
            <a:pPr eaLnBrk="1" hangingPunct="1">
              <a:lnSpc>
                <a:spcPct val="120000"/>
              </a:lnSpc>
              <a:spcBef>
                <a:spcPct val="30000"/>
              </a:spcBef>
              <a:defRPr/>
            </a:pPr>
            <a:r>
              <a:rPr lang="en-US" sz="2000" b="1" spc="60" dirty="0">
                <a:latin typeface="Lucida Sans Unicode" pitchFamily="34" charset="0"/>
              </a:rPr>
              <a:t>HIGH FRUCTOSE CORN SYRUP</a:t>
            </a:r>
          </a:p>
          <a:p>
            <a:pPr eaLnBrk="1" hangingPunct="1">
              <a:lnSpc>
                <a:spcPct val="120000"/>
              </a:lnSpc>
              <a:spcBef>
                <a:spcPct val="30000"/>
              </a:spcBef>
              <a:defRPr/>
            </a:pPr>
            <a:r>
              <a:rPr lang="en-US" sz="2000" b="1" spc="60" dirty="0">
                <a:latin typeface="Lucida Sans Unicode" pitchFamily="34" charset="0"/>
              </a:rPr>
              <a:t>FRUIT </a:t>
            </a:r>
            <a:r>
              <a:rPr lang="en-US" sz="2000" b="1" spc="60" dirty="0">
                <a:latin typeface="Lucida Sans Unicode"/>
                <a:cs typeface="Lucida Sans Unicode"/>
              </a:rPr>
              <a:t>J</a:t>
            </a:r>
            <a:r>
              <a:rPr lang="en-US" sz="2000" b="1" spc="60" dirty="0">
                <a:latin typeface="Lucida Sans Unicode" pitchFamily="34" charset="0"/>
              </a:rPr>
              <a:t>UICES</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3D9F8168-A27D-6240-9200-841A53970B67}" type="slidenum">
              <a:rPr lang="en-US" sz="1200"/>
              <a:pPr>
                <a:defRPr/>
              </a:pPr>
              <a:t>109</a:t>
            </a:fld>
            <a:endParaRPr lang="en-US" sz="1200" dirty="0"/>
          </a:p>
        </p:txBody>
      </p:sp>
      <p:sp>
        <p:nvSpPr>
          <p:cNvPr id="3" name="Title 2"/>
          <p:cNvSpPr>
            <a:spLocks noGrp="1"/>
          </p:cNvSpPr>
          <p:nvPr>
            <p:ph type="title" idx="4294967295"/>
          </p:nvPr>
        </p:nvSpPr>
        <p:spPr>
          <a:xfrm>
            <a:off x="681038" y="193040"/>
            <a:ext cx="7772400" cy="1143000"/>
          </a:xfrm>
        </p:spPr>
        <p:txBody>
          <a:bodyPr/>
          <a:lstStyle/>
          <a:p>
            <a:pPr rtl="0" eaLnBrk="1" fontAlgn="base" hangingPunct="1"/>
            <a:r>
              <a:rPr lang="en-US" sz="3200" b="1" kern="1200" dirty="0">
                <a:solidFill>
                  <a:srgbClr val="CC0000"/>
                </a:solidFill>
                <a:effectLst/>
                <a:latin typeface="Lucida Sans Unicode"/>
                <a:ea typeface="ＭＳ Ｐゴシック"/>
                <a:cs typeface="ＭＳ Ｐゴシック"/>
              </a:rPr>
              <a:t>4. ELIMINATE REFINED SWEETENERS</a:t>
            </a:r>
            <a:endParaRPr lang="en-US" sz="3200" dirty="0">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2625" y="2862263"/>
            <a:ext cx="7772400" cy="1143000"/>
          </a:xfrm>
        </p:spPr>
        <p:txBody>
          <a:bodyPr/>
          <a:lstStyle/>
          <a:p>
            <a:r>
              <a:rPr lang="en-US" sz="3600" dirty="0"/>
              <a:t>Salad Dressing 7</a:t>
            </a:r>
          </a:p>
        </p:txBody>
      </p:sp>
      <p:pic>
        <p:nvPicPr>
          <p:cNvPr id="4" name="Picture 3" descr="NT PowerPoint 521 - Edit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025" y="828675"/>
            <a:ext cx="8229600" cy="5486400"/>
          </a:xfrm>
          <a:prstGeom prst="rect">
            <a:avLst/>
          </a:prstGeom>
          <a:ln w="12700" cmpd="sng">
            <a:solidFill>
              <a:schemeClr val="tx1"/>
            </a:solidFill>
          </a:ln>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11</a:t>
            </a:fld>
            <a:endParaRPr lang="en-US" dirty="0"/>
          </a:p>
        </p:txBody>
      </p:sp>
    </p:spTree>
    <p:extLst>
      <p:ext uri="{BB962C8B-B14F-4D97-AF65-F5344CB8AC3E}">
        <p14:creationId xmlns:p14="http://schemas.microsoft.com/office/powerpoint/2010/main" val="6933617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1038" y="5943600"/>
            <a:ext cx="7782242" cy="914400"/>
          </a:xfrm>
        </p:spPr>
        <p:txBody>
          <a:bodyPr/>
          <a:lstStyle/>
          <a:p>
            <a:r>
              <a:rPr lang="en-US" sz="3600" dirty="0">
                <a:solidFill>
                  <a:srgbClr val="FFFFFF"/>
                </a:solidFill>
              </a:rPr>
              <a:t>Sucrose, Glucose and Fructose</a:t>
            </a:r>
          </a:p>
        </p:txBody>
      </p:sp>
      <p:sp>
        <p:nvSpPr>
          <p:cNvPr id="110593" name="AutoShape 3"/>
          <p:cNvSpPr>
            <a:spLocks noChangeArrowheads="1"/>
          </p:cNvSpPr>
          <p:nvPr/>
        </p:nvSpPr>
        <p:spPr bwMode="auto">
          <a:xfrm rot="1298225">
            <a:off x="3362325" y="1325563"/>
            <a:ext cx="314325" cy="3003550"/>
          </a:xfrm>
          <a:prstGeom prst="downArrow">
            <a:avLst>
              <a:gd name="adj1" fmla="val 50000"/>
              <a:gd name="adj2" fmla="val 122010"/>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latin typeface="Lucida Sans Unicode" pitchFamily="34" charset="0"/>
            </a:endParaRPr>
          </a:p>
        </p:txBody>
      </p:sp>
      <p:sp>
        <p:nvSpPr>
          <p:cNvPr id="110594" name="AutoShape 4"/>
          <p:cNvSpPr>
            <a:spLocks noChangeArrowheads="1"/>
          </p:cNvSpPr>
          <p:nvPr/>
        </p:nvSpPr>
        <p:spPr bwMode="auto">
          <a:xfrm rot="-1240920">
            <a:off x="5172075" y="1334266"/>
            <a:ext cx="311150" cy="2863850"/>
          </a:xfrm>
          <a:prstGeom prst="downArrow">
            <a:avLst>
              <a:gd name="adj1" fmla="val 50000"/>
              <a:gd name="adj2" fmla="val 125789"/>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latin typeface="Lucida Sans Unicode" pitchFamily="34" charset="0"/>
            </a:endParaRPr>
          </a:p>
        </p:txBody>
      </p:sp>
      <p:sp>
        <p:nvSpPr>
          <p:cNvPr id="110597" name="Text Box 6"/>
          <p:cNvSpPr txBox="1">
            <a:spLocks noChangeArrowheads="1"/>
          </p:cNvSpPr>
          <p:nvPr/>
        </p:nvSpPr>
        <p:spPr bwMode="auto">
          <a:xfrm>
            <a:off x="328613" y="5172075"/>
            <a:ext cx="84582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defRPr/>
            </a:pPr>
            <a:r>
              <a:rPr lang="en-US" b="1" spc="60" dirty="0">
                <a:latin typeface="Lucida Sans Unicode" pitchFamily="34" charset="0"/>
              </a:rPr>
              <a:t>IN ANIMAL STUDIES</a:t>
            </a:r>
            <a:r>
              <a:rPr lang="en-US" b="1" spc="60" dirty="0">
                <a:latin typeface="Verdana"/>
                <a:cs typeface="Verdana"/>
              </a:rPr>
              <a:t>,</a:t>
            </a:r>
            <a:r>
              <a:rPr lang="en-US" b="1" spc="60" dirty="0">
                <a:latin typeface="Lucida Sans Unicode" pitchFamily="34" charset="0"/>
              </a:rPr>
              <a:t> FRUCTOSE WAS FOUND </a:t>
            </a:r>
          </a:p>
          <a:p>
            <a:pPr eaLnBrk="1" hangingPunct="1">
              <a:lnSpc>
                <a:spcPct val="120000"/>
              </a:lnSpc>
              <a:defRPr/>
            </a:pPr>
            <a:r>
              <a:rPr lang="en-US" b="1" spc="60" dirty="0">
                <a:latin typeface="Lucida Sans Unicode" pitchFamily="34" charset="0"/>
              </a:rPr>
              <a:t>TO BE HARMFUL WHILE GLUCOSE WAS NOT.</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63634D9C-29E4-3649-AEE7-3423BFFCF41B}" type="slidenum">
              <a:rPr lang="en-US" sz="1200"/>
              <a:pPr>
                <a:defRPr/>
              </a:pPr>
              <a:t>110</a:t>
            </a:fld>
            <a:endParaRPr lang="en-US" sz="1200" dirty="0"/>
          </a:p>
        </p:txBody>
      </p:sp>
      <p:sp>
        <p:nvSpPr>
          <p:cNvPr id="3" name="Rectangle 6"/>
          <p:cNvSpPr>
            <a:spLocks noChangeArrowheads="1"/>
          </p:cNvSpPr>
          <p:nvPr/>
        </p:nvSpPr>
        <p:spPr bwMode="auto">
          <a:xfrm>
            <a:off x="3344741" y="381000"/>
            <a:ext cx="24545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4000" b="1" dirty="0">
                <a:solidFill>
                  <a:srgbClr val="000000"/>
                </a:solidFill>
                <a:latin typeface="Lucida Sans Unicode" pitchFamily="34" charset="0"/>
              </a:rPr>
              <a:t>SUCROSE</a:t>
            </a:r>
            <a:endParaRPr lang="en-US" sz="4000" b="1" dirty="0">
              <a:latin typeface="Lucida Sans Unicode" pitchFamily="34" charset="0"/>
            </a:endParaRPr>
          </a:p>
        </p:txBody>
      </p:sp>
      <p:sp>
        <p:nvSpPr>
          <p:cNvPr id="110598" name="Rectangle 7"/>
          <p:cNvSpPr>
            <a:spLocks noChangeArrowheads="1"/>
          </p:cNvSpPr>
          <p:nvPr/>
        </p:nvSpPr>
        <p:spPr bwMode="auto">
          <a:xfrm>
            <a:off x="2095829" y="4267200"/>
            <a:ext cx="2032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latin typeface="Lucida Sans Unicode" pitchFamily="34" charset="0"/>
              </a:rPr>
              <a:t>GLUCOSE</a:t>
            </a:r>
            <a:endParaRPr lang="en-US" sz="3200" dirty="0">
              <a:latin typeface="Lucida Sans Unicode" pitchFamily="34" charset="0"/>
            </a:endParaRPr>
          </a:p>
        </p:txBody>
      </p:sp>
      <p:sp>
        <p:nvSpPr>
          <p:cNvPr id="110599" name="Rectangle 8"/>
          <p:cNvSpPr>
            <a:spLocks noChangeArrowheads="1"/>
          </p:cNvSpPr>
          <p:nvPr/>
        </p:nvSpPr>
        <p:spPr bwMode="auto">
          <a:xfrm>
            <a:off x="5029200" y="4267200"/>
            <a:ext cx="2255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spcBef>
                <a:spcPct val="50000"/>
              </a:spcBef>
            </a:pPr>
            <a:r>
              <a:rPr lang="en-US" sz="3200" b="1" dirty="0">
                <a:latin typeface="Lucida Sans Unicode" pitchFamily="34" charset="0"/>
              </a:rPr>
              <a:t>FRUCTOSE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685800" y="381000"/>
            <a:ext cx="7772400" cy="609600"/>
          </a:xfrm>
        </p:spPr>
        <p:txBody>
          <a:bodyPr/>
          <a:lstStyle/>
          <a:p>
            <a:pPr eaLnBrk="1" hangingPunct="1"/>
            <a:r>
              <a:rPr lang="en-US" sz="4000" b="1" dirty="0"/>
              <a:t>FRUCTOSE AND HEALTH</a:t>
            </a:r>
          </a:p>
        </p:txBody>
      </p:sp>
      <p:sp>
        <p:nvSpPr>
          <p:cNvPr id="112642" name="Text Box 3"/>
          <p:cNvSpPr txBox="1">
            <a:spLocks noChangeArrowheads="1"/>
          </p:cNvSpPr>
          <p:nvPr/>
        </p:nvSpPr>
        <p:spPr bwMode="auto">
          <a:xfrm>
            <a:off x="495300" y="1143000"/>
            <a:ext cx="8153400" cy="591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10000"/>
              </a:lnSpc>
              <a:spcBef>
                <a:spcPct val="50000"/>
              </a:spcBef>
              <a:spcAft>
                <a:spcPts val="600"/>
              </a:spcAft>
              <a:defRPr/>
            </a:pPr>
            <a:r>
              <a:rPr lang="en-US" sz="2200" b="1" spc="60" dirty="0">
                <a:solidFill>
                  <a:srgbClr val="0099CC"/>
                </a:solidFill>
                <a:latin typeface="Lucida Sans Unicode" pitchFamily="34" charset="0"/>
              </a:rPr>
              <a:t>LIVERS</a:t>
            </a:r>
            <a:r>
              <a:rPr lang="en-US" sz="2200" dirty="0">
                <a:latin typeface="Lucida Sans Unicode" pitchFamily="34" charset="0"/>
              </a:rPr>
              <a:t> of rats on high-fructose diet resembled livers of alcoholics.</a:t>
            </a:r>
          </a:p>
          <a:p>
            <a:pPr algn="l" eaLnBrk="1" hangingPunct="1">
              <a:lnSpc>
                <a:spcPct val="110000"/>
              </a:lnSpc>
              <a:spcBef>
                <a:spcPct val="50000"/>
              </a:spcBef>
              <a:spcAft>
                <a:spcPts val="600"/>
              </a:spcAft>
              <a:defRPr/>
            </a:pPr>
            <a:r>
              <a:rPr lang="en-US" sz="2200" b="1" dirty="0">
                <a:solidFill>
                  <a:srgbClr val="0099CC"/>
                </a:solidFill>
                <a:latin typeface="Lucida Sans Unicode" pitchFamily="34" charset="0"/>
              </a:rPr>
              <a:t>ANEMIA</a:t>
            </a:r>
            <a:r>
              <a:rPr lang="en-US" sz="2200" b="1" dirty="0">
                <a:latin typeface="Lucida Sans Unicode" pitchFamily="34" charset="0"/>
              </a:rPr>
              <a:t> </a:t>
            </a:r>
            <a:r>
              <a:rPr lang="en-US" sz="2200" dirty="0">
                <a:latin typeface="Lucida Sans Unicode" pitchFamily="34" charset="0"/>
              </a:rPr>
              <a:t> </a:t>
            </a:r>
          </a:p>
          <a:p>
            <a:pPr algn="l" eaLnBrk="1" hangingPunct="1">
              <a:lnSpc>
                <a:spcPct val="110000"/>
              </a:lnSpc>
              <a:spcBef>
                <a:spcPct val="50000"/>
              </a:spcBef>
              <a:spcAft>
                <a:spcPts val="600"/>
              </a:spcAft>
              <a:defRPr/>
            </a:pPr>
            <a:r>
              <a:rPr lang="en-US" sz="2200" b="1" dirty="0">
                <a:solidFill>
                  <a:srgbClr val="0099CC"/>
                </a:solidFill>
                <a:latin typeface="Lucida Sans Unicode" pitchFamily="34" charset="0"/>
              </a:rPr>
              <a:t>HEART HYPERTROPHY</a:t>
            </a:r>
            <a:r>
              <a:rPr lang="en-US" sz="2200" dirty="0">
                <a:solidFill>
                  <a:srgbClr val="0099CC"/>
                </a:solidFill>
                <a:latin typeface="Lucida Sans Unicode" pitchFamily="34" charset="0"/>
              </a:rPr>
              <a:t> </a:t>
            </a:r>
            <a:r>
              <a:rPr lang="en-US" sz="2200" dirty="0">
                <a:latin typeface="Lucida Sans Unicode" pitchFamily="34" charset="0"/>
              </a:rPr>
              <a:t>- enlarged and exploded</a:t>
            </a:r>
          </a:p>
          <a:p>
            <a:pPr algn="l" eaLnBrk="1" hangingPunct="1">
              <a:lnSpc>
                <a:spcPct val="110000"/>
              </a:lnSpc>
              <a:spcBef>
                <a:spcPct val="50000"/>
              </a:spcBef>
              <a:spcAft>
                <a:spcPts val="600"/>
              </a:spcAft>
              <a:defRPr/>
            </a:pPr>
            <a:r>
              <a:rPr lang="en-US" sz="2200" b="1" dirty="0">
                <a:solidFill>
                  <a:srgbClr val="0099CC"/>
                </a:solidFill>
                <a:latin typeface="Lucida Sans Unicode" pitchFamily="34" charset="0"/>
              </a:rPr>
              <a:t>COPPER DEFICIENCY</a:t>
            </a:r>
            <a:r>
              <a:rPr lang="en-US" sz="2200" dirty="0">
                <a:solidFill>
                  <a:srgbClr val="0099CC"/>
                </a:solidFill>
                <a:latin typeface="Lucida Sans Unicode" pitchFamily="34" charset="0"/>
              </a:rPr>
              <a:t> </a:t>
            </a:r>
            <a:r>
              <a:rPr lang="en-US" sz="2200" dirty="0">
                <a:latin typeface="Lucida Sans Unicode" pitchFamily="34" charset="0"/>
              </a:rPr>
              <a:t>in combination with fructose interferes with collagen production</a:t>
            </a:r>
            <a:r>
              <a:rPr lang="en-US" sz="2200" dirty="0">
                <a:latin typeface="Verdana"/>
                <a:cs typeface="Verdana"/>
              </a:rPr>
              <a:t>,</a:t>
            </a:r>
            <a:r>
              <a:rPr lang="en-US" sz="2200" dirty="0">
                <a:latin typeface="Lucida Sans Unicode" pitchFamily="34" charset="0"/>
              </a:rPr>
              <a:t> hence rat bodies fell apart. Copper deficiency widespread in the United States.</a:t>
            </a:r>
          </a:p>
          <a:p>
            <a:pPr algn="l" eaLnBrk="1" hangingPunct="1">
              <a:lnSpc>
                <a:spcPct val="110000"/>
              </a:lnSpc>
              <a:spcBef>
                <a:spcPct val="50000"/>
              </a:spcBef>
              <a:spcAft>
                <a:spcPts val="600"/>
              </a:spcAft>
              <a:defRPr/>
            </a:pPr>
            <a:r>
              <a:rPr lang="en-US" sz="2200" b="1" dirty="0">
                <a:solidFill>
                  <a:srgbClr val="0099CC"/>
                </a:solidFill>
                <a:latin typeface="Lucida Sans Unicode" pitchFamily="34" charset="0"/>
              </a:rPr>
              <a:t>DELAYED</a:t>
            </a:r>
            <a:r>
              <a:rPr lang="en-US" sz="2200" dirty="0">
                <a:latin typeface="Lucida Sans Unicode" pitchFamily="34" charset="0"/>
              </a:rPr>
              <a:t> testicular development in male rats.</a:t>
            </a:r>
          </a:p>
          <a:p>
            <a:pPr algn="l" eaLnBrk="1" hangingPunct="1">
              <a:lnSpc>
                <a:spcPct val="110000"/>
              </a:lnSpc>
              <a:spcBef>
                <a:spcPct val="50000"/>
              </a:spcBef>
              <a:spcAft>
                <a:spcPts val="600"/>
              </a:spcAft>
              <a:defRPr/>
            </a:pPr>
            <a:r>
              <a:rPr lang="en-US" sz="2200" b="1" dirty="0">
                <a:solidFill>
                  <a:srgbClr val="0099CC"/>
                </a:solidFill>
                <a:latin typeface="Lucida Sans Unicode" pitchFamily="34" charset="0"/>
              </a:rPr>
              <a:t>FEMALE RATS</a:t>
            </a:r>
            <a:r>
              <a:rPr lang="en-US" sz="2200" dirty="0">
                <a:solidFill>
                  <a:srgbClr val="0099CC"/>
                </a:solidFill>
                <a:latin typeface="Lucida Sans Unicode" pitchFamily="34" charset="0"/>
              </a:rPr>
              <a:t> </a:t>
            </a:r>
            <a:r>
              <a:rPr lang="en-US" sz="2200" dirty="0">
                <a:latin typeface="Lucida Sans Unicode" pitchFamily="34" charset="0"/>
              </a:rPr>
              <a:t>were unable to produce live young.</a:t>
            </a:r>
            <a:r>
              <a:rPr lang="en-US" sz="2200" b="1" dirty="0">
                <a:solidFill>
                  <a:srgbClr val="0099CC"/>
                </a:solidFill>
                <a:latin typeface="Lucida Sans Unicode" pitchFamily="34" charset="0"/>
              </a:rPr>
              <a:t> </a:t>
            </a:r>
          </a:p>
          <a:p>
            <a:pPr algn="l" eaLnBrk="1" hangingPunct="1">
              <a:lnSpc>
                <a:spcPct val="110000"/>
              </a:lnSpc>
              <a:spcBef>
                <a:spcPct val="50000"/>
              </a:spcBef>
              <a:spcAft>
                <a:spcPts val="600"/>
              </a:spcAft>
              <a:defRPr/>
            </a:pPr>
            <a:r>
              <a:rPr lang="en-US" sz="2200" b="1" dirty="0">
                <a:solidFill>
                  <a:srgbClr val="0099CC"/>
                </a:solidFill>
                <a:latin typeface="Lucida Sans Unicode" pitchFamily="34" charset="0"/>
              </a:rPr>
              <a:t>MALE RATS</a:t>
            </a:r>
            <a:r>
              <a:rPr lang="en-US" sz="2200" dirty="0">
                <a:solidFill>
                  <a:srgbClr val="0099CC"/>
                </a:solidFill>
                <a:latin typeface="Lucida Sans Unicode" pitchFamily="34" charset="0"/>
              </a:rPr>
              <a:t> </a:t>
            </a:r>
            <a:r>
              <a:rPr lang="en-US" sz="2200" dirty="0">
                <a:latin typeface="Lucida Sans Unicode" pitchFamily="34" charset="0"/>
              </a:rPr>
              <a:t>did not reach adulthood.</a:t>
            </a:r>
          </a:p>
          <a:p>
            <a:pPr algn="l" eaLnBrk="1" hangingPunct="1">
              <a:lnSpc>
                <a:spcPct val="110000"/>
              </a:lnSpc>
              <a:spcBef>
                <a:spcPct val="50000"/>
              </a:spcBef>
              <a:spcAft>
                <a:spcPts val="600"/>
              </a:spcAft>
              <a:defRPr/>
            </a:pPr>
            <a:endParaRPr lang="en-US" sz="2200" dirty="0">
              <a:latin typeface="Lucida Sans Unicode" pitchFamily="34" charset="0"/>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3EE64AF9-1529-CD40-B928-2209D3AAE7C5}" type="slidenum">
              <a:rPr lang="en-US" sz="1200"/>
              <a:pPr>
                <a:defRPr/>
              </a:pPr>
              <a:t>111</a:t>
            </a:fld>
            <a:endParaRPr lang="en-US" sz="12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Grp="1" noChangeArrowheads="1"/>
          </p:cNvSpPr>
          <p:nvPr>
            <p:ph type="title" idx="4294967295"/>
          </p:nvPr>
        </p:nvSpPr>
        <p:spPr>
          <a:xfrm>
            <a:off x="345758" y="358140"/>
            <a:ext cx="8442960" cy="1437640"/>
          </a:xfrm>
        </p:spPr>
        <p:txBody>
          <a:bodyPr/>
          <a:lstStyle/>
          <a:p>
            <a:pPr eaLnBrk="1" hangingPunct="1">
              <a:defRPr/>
            </a:pPr>
            <a:r>
              <a:rPr lang="en-US" sz="2800" b="1" spc="60" dirty="0">
                <a:solidFill>
                  <a:srgbClr val="000000"/>
                </a:solidFill>
              </a:rPr>
              <a:t>US CONSUMPTION OF REFINED SUGARS</a:t>
            </a:r>
            <a:endParaRPr lang="en-US" sz="2800" dirty="0">
              <a:solidFill>
                <a:schemeClr val="tx1"/>
              </a:solidFill>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4EF794D1-CB50-0042-AB96-8F1B5A14B31F}" type="slidenum">
              <a:rPr lang="en-US" sz="1200"/>
              <a:pPr>
                <a:defRPr/>
              </a:pPr>
              <a:t>112</a:t>
            </a:fld>
            <a:endParaRPr lang="en-US" sz="1200" dirty="0"/>
          </a:p>
        </p:txBody>
      </p:sp>
      <p:pic>
        <p:nvPicPr>
          <p:cNvPr id="114691" name="Picture 2" descr="US Consumption of Refined Sugars.pd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6300" y="1600200"/>
            <a:ext cx="73914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2362200" y="6172200"/>
            <a:ext cx="441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Lucida Grande"/>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Lucida Grande"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sz="1200" b="1" spc="60" dirty="0">
                <a:solidFill>
                  <a:srgbClr val="000000"/>
                </a:solidFill>
                <a:latin typeface="Lucida Sans Unicode" pitchFamily="34" charset="0"/>
              </a:rPr>
              <a:t>SOURCE: USDA </a:t>
            </a:r>
            <a:endParaRPr lang="en-US" sz="1200" dirty="0">
              <a:solidFill>
                <a:schemeClr val="tx1"/>
              </a:solidFill>
              <a:latin typeface="Lucida Sans Unicode" pitchFamily="34" charset="0"/>
            </a:endParaRPr>
          </a:p>
        </p:txBody>
      </p:sp>
      <p:sp>
        <p:nvSpPr>
          <p:cNvPr id="3" name="Rectangle 2"/>
          <p:cNvSpPr/>
          <p:nvPr/>
        </p:nvSpPr>
        <p:spPr>
          <a:xfrm rot="16200000">
            <a:off x="-609413" y="3344795"/>
            <a:ext cx="2620910" cy="276999"/>
          </a:xfrm>
          <a:prstGeom prst="rect">
            <a:avLst/>
          </a:prstGeom>
        </p:spPr>
        <p:txBody>
          <a:bodyPr wrap="none">
            <a:spAutoFit/>
          </a:bodyPr>
          <a:lstStyle/>
          <a:p>
            <a:r>
              <a:rPr lang="en-US" sz="1200" b="1" spc="60" dirty="0">
                <a:solidFill>
                  <a:srgbClr val="000000"/>
                </a:solidFill>
                <a:latin typeface="Lucida Sans Unicode" pitchFamily="34" charset="0"/>
              </a:rPr>
              <a:t>POUNDS per CAPITA per YEAR</a:t>
            </a:r>
            <a:endParaRPr lang="en-US" dirty="0">
              <a:latin typeface="Lucida Sans Unicode"/>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3" descr="Needle.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4419600"/>
            <a:ext cx="35814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title" idx="4294967295"/>
          </p:nvPr>
        </p:nvSpPr>
        <p:spPr>
          <a:xfrm>
            <a:off x="-22225" y="228600"/>
            <a:ext cx="9166225" cy="1066800"/>
          </a:xfrm>
        </p:spPr>
        <p:txBody>
          <a:bodyPr/>
          <a:lstStyle/>
          <a:p>
            <a:pPr eaLnBrk="1" hangingPunct="1">
              <a:lnSpc>
                <a:spcPct val="120000"/>
              </a:lnSpc>
              <a:spcAft>
                <a:spcPts val="1200"/>
              </a:spcAft>
            </a:pPr>
            <a:r>
              <a:rPr lang="en-US" sz="2800" b="1" dirty="0">
                <a:solidFill>
                  <a:srgbClr val="000000"/>
                </a:solidFill>
                <a:latin typeface="Lucida Sans Unicode"/>
              </a:rPr>
              <a:t>DISEASES ASSOCIATED WITH</a:t>
            </a:r>
            <a:r>
              <a:rPr lang="en-US" sz="2800" b="1" dirty="0">
                <a:solidFill>
                  <a:schemeClr val="tx1"/>
                </a:solidFill>
                <a:latin typeface="Lucida Sans Unicode"/>
              </a:rPr>
              <a:t> </a:t>
            </a:r>
            <a:br>
              <a:rPr lang="en-US" sz="2800" b="1" dirty="0">
                <a:solidFill>
                  <a:schemeClr val="tx1"/>
                </a:solidFill>
                <a:latin typeface="Lucida Sans Unicode"/>
              </a:rPr>
            </a:br>
            <a:r>
              <a:rPr lang="en-US" sz="2800" b="1" dirty="0">
                <a:solidFill>
                  <a:schemeClr val="tx1"/>
                </a:solidFill>
                <a:latin typeface="Lucida Sans Unicode"/>
              </a:rPr>
              <a:t>CONSUMPTION OF </a:t>
            </a:r>
            <a:r>
              <a:rPr lang="en-US" sz="2800" b="1" dirty="0">
                <a:solidFill>
                  <a:srgbClr val="FF0000"/>
                </a:solidFill>
                <a:latin typeface="Lucida Sans Unicode"/>
              </a:rPr>
              <a:t>REFINED SWEETENERS</a:t>
            </a:r>
          </a:p>
        </p:txBody>
      </p:sp>
      <p:sp>
        <p:nvSpPr>
          <p:cNvPr id="3" name="Text Box 3"/>
          <p:cNvSpPr txBox="1">
            <a:spLocks noChangeArrowheads="1"/>
          </p:cNvSpPr>
          <p:nvPr/>
        </p:nvSpPr>
        <p:spPr bwMode="auto">
          <a:xfrm>
            <a:off x="304800" y="1371600"/>
            <a:ext cx="4343400" cy="475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40000"/>
              </a:lnSpc>
              <a:spcBef>
                <a:spcPct val="20000"/>
              </a:spcBef>
              <a:defRPr/>
            </a:pPr>
            <a:r>
              <a:rPr lang="en-US" sz="1600" b="1" spc="60" dirty="0">
                <a:solidFill>
                  <a:srgbClr val="000000"/>
                </a:solidFill>
                <a:latin typeface="Lucida Sans Unicode"/>
              </a:rPr>
              <a:t>DIABETES</a:t>
            </a:r>
            <a:endParaRPr lang="en-US" sz="1600" b="1" spc="60" dirty="0">
              <a:latin typeface="Lucida Sans Unicode"/>
            </a:endParaRPr>
          </a:p>
          <a:p>
            <a:pPr algn="l" eaLnBrk="1" hangingPunct="1">
              <a:lnSpc>
                <a:spcPct val="140000"/>
              </a:lnSpc>
              <a:spcBef>
                <a:spcPct val="20000"/>
              </a:spcBef>
              <a:defRPr/>
            </a:pPr>
            <a:r>
              <a:rPr lang="en-US" sz="1600" b="1" spc="60" dirty="0">
                <a:latin typeface="Lucida Sans Unicode"/>
              </a:rPr>
              <a:t>HYPOGLYCEMIA</a:t>
            </a:r>
          </a:p>
          <a:p>
            <a:pPr algn="l" eaLnBrk="1" hangingPunct="1">
              <a:lnSpc>
                <a:spcPct val="140000"/>
              </a:lnSpc>
              <a:spcBef>
                <a:spcPct val="20000"/>
              </a:spcBef>
              <a:defRPr/>
            </a:pPr>
            <a:r>
              <a:rPr lang="en-US" sz="1600" b="1" spc="60" dirty="0">
                <a:latin typeface="Lucida Sans Unicode"/>
              </a:rPr>
              <a:t>CHRONIC ELEVATED INSULIN</a:t>
            </a:r>
          </a:p>
          <a:p>
            <a:pPr algn="l" eaLnBrk="1" hangingPunct="1">
              <a:lnSpc>
                <a:spcPct val="140000"/>
              </a:lnSpc>
              <a:spcBef>
                <a:spcPct val="20000"/>
              </a:spcBef>
              <a:defRPr/>
            </a:pPr>
            <a:r>
              <a:rPr lang="en-US" sz="1600" b="1" spc="60" dirty="0">
                <a:latin typeface="Lucida Sans Unicode"/>
              </a:rPr>
              <a:t>CORONARY HEART DISEASE</a:t>
            </a:r>
          </a:p>
          <a:p>
            <a:pPr algn="l" eaLnBrk="1" hangingPunct="1">
              <a:lnSpc>
                <a:spcPct val="140000"/>
              </a:lnSpc>
              <a:spcBef>
                <a:spcPct val="20000"/>
              </a:spcBef>
              <a:defRPr/>
            </a:pPr>
            <a:r>
              <a:rPr lang="en-US" sz="1600" b="1" spc="60" dirty="0">
                <a:latin typeface="Lucida Sans Unicode"/>
              </a:rPr>
              <a:t>CANCER</a:t>
            </a:r>
          </a:p>
          <a:p>
            <a:pPr algn="l" eaLnBrk="1" hangingPunct="1">
              <a:lnSpc>
                <a:spcPct val="140000"/>
              </a:lnSpc>
              <a:spcBef>
                <a:spcPct val="20000"/>
              </a:spcBef>
              <a:defRPr/>
            </a:pPr>
            <a:r>
              <a:rPr lang="en-US" sz="1600" b="1" spc="60" dirty="0">
                <a:latin typeface="Lucida Sans Unicode"/>
              </a:rPr>
              <a:t>INFECTIOUS DISEASES</a:t>
            </a:r>
          </a:p>
          <a:p>
            <a:pPr algn="l" eaLnBrk="1" hangingPunct="1">
              <a:lnSpc>
                <a:spcPct val="140000"/>
              </a:lnSpc>
              <a:spcBef>
                <a:spcPct val="20000"/>
              </a:spcBef>
              <a:defRPr/>
            </a:pPr>
            <a:r>
              <a:rPr lang="en-US" sz="1600" b="1" spc="60" dirty="0">
                <a:latin typeface="Lucida Sans Unicode"/>
              </a:rPr>
              <a:t>HYPERACIDITY OF THE STOMACH</a:t>
            </a:r>
          </a:p>
          <a:p>
            <a:pPr algn="l" eaLnBrk="1" hangingPunct="1">
              <a:lnSpc>
                <a:spcPct val="140000"/>
              </a:lnSpc>
              <a:spcBef>
                <a:spcPct val="20000"/>
              </a:spcBef>
              <a:defRPr/>
            </a:pPr>
            <a:r>
              <a:rPr lang="en-US" sz="1600" b="1" spc="60" dirty="0">
                <a:latin typeface="Lucida Sans Unicode"/>
              </a:rPr>
              <a:t>LIVER DISEASE</a:t>
            </a:r>
          </a:p>
          <a:p>
            <a:pPr algn="l" eaLnBrk="1" hangingPunct="1">
              <a:lnSpc>
                <a:spcPct val="140000"/>
              </a:lnSpc>
              <a:spcBef>
                <a:spcPct val="20000"/>
              </a:spcBef>
              <a:defRPr/>
            </a:pPr>
            <a:r>
              <a:rPr lang="en-US" sz="1600" b="1" spc="60" dirty="0">
                <a:latin typeface="Lucida Sans Unicode"/>
              </a:rPr>
              <a:t>KIDNEY DISEASE</a:t>
            </a:r>
          </a:p>
          <a:p>
            <a:pPr algn="l" eaLnBrk="1" hangingPunct="1">
              <a:lnSpc>
                <a:spcPct val="140000"/>
              </a:lnSpc>
              <a:spcBef>
                <a:spcPct val="20000"/>
              </a:spcBef>
              <a:defRPr/>
            </a:pPr>
            <a:r>
              <a:rPr lang="en-US" sz="1600" b="1" spc="60" dirty="0">
                <a:latin typeface="Lucida Sans Unicode"/>
              </a:rPr>
              <a:t>INFERTILITY</a:t>
            </a:r>
          </a:p>
          <a:p>
            <a:pPr algn="l" eaLnBrk="1" hangingPunct="1">
              <a:lnSpc>
                <a:spcPct val="140000"/>
              </a:lnSpc>
              <a:spcBef>
                <a:spcPct val="20000"/>
              </a:spcBef>
              <a:defRPr/>
            </a:pPr>
            <a:r>
              <a:rPr lang="en-US" sz="1600" b="1" spc="60" dirty="0">
                <a:latin typeface="Lucida Sans Unicode"/>
              </a:rPr>
              <a:t>ASTHMA</a:t>
            </a:r>
          </a:p>
          <a:p>
            <a:pPr algn="l" eaLnBrk="1" hangingPunct="1">
              <a:lnSpc>
                <a:spcPct val="140000"/>
              </a:lnSpc>
              <a:spcBef>
                <a:spcPct val="20000"/>
              </a:spcBef>
              <a:defRPr/>
            </a:pPr>
            <a:r>
              <a:rPr lang="en-US" sz="1600" b="1" spc="60" dirty="0">
                <a:latin typeface="Lucida Sans Unicode"/>
              </a:rPr>
              <a:t>ACNE</a:t>
            </a:r>
          </a:p>
        </p:txBody>
      </p:sp>
      <p:sp>
        <p:nvSpPr>
          <p:cNvPr id="116739" name="Text Box 4"/>
          <p:cNvSpPr txBox="1">
            <a:spLocks noChangeArrowheads="1"/>
          </p:cNvSpPr>
          <p:nvPr/>
        </p:nvSpPr>
        <p:spPr bwMode="auto">
          <a:xfrm>
            <a:off x="4572000" y="1371600"/>
            <a:ext cx="4648200" cy="529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40000"/>
              </a:lnSpc>
              <a:spcBef>
                <a:spcPct val="20000"/>
              </a:spcBef>
              <a:defRPr/>
            </a:pPr>
            <a:r>
              <a:rPr lang="en-US" sz="1600" b="1" spc="60" dirty="0">
                <a:solidFill>
                  <a:srgbClr val="000000"/>
                </a:solidFill>
                <a:latin typeface="Lucida Sans Unicode"/>
              </a:rPr>
              <a:t>HEADACHES</a:t>
            </a:r>
          </a:p>
          <a:p>
            <a:pPr algn="l" eaLnBrk="1" hangingPunct="1">
              <a:lnSpc>
                <a:spcPct val="140000"/>
              </a:lnSpc>
              <a:spcBef>
                <a:spcPct val="20000"/>
              </a:spcBef>
              <a:defRPr/>
            </a:pPr>
            <a:r>
              <a:rPr lang="en-US" sz="1600" b="1" spc="60" dirty="0">
                <a:solidFill>
                  <a:srgbClr val="000000"/>
                </a:solidFill>
                <a:latin typeface="Lucida Sans Unicode"/>
              </a:rPr>
              <a:t>THYROID MALFUNCTION</a:t>
            </a:r>
          </a:p>
          <a:p>
            <a:pPr algn="l" eaLnBrk="1" hangingPunct="1">
              <a:lnSpc>
                <a:spcPct val="140000"/>
              </a:lnSpc>
              <a:spcBef>
                <a:spcPct val="20000"/>
              </a:spcBef>
              <a:defRPr/>
            </a:pPr>
            <a:r>
              <a:rPr lang="en-US" sz="1600" b="1" spc="60" dirty="0">
                <a:solidFill>
                  <a:srgbClr val="000000"/>
                </a:solidFill>
                <a:latin typeface="Lucida Sans Unicode"/>
              </a:rPr>
              <a:t>ADRENAL MALFUNCTION</a:t>
            </a:r>
          </a:p>
          <a:p>
            <a:pPr algn="l" eaLnBrk="1" hangingPunct="1">
              <a:lnSpc>
                <a:spcPct val="140000"/>
              </a:lnSpc>
              <a:spcBef>
                <a:spcPct val="20000"/>
              </a:spcBef>
              <a:defRPr/>
            </a:pPr>
            <a:r>
              <a:rPr lang="en-US" sz="1600" b="1" spc="60" dirty="0">
                <a:solidFill>
                  <a:srgbClr val="000000"/>
                </a:solidFill>
                <a:latin typeface="Lucida Sans Unicode"/>
              </a:rPr>
              <a:t>OBESITY</a:t>
            </a:r>
            <a:endParaRPr lang="en-US" sz="1600" b="1" spc="60" dirty="0">
              <a:latin typeface="Lucida Sans Unicode"/>
            </a:endParaRPr>
          </a:p>
          <a:p>
            <a:pPr algn="l" eaLnBrk="1" hangingPunct="1">
              <a:lnSpc>
                <a:spcPct val="140000"/>
              </a:lnSpc>
              <a:spcBef>
                <a:spcPct val="20000"/>
              </a:spcBef>
              <a:defRPr/>
            </a:pPr>
            <a:r>
              <a:rPr lang="en-US" sz="1600" b="1" spc="60" dirty="0">
                <a:latin typeface="Lucida Sans Unicode"/>
              </a:rPr>
              <a:t>INCREASED DESIRE FOR ALCOHOL</a:t>
            </a:r>
          </a:p>
          <a:p>
            <a:pPr algn="l" eaLnBrk="1" hangingPunct="1">
              <a:lnSpc>
                <a:spcPct val="140000"/>
              </a:lnSpc>
              <a:spcBef>
                <a:spcPct val="20000"/>
              </a:spcBef>
              <a:defRPr/>
            </a:pPr>
            <a:endParaRPr lang="en-US" sz="400" b="1" spc="60" dirty="0">
              <a:latin typeface="Lucida Sans Unicode"/>
            </a:endParaRPr>
          </a:p>
          <a:p>
            <a:pPr algn="l" eaLnBrk="1" hangingPunct="1">
              <a:lnSpc>
                <a:spcPct val="140000"/>
              </a:lnSpc>
              <a:spcBef>
                <a:spcPct val="20000"/>
              </a:spcBef>
              <a:tabLst>
                <a:tab pos="282575" algn="l"/>
              </a:tabLst>
              <a:defRPr/>
            </a:pPr>
            <a:r>
              <a:rPr lang="en-US" sz="1600" b="1" spc="60" dirty="0">
                <a:latin typeface="Lucida Sans Unicode"/>
              </a:rPr>
              <a:t>INCREASED DESIRE FOR COFFEE AND  TOBACCO</a:t>
            </a:r>
          </a:p>
          <a:p>
            <a:pPr algn="l" eaLnBrk="1" hangingPunct="1">
              <a:lnSpc>
                <a:spcPct val="140000"/>
              </a:lnSpc>
              <a:spcBef>
                <a:spcPct val="20000"/>
              </a:spcBef>
              <a:tabLst>
                <a:tab pos="282575" algn="l"/>
              </a:tabLst>
              <a:defRPr/>
            </a:pPr>
            <a:endParaRPr lang="en-US" sz="400" b="1" spc="60" dirty="0">
              <a:latin typeface="Lucida Sans Unicode"/>
            </a:endParaRPr>
          </a:p>
          <a:p>
            <a:pPr algn="l" eaLnBrk="1" hangingPunct="1">
              <a:lnSpc>
                <a:spcPct val="140000"/>
              </a:lnSpc>
              <a:spcBef>
                <a:spcPct val="20000"/>
              </a:spcBef>
              <a:defRPr/>
            </a:pPr>
            <a:r>
              <a:rPr lang="en-US" sz="1600" b="1" spc="60" dirty="0">
                <a:latin typeface="Lucida Sans Unicode"/>
              </a:rPr>
              <a:t>CANDIDA ALBICANS INFECTION</a:t>
            </a:r>
          </a:p>
          <a:p>
            <a:pPr algn="l" eaLnBrk="1" hangingPunct="1">
              <a:lnSpc>
                <a:spcPct val="140000"/>
              </a:lnSpc>
              <a:spcBef>
                <a:spcPct val="20000"/>
              </a:spcBef>
              <a:defRPr/>
            </a:pPr>
            <a:r>
              <a:rPr lang="en-US" sz="1600" b="1" spc="60" dirty="0">
                <a:latin typeface="Lucida Sans Unicode"/>
              </a:rPr>
              <a:t>BONE LOSS </a:t>
            </a:r>
          </a:p>
          <a:p>
            <a:pPr algn="l" eaLnBrk="1" hangingPunct="1">
              <a:lnSpc>
                <a:spcPct val="140000"/>
              </a:lnSpc>
              <a:spcBef>
                <a:spcPct val="20000"/>
              </a:spcBef>
              <a:defRPr/>
            </a:pPr>
            <a:r>
              <a:rPr lang="en-US" sz="1600" b="1" spc="60" dirty="0">
                <a:latin typeface="Lucida Sans Unicode"/>
              </a:rPr>
              <a:t>DENTAL DECAY</a:t>
            </a:r>
          </a:p>
          <a:p>
            <a:pPr algn="l" eaLnBrk="1" hangingPunct="1">
              <a:lnSpc>
                <a:spcPct val="140000"/>
              </a:lnSpc>
              <a:spcBef>
                <a:spcPct val="20000"/>
              </a:spcBef>
              <a:defRPr/>
            </a:pPr>
            <a:r>
              <a:rPr lang="en-US" sz="1600" b="1" spc="60" dirty="0">
                <a:latin typeface="Lucida Sans Unicode"/>
              </a:rPr>
              <a:t>HYPERACTIVITY</a:t>
            </a:r>
          </a:p>
          <a:p>
            <a:pPr algn="l" eaLnBrk="1" hangingPunct="1">
              <a:lnSpc>
                <a:spcPct val="140000"/>
              </a:lnSpc>
              <a:spcBef>
                <a:spcPct val="20000"/>
              </a:spcBef>
              <a:defRPr/>
            </a:pPr>
            <a:r>
              <a:rPr lang="en-US" sz="1600" b="1" spc="60" dirty="0">
                <a:latin typeface="Lucida Sans Unicode"/>
              </a:rPr>
              <a:t>VIOLENT TENDENCIES</a:t>
            </a:r>
          </a:p>
          <a:p>
            <a:pPr algn="l" eaLnBrk="1" hangingPunct="1">
              <a:lnSpc>
                <a:spcPct val="140000"/>
              </a:lnSpc>
              <a:spcBef>
                <a:spcPct val="20000"/>
              </a:spcBef>
              <a:defRPr/>
            </a:pPr>
            <a:r>
              <a:rPr lang="en-US" sz="1600" b="1" spc="60" dirty="0">
                <a:latin typeface="Lucida Sans Unicode"/>
              </a:rPr>
              <a:t>DEPRESSION</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8A77F265-AB49-DF4F-A291-63B8A7C8690F}" type="slidenum">
              <a:rPr lang="en-US" sz="1200"/>
              <a:pPr>
                <a:defRPr/>
              </a:pPr>
              <a:t>113</a:t>
            </a:fld>
            <a:endParaRPr lang="en-US" sz="1200" dirty="0"/>
          </a:p>
        </p:txBody>
      </p:sp>
    </p:spTree>
    <p:extLst>
      <p:ext uri="{BB962C8B-B14F-4D97-AF65-F5344CB8AC3E}">
        <p14:creationId xmlns:p14="http://schemas.microsoft.com/office/powerpoint/2010/main" val="4840964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a:xfrm>
            <a:off x="0" y="304800"/>
            <a:ext cx="9144000" cy="1143000"/>
          </a:xfrm>
        </p:spPr>
        <p:txBody>
          <a:bodyPr/>
          <a:lstStyle/>
          <a:p>
            <a:pPr eaLnBrk="1" hangingPunct="1">
              <a:lnSpc>
                <a:spcPct val="120000"/>
              </a:lnSpc>
              <a:defRPr/>
            </a:pPr>
            <a:r>
              <a:rPr lang="en-US" sz="3600" b="1" dirty="0">
                <a:solidFill>
                  <a:srgbClr val="000000"/>
                </a:solidFill>
                <a:cs typeface="Lucida Sans Unicode" pitchFamily="34" charset="0"/>
              </a:rPr>
              <a:t>NATURAL SWEETENERS</a:t>
            </a:r>
            <a:br>
              <a:rPr lang="en-US" b="1" dirty="0">
                <a:solidFill>
                  <a:schemeClr val="tx1"/>
                </a:solidFill>
                <a:cs typeface="Lucida Sans Unicode" pitchFamily="34" charset="0"/>
              </a:rPr>
            </a:br>
            <a:r>
              <a:rPr lang="en-US" sz="2400" b="1" kern="1200" spc="60" dirty="0">
                <a:solidFill>
                  <a:srgbClr val="FF9900"/>
                </a:solidFill>
                <a:cs typeface="Lucida Sans Unicode" pitchFamily="34" charset="0"/>
              </a:rPr>
              <a:t>USE IN MODERATION</a:t>
            </a:r>
          </a:p>
        </p:txBody>
      </p:sp>
      <p:sp>
        <p:nvSpPr>
          <p:cNvPr id="118786" name="Text Box 4"/>
          <p:cNvSpPr txBox="1">
            <a:spLocks noChangeArrowheads="1"/>
          </p:cNvSpPr>
          <p:nvPr/>
        </p:nvSpPr>
        <p:spPr bwMode="auto">
          <a:xfrm>
            <a:off x="-8905" y="5337642"/>
            <a:ext cx="9156700" cy="150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30000"/>
              </a:lnSpc>
              <a:defRPr/>
            </a:pPr>
            <a:r>
              <a:rPr lang="en-US" b="1" spc="60" dirty="0">
                <a:latin typeface="Lucida Sans Unicode" pitchFamily="34" charset="0"/>
                <a:cs typeface="Lucida Sans Unicode" pitchFamily="34" charset="0"/>
              </a:rPr>
              <a:t>RAPADURA (DEHYDRATED SUGAR CANE JUICE)</a:t>
            </a:r>
            <a:r>
              <a:rPr lang="en-US" spc="60" dirty="0">
                <a:latin typeface="Verdana"/>
                <a:cs typeface="Verdana"/>
              </a:rPr>
              <a:t>,</a:t>
            </a:r>
            <a:r>
              <a:rPr lang="en-US" b="1" spc="60" dirty="0">
                <a:latin typeface="Lucida Sans Unicode" pitchFamily="34" charset="0"/>
                <a:cs typeface="Lucida Sans Unicode" pitchFamily="34" charset="0"/>
              </a:rPr>
              <a:t> </a:t>
            </a:r>
          </a:p>
          <a:p>
            <a:pPr eaLnBrk="1" hangingPunct="1">
              <a:lnSpc>
                <a:spcPct val="130000"/>
              </a:lnSpc>
              <a:defRPr/>
            </a:pPr>
            <a:r>
              <a:rPr lang="en-US" b="1" spc="60" dirty="0">
                <a:latin typeface="Lucida Sans Unicode" pitchFamily="34" charset="0"/>
                <a:cs typeface="Lucida Sans Unicode" pitchFamily="34" charset="0"/>
              </a:rPr>
              <a:t>MAPLE SYRUP AND MAPLE SUGAR</a:t>
            </a:r>
            <a:r>
              <a:rPr lang="en-US" spc="60" dirty="0">
                <a:latin typeface="Verdana"/>
                <a:cs typeface="Verdana"/>
              </a:rPr>
              <a:t>,</a:t>
            </a:r>
            <a:r>
              <a:rPr lang="en-US" b="1" spc="60" dirty="0">
                <a:latin typeface="Lucida Sans Unicode" pitchFamily="34" charset="0"/>
                <a:cs typeface="Lucida Sans Unicode" pitchFamily="34" charset="0"/>
              </a:rPr>
              <a:t> </a:t>
            </a:r>
          </a:p>
          <a:p>
            <a:pPr eaLnBrk="1" hangingPunct="1">
              <a:lnSpc>
                <a:spcPct val="130000"/>
              </a:lnSpc>
              <a:defRPr/>
            </a:pPr>
            <a:r>
              <a:rPr lang="en-US" b="1" spc="60" dirty="0">
                <a:latin typeface="Lucida Sans Unicode" pitchFamily="34" charset="0"/>
                <a:cs typeface="Lucida Sans Unicode" pitchFamily="34" charset="0"/>
              </a:rPr>
              <a:t>MOLASSES</a:t>
            </a:r>
            <a:r>
              <a:rPr lang="en-US" spc="60" dirty="0">
                <a:latin typeface="Verdana"/>
                <a:cs typeface="Verdana"/>
              </a:rPr>
              <a:t>,</a:t>
            </a:r>
            <a:r>
              <a:rPr lang="en-US" b="1" spc="60" dirty="0">
                <a:latin typeface="Lucida Sans Unicode" pitchFamily="34" charset="0"/>
                <a:cs typeface="Lucida Sans Unicode" pitchFamily="34" charset="0"/>
              </a:rPr>
              <a:t> STEVIA POWDER AND RAW HONEY</a:t>
            </a:r>
          </a:p>
        </p:txBody>
      </p:sp>
      <p:sp>
        <p:nvSpPr>
          <p:cNvPr id="3" name="Slide Number Placeholder 2"/>
          <p:cNvSpPr>
            <a:spLocks noGrp="1"/>
          </p:cNvSpPr>
          <p:nvPr>
            <p:ph type="sldNum" sz="quarter" idx="12"/>
          </p:nvPr>
        </p:nvSpPr>
        <p:spPr>
          <a:xfrm>
            <a:off x="7013575" y="6400800"/>
            <a:ext cx="1905000" cy="457200"/>
          </a:xfrm>
        </p:spPr>
        <p:txBody>
          <a:bodyPr/>
          <a:lstStyle/>
          <a:p>
            <a:pPr>
              <a:defRPr/>
            </a:pPr>
            <a:fld id="{35DE72DC-EE9D-5645-AE00-63904A65FF57}" type="slidenum">
              <a:rPr lang="en-US" sz="1200"/>
              <a:pPr>
                <a:defRPr/>
              </a:pPr>
              <a:t>114</a:t>
            </a:fld>
            <a:endParaRPr lang="en-US" sz="1200" dirty="0"/>
          </a:p>
        </p:txBody>
      </p:sp>
      <p:pic>
        <p:nvPicPr>
          <p:cNvPr id="2" name="Picture 1" descr="NT PowerPoint 26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93670" y="1545771"/>
            <a:ext cx="5751550" cy="3837293"/>
          </a:xfrm>
          <a:prstGeom prst="rect">
            <a:avLst/>
          </a:prstGeom>
          <a:ln w="3175" cmpd="sng">
            <a:solidFill>
              <a:schemeClr val="tx1"/>
            </a:solidFill>
          </a:ln>
        </p:spPr>
      </p:pic>
    </p:spTree>
    <p:extLst>
      <p:ext uri="{BB962C8B-B14F-4D97-AF65-F5344CB8AC3E}">
        <p14:creationId xmlns:p14="http://schemas.microsoft.com/office/powerpoint/2010/main" val="23165363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115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379" y="868746"/>
            <a:ext cx="5278143" cy="3953512"/>
          </a:xfrm>
          <a:prstGeom prst="rect">
            <a:avLst/>
          </a:prstGeom>
        </p:spPr>
      </p:pic>
      <p:sp>
        <p:nvSpPr>
          <p:cNvPr id="4" name="TextBox 3"/>
          <p:cNvSpPr txBox="1"/>
          <p:nvPr/>
        </p:nvSpPr>
        <p:spPr>
          <a:xfrm>
            <a:off x="0" y="5111015"/>
            <a:ext cx="9144000" cy="954107"/>
          </a:xfrm>
          <a:prstGeom prst="rect">
            <a:avLst/>
          </a:prstGeom>
          <a:noFill/>
        </p:spPr>
        <p:txBody>
          <a:bodyPr wrap="square" rtlCol="0">
            <a:spAutoFit/>
          </a:bodyPr>
          <a:lstStyle/>
          <a:p>
            <a:r>
              <a:rPr lang="en-US" sz="2800" dirty="0">
                <a:solidFill>
                  <a:srgbClr val="FF0000"/>
                </a:solidFill>
                <a:latin typeface="Lucida Sans Unicode" pitchFamily="34" charset="0"/>
                <a:cs typeface="Lucida Sans Unicode" pitchFamily="34" charset="0"/>
              </a:rPr>
              <a:t>AVOID THE BLOOD SUGAR ROLLER COASTER</a:t>
            </a:r>
          </a:p>
          <a:p>
            <a:r>
              <a:rPr lang="en-US" sz="2800" dirty="0">
                <a:latin typeface="Lucida Sans Unicode" pitchFamily="34" charset="0"/>
                <a:cs typeface="Lucida Sans Unicode" pitchFamily="34" charset="0"/>
              </a:rPr>
              <a:t>Always eat sweet things with good fats!</a:t>
            </a:r>
          </a:p>
        </p:txBody>
      </p:sp>
    </p:spTree>
    <p:extLst>
      <p:ext uri="{BB962C8B-B14F-4D97-AF65-F5344CB8AC3E}">
        <p14:creationId xmlns:p14="http://schemas.microsoft.com/office/powerpoint/2010/main" val="28435014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 descr="Sug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320389"/>
            <a:ext cx="8382000" cy="353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3"/>
          <p:cNvSpPr txBox="1">
            <a:spLocks noChangeArrowheads="1"/>
          </p:cNvSpPr>
          <p:nvPr/>
        </p:nvSpPr>
        <p:spPr bwMode="auto">
          <a:xfrm>
            <a:off x="0" y="1122680"/>
            <a:ext cx="9144000" cy="332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30000"/>
              </a:lnSpc>
              <a:spcBef>
                <a:spcPts val="0"/>
              </a:spcBef>
              <a:spcAft>
                <a:spcPts val="1200"/>
              </a:spcAft>
              <a:defRPr/>
            </a:pPr>
            <a:r>
              <a:rPr lang="en-US" b="1" spc="60" dirty="0">
                <a:latin typeface="Lucida Sans Unicode" pitchFamily="34" charset="0"/>
              </a:rPr>
              <a:t>WRONG FATS IN THE DIET</a:t>
            </a:r>
          </a:p>
          <a:p>
            <a:pPr eaLnBrk="1" hangingPunct="1">
              <a:lnSpc>
                <a:spcPct val="130000"/>
              </a:lnSpc>
              <a:spcBef>
                <a:spcPts val="0"/>
              </a:spcBef>
              <a:spcAft>
                <a:spcPts val="1200"/>
              </a:spcAft>
              <a:defRPr/>
            </a:pPr>
            <a:r>
              <a:rPr lang="en-US" b="1" spc="60" dirty="0">
                <a:latin typeface="Lucida Sans Unicode" pitchFamily="34" charset="0"/>
              </a:rPr>
              <a:t>IMPROPER PREPARATION OF GRAINS</a:t>
            </a:r>
          </a:p>
          <a:p>
            <a:pPr eaLnBrk="1" hangingPunct="1">
              <a:lnSpc>
                <a:spcPct val="130000"/>
              </a:lnSpc>
              <a:spcBef>
                <a:spcPts val="0"/>
              </a:spcBef>
              <a:spcAft>
                <a:spcPts val="1200"/>
              </a:spcAft>
              <a:defRPr/>
            </a:pPr>
            <a:r>
              <a:rPr lang="en-US" b="1" spc="60" dirty="0">
                <a:latin typeface="Lucida Sans Unicode" pitchFamily="34" charset="0"/>
              </a:rPr>
              <a:t>TOO FEW OR TOO MANY ANIMAL FOODS</a:t>
            </a:r>
          </a:p>
          <a:p>
            <a:pPr eaLnBrk="1" hangingPunct="1">
              <a:lnSpc>
                <a:spcPct val="130000"/>
              </a:lnSpc>
              <a:spcBef>
                <a:spcPts val="0"/>
              </a:spcBef>
              <a:spcAft>
                <a:spcPts val="1200"/>
              </a:spcAft>
              <a:defRPr/>
            </a:pPr>
            <a:r>
              <a:rPr lang="en-US" b="1" spc="60" dirty="0">
                <a:latin typeface="Lucida Sans Unicode" pitchFamily="34" charset="0"/>
              </a:rPr>
              <a:t>MINERAL DEFICIENCIES</a:t>
            </a:r>
          </a:p>
          <a:p>
            <a:pPr eaLnBrk="1" hangingPunct="1">
              <a:spcBef>
                <a:spcPts val="0"/>
              </a:spcBef>
              <a:defRPr/>
            </a:pPr>
            <a:r>
              <a:rPr lang="en-US" b="1" spc="60" dirty="0">
                <a:latin typeface="Lucida Sans Unicode" pitchFamily="34" charset="0"/>
              </a:rPr>
              <a:t>NEUROTOXIC ADDITIVES </a:t>
            </a:r>
          </a:p>
          <a:p>
            <a:pPr eaLnBrk="1" hangingPunct="1">
              <a:lnSpc>
                <a:spcPct val="120000"/>
              </a:lnSpc>
              <a:spcBef>
                <a:spcPts val="0"/>
              </a:spcBef>
              <a:defRPr/>
            </a:pPr>
            <a:r>
              <a:rPr lang="en-US" sz="1800" b="1" spc="60" dirty="0">
                <a:latin typeface="Lucida Sans Unicode" pitchFamily="34" charset="0"/>
                <a:cs typeface="Lucida Sans Unicode" pitchFamily="34" charset="0"/>
              </a:rPr>
              <a:t>SUCH AS MSG AND ASPARTAME</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A3E94C81-B322-A240-B394-7E2D0AD2E7D3}" type="slidenum">
              <a:rPr lang="en-US" sz="1200"/>
              <a:pPr>
                <a:defRPr/>
              </a:pPr>
              <a:t>116</a:t>
            </a:fld>
            <a:endParaRPr lang="en-US" sz="1200" dirty="0"/>
          </a:p>
        </p:txBody>
      </p:sp>
      <p:sp>
        <p:nvSpPr>
          <p:cNvPr id="3" name="Title 2"/>
          <p:cNvSpPr>
            <a:spLocks noGrp="1"/>
          </p:cNvSpPr>
          <p:nvPr>
            <p:ph type="title" idx="4294967295"/>
          </p:nvPr>
        </p:nvSpPr>
        <p:spPr>
          <a:xfrm>
            <a:off x="0" y="101600"/>
            <a:ext cx="9144000" cy="1143000"/>
          </a:xfrm>
        </p:spPr>
        <p:txBody>
          <a:bodyPr/>
          <a:lstStyle/>
          <a:p>
            <a:pPr rtl="0" eaLnBrk="1" fontAlgn="base" hangingPunct="1"/>
            <a:r>
              <a:rPr lang="en-US" sz="3200" b="1" kern="1200" spc="40" dirty="0">
                <a:solidFill>
                  <a:srgbClr val="AA7138"/>
                </a:solidFill>
                <a:effectLst/>
                <a:latin typeface="Lucida Sans Unicode"/>
                <a:ea typeface="ＭＳ Ｐゴシック"/>
                <a:cs typeface="ＭＳ Ｐゴシック"/>
              </a:rPr>
              <a:t>POSSIBLE CAUSES OF SUGAR CRAVINGS</a:t>
            </a:r>
            <a:endParaRPr lang="en-US" dirty="0">
              <a:effectLst/>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81038" y="2627313"/>
            <a:ext cx="7772400" cy="1143000"/>
          </a:xfrm>
        </p:spPr>
        <p:txBody>
          <a:bodyPr/>
          <a:lstStyle/>
          <a:p>
            <a:r>
              <a:rPr lang="en-US" sz="3600" dirty="0">
                <a:solidFill>
                  <a:srgbClr val="FFFFFF"/>
                </a:solidFill>
              </a:rPr>
              <a:t>Supermarket</a:t>
            </a:r>
            <a:r>
              <a:rPr lang="en-US" sz="3600" baseline="0" dirty="0">
                <a:solidFill>
                  <a:srgbClr val="FFFFFF"/>
                </a:solidFill>
              </a:rPr>
              <a:t> Sweets</a:t>
            </a:r>
            <a:endParaRPr lang="en-US" sz="3600" dirty="0">
              <a:solidFill>
                <a:srgbClr val="FFFFFF"/>
              </a:solidFill>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F5F6B231-1AB2-EB4B-BC96-F244B3B5020F}" type="slidenum">
              <a:rPr lang="en-US" sz="1200"/>
              <a:pPr>
                <a:defRPr/>
              </a:pPr>
              <a:t>117</a:t>
            </a:fld>
            <a:endParaRPr lang="en-US" sz="1200" dirty="0"/>
          </a:p>
        </p:txBody>
      </p:sp>
      <p:pic>
        <p:nvPicPr>
          <p:cNvPr id="122883" name="Picture 7" descr="Cookies-2 5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6858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NT PowerPoint 13.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48200" y="3657600"/>
            <a:ext cx="4119514" cy="2743200"/>
          </a:xfrm>
          <a:prstGeom prst="rect">
            <a:avLst/>
          </a:prstGeom>
        </p:spPr>
      </p:pic>
      <p:pic>
        <p:nvPicPr>
          <p:cNvPr id="4" name="Picture 3" descr="NT PowerPoint 33.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48200" y="685800"/>
            <a:ext cx="4119514" cy="2743200"/>
          </a:xfrm>
          <a:prstGeom prst="rect">
            <a:avLst/>
          </a:prstGeom>
        </p:spPr>
      </p:pic>
      <p:pic>
        <p:nvPicPr>
          <p:cNvPr id="5" name="Picture 4" descr="NT PowerPoint 18.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1000" y="3657600"/>
            <a:ext cx="4119514" cy="2743200"/>
          </a:xfrm>
          <a:prstGeom prst="rect">
            <a:avLst/>
          </a:prstGeom>
        </p:spPr>
      </p:pic>
    </p:spTree>
    <p:extLst>
      <p:ext uri="{BB962C8B-B14F-4D97-AF65-F5344CB8AC3E}">
        <p14:creationId xmlns:p14="http://schemas.microsoft.com/office/powerpoint/2010/main" val="33383859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1028"/>
          <p:cNvSpPr txBox="1">
            <a:spLocks noChangeArrowheads="1"/>
          </p:cNvSpPr>
          <p:nvPr/>
        </p:nvSpPr>
        <p:spPr bwMode="auto">
          <a:xfrm>
            <a:off x="4991735" y="1753314"/>
            <a:ext cx="4010025"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30000"/>
              </a:spcBef>
              <a:defRPr/>
            </a:pPr>
            <a:r>
              <a:rPr lang="en-US" b="1" spc="60" dirty="0">
                <a:latin typeface="Lucida Sans Unicode" pitchFamily="34" charset="0"/>
              </a:rPr>
              <a:t>CREAM</a:t>
            </a:r>
          </a:p>
          <a:p>
            <a:pPr algn="l" eaLnBrk="1" hangingPunct="1">
              <a:spcBef>
                <a:spcPct val="30000"/>
              </a:spcBef>
              <a:defRPr/>
            </a:pPr>
            <a:r>
              <a:rPr lang="en-US" b="1" spc="60" dirty="0">
                <a:latin typeface="Lucida Sans Unicode" pitchFamily="34" charset="0"/>
              </a:rPr>
              <a:t>MAPLE SYRUP</a:t>
            </a:r>
          </a:p>
          <a:p>
            <a:pPr algn="l" eaLnBrk="1" hangingPunct="1">
              <a:spcBef>
                <a:spcPct val="30000"/>
              </a:spcBef>
              <a:defRPr/>
            </a:pPr>
            <a:r>
              <a:rPr lang="en-US" b="1" spc="60" dirty="0">
                <a:latin typeface="Lucida Sans Unicode" pitchFamily="34" charset="0"/>
              </a:rPr>
              <a:t>EGG YOLKS</a:t>
            </a:r>
          </a:p>
          <a:p>
            <a:pPr algn="l" eaLnBrk="1" hangingPunct="1">
              <a:spcBef>
                <a:spcPct val="30000"/>
              </a:spcBef>
              <a:defRPr/>
            </a:pPr>
            <a:r>
              <a:rPr lang="en-US" b="1" spc="60" dirty="0">
                <a:latin typeface="Lucida Sans Unicode" pitchFamily="34" charset="0"/>
              </a:rPr>
              <a:t>VANILLA</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3D68B5B5-8FCC-3341-8A24-79BC49875930}" type="slidenum">
              <a:rPr lang="en-US" sz="1200"/>
              <a:pPr>
                <a:defRPr/>
              </a:pPr>
              <a:t>118</a:t>
            </a:fld>
            <a:endParaRPr lang="en-US" sz="1200" dirty="0"/>
          </a:p>
        </p:txBody>
      </p:sp>
      <p:pic>
        <p:nvPicPr>
          <p:cNvPr id="12" name="Picture 11" descr="NT PowerPoint 555.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 y="3683000"/>
            <a:ext cx="4119514" cy="2743200"/>
          </a:xfrm>
          <a:prstGeom prst="rect">
            <a:avLst/>
          </a:prstGeom>
          <a:ln w="3175" cmpd="sng">
            <a:solidFill>
              <a:schemeClr val="tx1"/>
            </a:solidFill>
          </a:ln>
        </p:spPr>
      </p:pic>
      <p:pic>
        <p:nvPicPr>
          <p:cNvPr id="15" name="Picture 14" descr="NT PowerPoint 54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600" y="635000"/>
            <a:ext cx="4119514" cy="2743200"/>
          </a:xfrm>
          <a:prstGeom prst="rect">
            <a:avLst/>
          </a:prstGeom>
          <a:ln w="3175" cmpd="sng">
            <a:solidFill>
              <a:schemeClr val="tx1"/>
            </a:solidFill>
          </a:ln>
        </p:spPr>
      </p:pic>
      <p:sp>
        <p:nvSpPr>
          <p:cNvPr id="3" name="Title 2"/>
          <p:cNvSpPr>
            <a:spLocks noGrp="1"/>
          </p:cNvSpPr>
          <p:nvPr>
            <p:ph type="title" idx="4294967295"/>
          </p:nvPr>
        </p:nvSpPr>
        <p:spPr>
          <a:xfrm>
            <a:off x="4953000" y="735868"/>
            <a:ext cx="4191000" cy="762000"/>
          </a:xfrm>
        </p:spPr>
        <p:txBody>
          <a:bodyPr/>
          <a:lstStyle/>
          <a:p>
            <a:pPr lvl="0" algn="l" eaLnBrk="1" hangingPunct="1">
              <a:spcBef>
                <a:spcPct val="40000"/>
              </a:spcBef>
              <a:defRPr/>
            </a:pPr>
            <a:r>
              <a:rPr lang="en-US" sz="3200" b="1" spc="60" dirty="0">
                <a:solidFill>
                  <a:srgbClr val="FF6699"/>
                </a:solidFill>
              </a:rPr>
              <a:t>HOMEMADE </a:t>
            </a:r>
            <a:br>
              <a:rPr lang="en-US" sz="3200" b="1" spc="60" dirty="0">
                <a:solidFill>
                  <a:srgbClr val="FF6699"/>
                </a:solidFill>
              </a:rPr>
            </a:br>
            <a:r>
              <a:rPr lang="en-US" sz="3200" b="1" spc="60" dirty="0">
                <a:solidFill>
                  <a:srgbClr val="FF6699"/>
                </a:solidFill>
              </a:rPr>
              <a:t>ICE CREAM</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2627313"/>
            <a:ext cx="7772400" cy="1143000"/>
          </a:xfrm>
        </p:spPr>
        <p:txBody>
          <a:bodyPr/>
          <a:lstStyle/>
          <a:p>
            <a:r>
              <a:rPr lang="en-US" sz="3600" dirty="0">
                <a:solidFill>
                  <a:srgbClr val="FFFFFF"/>
                </a:solidFill>
              </a:rPr>
              <a:t>Homemade</a:t>
            </a:r>
            <a:r>
              <a:rPr lang="en-US" sz="3600" baseline="0" dirty="0">
                <a:solidFill>
                  <a:srgbClr val="FFFFFF"/>
                </a:solidFill>
              </a:rPr>
              <a:t> Ice Cream Steps</a:t>
            </a:r>
            <a:endParaRPr lang="en-US" sz="3600" dirty="0">
              <a:solidFill>
                <a:srgbClr val="FFFFFF"/>
              </a:solidFill>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987BDE35-30D0-4243-B122-DAC1C802E75F}" type="slidenum">
              <a:rPr lang="en-US" sz="1200"/>
              <a:pPr>
                <a:defRPr/>
              </a:pPr>
              <a:t>119</a:t>
            </a:fld>
            <a:endParaRPr lang="en-US" sz="1200" dirty="0"/>
          </a:p>
        </p:txBody>
      </p:sp>
      <p:pic>
        <p:nvPicPr>
          <p:cNvPr id="126994" name="Picture 126993" descr="NT PowerPoint 61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1000" y="609600"/>
            <a:ext cx="4120137" cy="2743200"/>
          </a:xfrm>
          <a:prstGeom prst="rect">
            <a:avLst/>
          </a:prstGeom>
          <a:ln w="3175" cmpd="sng">
            <a:solidFill>
              <a:schemeClr val="tx1"/>
            </a:solidFill>
          </a:ln>
        </p:spPr>
      </p:pic>
      <p:pic>
        <p:nvPicPr>
          <p:cNvPr id="126996" name="Picture 126995" descr="NT PowerPoint 649 - Version 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00600" y="609600"/>
            <a:ext cx="4114800" cy="2743200"/>
          </a:xfrm>
          <a:prstGeom prst="rect">
            <a:avLst/>
          </a:prstGeom>
          <a:ln w="3175" cmpd="sng">
            <a:solidFill>
              <a:schemeClr val="tx1"/>
            </a:solidFill>
          </a:ln>
        </p:spPr>
      </p:pic>
      <p:pic>
        <p:nvPicPr>
          <p:cNvPr id="127012" name="Picture 127011" descr="NT PowerPoint  702 - Version 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00600" y="3581400"/>
            <a:ext cx="4114800" cy="2743200"/>
          </a:xfrm>
          <a:prstGeom prst="rect">
            <a:avLst/>
          </a:prstGeom>
          <a:ln w="3175" cmpd="sng">
            <a:solidFill>
              <a:schemeClr val="tx1"/>
            </a:solidFill>
          </a:ln>
        </p:spPr>
      </p:pic>
      <p:pic>
        <p:nvPicPr>
          <p:cNvPr id="127015" name="Picture 127014" descr="NT PowerPoint 657.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1000" y="3581400"/>
            <a:ext cx="4118089" cy="2743200"/>
          </a:xfrm>
          <a:prstGeom prst="rect">
            <a:avLst/>
          </a:prstGeom>
          <a:ln w="3175" cmpd="sng">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ad Dressing 5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2957" y="582441"/>
            <a:ext cx="6125662" cy="4083775"/>
          </a:xfrm>
          <a:prstGeom prst="rect">
            <a:avLst/>
          </a:prstGeom>
        </p:spPr>
      </p:pic>
      <p:sp>
        <p:nvSpPr>
          <p:cNvPr id="166913" name="Rectangle 2"/>
          <p:cNvSpPr>
            <a:spLocks noGrp="1" noChangeArrowheads="1"/>
          </p:cNvSpPr>
          <p:nvPr>
            <p:ph type="title"/>
          </p:nvPr>
        </p:nvSpPr>
        <p:spPr>
          <a:xfrm>
            <a:off x="639758" y="4703378"/>
            <a:ext cx="8370461" cy="643749"/>
          </a:xfrm>
        </p:spPr>
        <p:txBody>
          <a:bodyPr/>
          <a:lstStyle/>
          <a:p>
            <a:pPr algn="l" eaLnBrk="1" hangingPunct="1"/>
            <a:r>
              <a:rPr lang="en-US" sz="2400" b="1" dirty="0">
                <a:solidFill>
                  <a:srgbClr val="330000"/>
                </a:solidFill>
              </a:rPr>
              <a:t>COMMERCIAL SALAD DRESSINGS</a:t>
            </a:r>
          </a:p>
        </p:txBody>
      </p:sp>
      <p:sp>
        <p:nvSpPr>
          <p:cNvPr id="166915" name="Text Box 6"/>
          <p:cNvSpPr txBox="1">
            <a:spLocks noChangeArrowheads="1"/>
          </p:cNvSpPr>
          <p:nvPr/>
        </p:nvSpPr>
        <p:spPr bwMode="auto">
          <a:xfrm>
            <a:off x="697049" y="5897537"/>
            <a:ext cx="8364236"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20000"/>
              </a:lnSpc>
              <a:spcBef>
                <a:spcPct val="50000"/>
              </a:spcBef>
            </a:pPr>
            <a:r>
              <a:rPr lang="en-US" sz="2000" b="1" spc="60" dirty="0">
                <a:solidFill>
                  <a:srgbClr val="330000"/>
                </a:solidFill>
                <a:latin typeface="Lucida Sans Unicode"/>
              </a:rPr>
              <a:t>BAD</a:t>
            </a:r>
            <a:r>
              <a:rPr lang="en-US" sz="2000" b="1" spc="60" dirty="0">
                <a:solidFill>
                  <a:srgbClr val="330000"/>
                </a:solidFill>
                <a:latin typeface="Verdana"/>
                <a:cs typeface="Verdana"/>
              </a:rPr>
              <a:t>,</a:t>
            </a:r>
            <a:r>
              <a:rPr lang="en-US" sz="2000" b="1" spc="60" dirty="0">
                <a:solidFill>
                  <a:srgbClr val="330000"/>
                </a:solidFill>
                <a:latin typeface="Lucida Sans Unicode"/>
              </a:rPr>
              <a:t> RANCID OILS + BAD ADDITIVES = </a:t>
            </a:r>
            <a:r>
              <a:rPr lang="en-US" sz="2000" b="1" spc="60" dirty="0">
                <a:solidFill>
                  <a:srgbClr val="FF0000"/>
                </a:solidFill>
                <a:latin typeface="Lucida Sans Unicode"/>
              </a:rPr>
              <a:t>HEALTH CRISIS</a:t>
            </a:r>
          </a:p>
        </p:txBody>
      </p:sp>
      <p:pic>
        <p:nvPicPr>
          <p:cNvPr id="8" name="Picture 7" descr="Medical Bag.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91769" y="3215396"/>
            <a:ext cx="3597472" cy="2779521"/>
          </a:xfrm>
          <a:prstGeom prst="rect">
            <a:avLst/>
          </a:prstGeom>
        </p:spPr>
      </p:pic>
      <p:sp>
        <p:nvSpPr>
          <p:cNvPr id="3" name="Slide Number Placeholder 2"/>
          <p:cNvSpPr>
            <a:spLocks noGrp="1"/>
          </p:cNvSpPr>
          <p:nvPr>
            <p:ph type="sldNum" sz="quarter" idx="12"/>
          </p:nvPr>
        </p:nvSpPr>
        <p:spPr/>
        <p:txBody>
          <a:bodyPr/>
          <a:lstStyle/>
          <a:p>
            <a:pPr>
              <a:defRPr/>
            </a:pPr>
            <a:fld id="{E487EE37-D374-EA41-A77F-E77F9904E2C9}" type="slidenum">
              <a:rPr lang="en-US" smtClean="0"/>
              <a:pPr>
                <a:defRPr/>
              </a:pPr>
              <a:t>12</a:t>
            </a:fld>
            <a:endParaRPr lang="en-US" dirty="0"/>
          </a:p>
        </p:txBody>
      </p:sp>
    </p:spTree>
    <p:extLst>
      <p:ext uri="{BB962C8B-B14F-4D97-AF65-F5344CB8AC3E}">
        <p14:creationId xmlns:p14="http://schemas.microsoft.com/office/powerpoint/2010/main" val="24984653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609600" y="2168287"/>
            <a:ext cx="3048000" cy="32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40000"/>
              </a:lnSpc>
              <a:spcBef>
                <a:spcPts val="1200"/>
              </a:spcBef>
              <a:defRPr/>
            </a:pPr>
            <a:r>
              <a:rPr lang="en-US" sz="1800" b="1" spc="60" dirty="0">
                <a:latin typeface="Lucida Sans Unicode"/>
                <a:cs typeface="Lucida Sans Unicode"/>
              </a:rPr>
              <a:t>	</a:t>
            </a:r>
            <a:r>
              <a:rPr lang="en-US" sz="2000" dirty="0">
                <a:latin typeface="Lucida Sans Unicode"/>
                <a:cs typeface="Lucida Sans Unicode"/>
              </a:rPr>
              <a:t>15 enzymes</a:t>
            </a:r>
          </a:p>
          <a:p>
            <a:pPr algn="l" eaLnBrk="1" hangingPunct="1">
              <a:lnSpc>
                <a:spcPct val="140000"/>
              </a:lnSpc>
              <a:spcBef>
                <a:spcPts val="1200"/>
              </a:spcBef>
              <a:defRPr/>
            </a:pPr>
            <a:r>
              <a:rPr lang="en-US" sz="2000" dirty="0">
                <a:latin typeface="Lucida Sans Unicode"/>
                <a:cs typeface="Lucida Sans Unicode"/>
              </a:rPr>
              <a:t>	Numerous 	vitamins and 	minerals</a:t>
            </a:r>
            <a:r>
              <a:rPr lang="en-US" sz="2000" dirty="0">
                <a:latin typeface="Verdana"/>
                <a:cs typeface="Verdana"/>
              </a:rPr>
              <a:t>,</a:t>
            </a:r>
            <a:r>
              <a:rPr lang="en-US" sz="2000" dirty="0">
                <a:latin typeface="Lucida Sans Unicode"/>
                <a:cs typeface="Lucida Sans Unicode"/>
              </a:rPr>
              <a:t> 	especially 	chromium and 	magnesium</a:t>
            </a:r>
          </a:p>
        </p:txBody>
      </p:sp>
      <p:sp>
        <p:nvSpPr>
          <p:cNvPr id="62468" name="Text Box 4"/>
          <p:cNvSpPr txBox="1">
            <a:spLocks noChangeArrowheads="1"/>
          </p:cNvSpPr>
          <p:nvPr/>
        </p:nvSpPr>
        <p:spPr bwMode="auto">
          <a:xfrm>
            <a:off x="5334000" y="1676400"/>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sz="1800" b="1" dirty="0">
                <a:solidFill>
                  <a:srgbClr val="000000"/>
                </a:solidFill>
                <a:latin typeface="Lucida Sans Unicode"/>
                <a:cs typeface="Lucida Sans Unicode"/>
              </a:rPr>
              <a:t>One molecule </a:t>
            </a:r>
            <a:r>
              <a:rPr lang="en-US" b="1" spc="60" dirty="0">
                <a:solidFill>
                  <a:srgbClr val="CC0000"/>
                </a:solidFill>
                <a:latin typeface="Lucida Sans Unicode"/>
                <a:cs typeface="Lucida Sans Unicode"/>
              </a:rPr>
              <a:t>FAT </a:t>
            </a:r>
            <a:r>
              <a:rPr lang="en-US" sz="1800" dirty="0">
                <a:solidFill>
                  <a:srgbClr val="000000"/>
                </a:solidFill>
                <a:latin typeface="Lucida Sans Unicode"/>
                <a:cs typeface="Lucida Sans Unicode"/>
              </a:rPr>
              <a:t>requires</a:t>
            </a:r>
            <a:endParaRPr lang="en-US" sz="1800" spc="60" dirty="0">
              <a:solidFill>
                <a:srgbClr val="CC0000"/>
              </a:solidFill>
              <a:latin typeface="Lucida Sans Unicode"/>
              <a:cs typeface="Lucida Sans Unicode"/>
            </a:endParaRPr>
          </a:p>
        </p:txBody>
      </p:sp>
      <p:sp>
        <p:nvSpPr>
          <p:cNvPr id="129027" name="AutoShape 6"/>
          <p:cNvSpPr>
            <a:spLocks noChangeArrowheads="1"/>
          </p:cNvSpPr>
          <p:nvPr/>
        </p:nvSpPr>
        <p:spPr bwMode="auto">
          <a:xfrm>
            <a:off x="685800" y="2362200"/>
            <a:ext cx="485775" cy="2925763"/>
          </a:xfrm>
          <a:prstGeom prst="downArrow">
            <a:avLst>
              <a:gd name="adj1" fmla="val 50000"/>
              <a:gd name="adj2" fmla="val 150572"/>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b="1" dirty="0">
              <a:latin typeface="Lucida Sans Unicode"/>
              <a:cs typeface="Lucida Sans Unicode"/>
            </a:endParaRPr>
          </a:p>
        </p:txBody>
      </p:sp>
      <p:sp>
        <p:nvSpPr>
          <p:cNvPr id="2" name="Rectangle 1"/>
          <p:cNvSpPr/>
          <p:nvPr/>
        </p:nvSpPr>
        <p:spPr>
          <a:xfrm>
            <a:off x="609600" y="5638800"/>
            <a:ext cx="4191000" cy="461962"/>
          </a:xfrm>
          <a:prstGeom prst="rect">
            <a:avLst/>
          </a:prstGeom>
        </p:spPr>
        <p:txBody>
          <a:bodyPr>
            <a:spAutoFit/>
          </a:bodyPr>
          <a:lstStyle/>
          <a:p>
            <a:pPr algn="l">
              <a:spcBef>
                <a:spcPct val="50000"/>
              </a:spcBef>
              <a:defRPr/>
            </a:pPr>
            <a:r>
              <a:rPr lang="en-US" b="1" dirty="0">
                <a:solidFill>
                  <a:srgbClr val="CC0000"/>
                </a:solidFill>
                <a:latin typeface="Lucida Sans Unicode"/>
                <a:cs typeface="Lucida Sans Unicode"/>
              </a:rPr>
              <a:t>38</a:t>
            </a:r>
            <a:r>
              <a:rPr lang="en-US" b="1" dirty="0">
                <a:latin typeface="Lucida Sans Unicode"/>
                <a:cs typeface="Lucida Sans Unicode"/>
              </a:rPr>
              <a:t> UNITS ATP</a:t>
            </a:r>
            <a:endParaRPr lang="en-US" sz="1400" b="1" dirty="0">
              <a:latin typeface="Lucida Sans Unicode"/>
              <a:cs typeface="Lucida Sans Unicode"/>
            </a:endParaRPr>
          </a:p>
        </p:txBody>
      </p:sp>
      <p:sp>
        <p:nvSpPr>
          <p:cNvPr id="129029" name="AutoShape 6"/>
          <p:cNvSpPr>
            <a:spLocks noChangeArrowheads="1"/>
          </p:cNvSpPr>
          <p:nvPr/>
        </p:nvSpPr>
        <p:spPr bwMode="auto">
          <a:xfrm>
            <a:off x="5486400" y="2362200"/>
            <a:ext cx="485775" cy="2925763"/>
          </a:xfrm>
          <a:prstGeom prst="downArrow">
            <a:avLst>
              <a:gd name="adj1" fmla="val 50000"/>
              <a:gd name="adj2" fmla="val 150572"/>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b="1" dirty="0">
              <a:latin typeface="Lucida Sans Unicode"/>
              <a:cs typeface="Lucida Sans Unicode"/>
            </a:endParaRPr>
          </a:p>
        </p:txBody>
      </p:sp>
      <p:sp>
        <p:nvSpPr>
          <p:cNvPr id="3" name="Rectangle 2"/>
          <p:cNvSpPr/>
          <p:nvPr/>
        </p:nvSpPr>
        <p:spPr>
          <a:xfrm>
            <a:off x="5334000" y="5638800"/>
            <a:ext cx="4495800" cy="461962"/>
          </a:xfrm>
          <a:prstGeom prst="rect">
            <a:avLst/>
          </a:prstGeom>
        </p:spPr>
        <p:txBody>
          <a:bodyPr>
            <a:spAutoFit/>
          </a:bodyPr>
          <a:lstStyle/>
          <a:p>
            <a:pPr algn="l">
              <a:spcBef>
                <a:spcPct val="50000"/>
              </a:spcBef>
              <a:defRPr/>
            </a:pPr>
            <a:r>
              <a:rPr lang="en-US" b="1" dirty="0">
                <a:solidFill>
                  <a:srgbClr val="CC0000"/>
                </a:solidFill>
                <a:latin typeface="Lucida Sans Unicode"/>
                <a:cs typeface="Lucida Sans Unicode"/>
              </a:rPr>
              <a:t>146</a:t>
            </a:r>
            <a:r>
              <a:rPr lang="en-US" b="1" dirty="0">
                <a:latin typeface="Lucida Sans Unicode"/>
                <a:cs typeface="Lucida Sans Unicode"/>
              </a:rPr>
              <a:t> UNITS ATP</a:t>
            </a:r>
            <a:endParaRPr lang="en-US" sz="1400" b="1" spc="60" dirty="0">
              <a:solidFill>
                <a:srgbClr val="000000"/>
              </a:solidFill>
              <a:latin typeface="Lucida Sans Unicode"/>
              <a:cs typeface="Lucida Sans Unicode"/>
            </a:endParaRPr>
          </a:p>
        </p:txBody>
      </p:sp>
      <p:sp>
        <p:nvSpPr>
          <p:cNvPr id="4" name="Slide Number Placeholder 3"/>
          <p:cNvSpPr>
            <a:spLocks noGrp="1"/>
          </p:cNvSpPr>
          <p:nvPr>
            <p:ph type="sldNum" sz="quarter" idx="12"/>
          </p:nvPr>
        </p:nvSpPr>
        <p:spPr>
          <a:xfrm>
            <a:off x="7013575" y="6400800"/>
            <a:ext cx="1905000" cy="457200"/>
          </a:xfrm>
        </p:spPr>
        <p:txBody>
          <a:bodyPr/>
          <a:lstStyle/>
          <a:p>
            <a:pPr>
              <a:defRPr/>
            </a:pPr>
            <a:fld id="{B0FBE8C0-649C-F74C-BD84-BA45686FF562}" type="slidenum">
              <a:rPr lang="en-US" sz="1200" smtClean="0"/>
              <a:pPr>
                <a:defRPr/>
              </a:pPr>
              <a:t>120</a:t>
            </a:fld>
            <a:endParaRPr lang="en-US" sz="1200" dirty="0"/>
          </a:p>
        </p:txBody>
      </p:sp>
      <p:sp>
        <p:nvSpPr>
          <p:cNvPr id="5" name="Rectangle 4"/>
          <p:cNvSpPr/>
          <p:nvPr/>
        </p:nvSpPr>
        <p:spPr>
          <a:xfrm>
            <a:off x="6096000" y="2162907"/>
            <a:ext cx="3048000" cy="1518364"/>
          </a:xfrm>
          <a:prstGeom prst="rect">
            <a:avLst/>
          </a:prstGeom>
        </p:spPr>
        <p:txBody>
          <a:bodyPr wrap="square">
            <a:spAutoFit/>
          </a:bodyPr>
          <a:lstStyle/>
          <a:p>
            <a:pPr algn="l">
              <a:lnSpc>
                <a:spcPct val="140000"/>
              </a:lnSpc>
              <a:spcBef>
                <a:spcPts val="0"/>
              </a:spcBef>
              <a:spcAft>
                <a:spcPts val="1200"/>
              </a:spcAft>
              <a:defRPr/>
            </a:pPr>
            <a:r>
              <a:rPr lang="en-US" sz="2000" dirty="0">
                <a:solidFill>
                  <a:srgbClr val="000000"/>
                </a:solidFill>
                <a:latin typeface="Lucida Sans Unicode"/>
                <a:cs typeface="Lucida Sans Unicode"/>
              </a:rPr>
              <a:t>5 enzymes</a:t>
            </a:r>
          </a:p>
          <a:p>
            <a:pPr algn="l">
              <a:lnSpc>
                <a:spcPct val="140000"/>
              </a:lnSpc>
              <a:spcBef>
                <a:spcPts val="0"/>
              </a:spcBef>
              <a:defRPr/>
            </a:pPr>
            <a:r>
              <a:rPr lang="en-US" sz="2000" dirty="0">
                <a:solidFill>
                  <a:srgbClr val="000000"/>
                </a:solidFill>
                <a:latin typeface="Lucida Sans Unicode"/>
                <a:cs typeface="Lucida Sans Unicode"/>
              </a:rPr>
              <a:t>Vitamins and 	</a:t>
            </a:r>
          </a:p>
          <a:p>
            <a:pPr algn="l">
              <a:lnSpc>
                <a:spcPct val="140000"/>
              </a:lnSpc>
              <a:spcBef>
                <a:spcPts val="0"/>
              </a:spcBef>
              <a:defRPr/>
            </a:pPr>
            <a:r>
              <a:rPr lang="en-US" sz="2000" dirty="0">
                <a:solidFill>
                  <a:srgbClr val="000000"/>
                </a:solidFill>
                <a:latin typeface="Lucida Sans Unicode"/>
                <a:cs typeface="Lucida Sans Unicode"/>
              </a:rPr>
              <a:t>minerals</a:t>
            </a:r>
          </a:p>
        </p:txBody>
      </p:sp>
      <p:sp>
        <p:nvSpPr>
          <p:cNvPr id="6" name="Rectangle 5"/>
          <p:cNvSpPr/>
          <p:nvPr/>
        </p:nvSpPr>
        <p:spPr>
          <a:xfrm>
            <a:off x="696341" y="1676400"/>
            <a:ext cx="4566315" cy="461665"/>
          </a:xfrm>
          <a:prstGeom prst="rect">
            <a:avLst/>
          </a:prstGeom>
        </p:spPr>
        <p:txBody>
          <a:bodyPr wrap="none">
            <a:spAutoFit/>
          </a:bodyPr>
          <a:lstStyle/>
          <a:p>
            <a:pPr algn="l">
              <a:spcBef>
                <a:spcPct val="50000"/>
              </a:spcBef>
              <a:defRPr/>
            </a:pPr>
            <a:r>
              <a:rPr lang="en-US" sz="1800" b="1" dirty="0">
                <a:solidFill>
                  <a:srgbClr val="000000"/>
                </a:solidFill>
                <a:latin typeface="Lucida Sans Unicode"/>
                <a:cs typeface="Lucida Sans Unicode"/>
              </a:rPr>
              <a:t>One molecule </a:t>
            </a:r>
            <a:r>
              <a:rPr lang="en-US" b="1" spc="60" dirty="0">
                <a:solidFill>
                  <a:srgbClr val="CC0000"/>
                </a:solidFill>
                <a:latin typeface="Lucida Sans Unicode"/>
                <a:cs typeface="Lucida Sans Unicode"/>
              </a:rPr>
              <a:t>GLUCOSE </a:t>
            </a:r>
            <a:r>
              <a:rPr lang="en-US" dirty="0">
                <a:solidFill>
                  <a:srgbClr val="000000"/>
                </a:solidFill>
                <a:latin typeface="Lucida Sans Unicode"/>
                <a:cs typeface="Lucida Sans Unicode"/>
              </a:rPr>
              <a:t>requires</a:t>
            </a:r>
            <a:endParaRPr lang="en-US" spc="60" dirty="0">
              <a:solidFill>
                <a:srgbClr val="CC0000"/>
              </a:solidFill>
              <a:latin typeface="Lucida Sans Unicode"/>
              <a:cs typeface="Lucida Sans Unicode"/>
            </a:endParaRPr>
          </a:p>
        </p:txBody>
      </p:sp>
      <p:sp>
        <p:nvSpPr>
          <p:cNvPr id="7" name="Rectangle 6"/>
          <p:cNvSpPr/>
          <p:nvPr/>
        </p:nvSpPr>
        <p:spPr>
          <a:xfrm>
            <a:off x="685800" y="6248400"/>
            <a:ext cx="5181600" cy="369332"/>
          </a:xfrm>
          <a:prstGeom prst="rect">
            <a:avLst/>
          </a:prstGeom>
        </p:spPr>
        <p:txBody>
          <a:bodyPr wrap="square">
            <a:spAutoFit/>
          </a:bodyPr>
          <a:lstStyle/>
          <a:p>
            <a:pPr algn="l">
              <a:spcBef>
                <a:spcPct val="50000"/>
              </a:spcBef>
              <a:defRPr/>
            </a:pPr>
            <a:r>
              <a:rPr lang="en-US" sz="1800" b="1" dirty="0">
                <a:latin typeface="Lucida Sans Unicode"/>
                <a:cs typeface="Lucida Sans Unicode"/>
              </a:rPr>
              <a:t>ATP = Energy carrier</a:t>
            </a:r>
          </a:p>
        </p:txBody>
      </p:sp>
      <p:sp>
        <p:nvSpPr>
          <p:cNvPr id="8" name="Title 7"/>
          <p:cNvSpPr>
            <a:spLocks noGrp="1"/>
          </p:cNvSpPr>
          <p:nvPr>
            <p:ph type="title" idx="4294967295"/>
          </p:nvPr>
        </p:nvSpPr>
        <p:spPr>
          <a:xfrm>
            <a:off x="681038" y="365370"/>
            <a:ext cx="7772400" cy="1143000"/>
          </a:xfrm>
        </p:spPr>
        <p:txBody>
          <a:bodyPr/>
          <a:lstStyle/>
          <a:p>
            <a:pPr rtl="0" fontAlgn="base"/>
            <a:r>
              <a:rPr lang="en-US" sz="3200" b="1" kern="1200" spc="60" dirty="0">
                <a:solidFill>
                  <a:srgbClr val="000000"/>
                </a:solidFill>
                <a:effectLst/>
                <a:latin typeface="Lucida Sans Unicode"/>
                <a:ea typeface="ＭＳ Ｐゴシック"/>
                <a:cs typeface="ＭＳ Ｐゴシック"/>
              </a:rPr>
              <a:t>CARBOHYDRATES OR FATS?  </a:t>
            </a:r>
            <a:br>
              <a:rPr lang="en-US" sz="3200" b="1" kern="1200" spc="60" dirty="0">
                <a:solidFill>
                  <a:srgbClr val="000000"/>
                </a:solidFill>
                <a:effectLst/>
                <a:latin typeface="Lucida Sans Unicode"/>
                <a:ea typeface="ＭＳ Ｐゴシック"/>
                <a:cs typeface="ＭＳ Ｐゴシック"/>
              </a:rPr>
            </a:br>
            <a:r>
              <a:rPr lang="en-US" sz="3200" b="1" kern="1200" spc="60" dirty="0">
                <a:solidFill>
                  <a:srgbClr val="000000"/>
                </a:solidFill>
                <a:effectLst/>
                <a:latin typeface="Lucida Sans Unicode"/>
                <a:ea typeface="ＭＳ Ｐゴシック"/>
                <a:cs typeface="ＭＳ Ｐゴシック"/>
              </a:rPr>
              <a:t>WHICH PROVIDE THE MOST ENERGY?</a:t>
            </a:r>
            <a:endParaRPr lang="en-US" dirty="0">
              <a:effectLst/>
            </a:endParaRPr>
          </a:p>
        </p:txBody>
      </p:sp>
    </p:spTree>
    <p:extLst>
      <p:ext uri="{BB962C8B-B14F-4D97-AF65-F5344CB8AC3E}">
        <p14:creationId xmlns:p14="http://schemas.microsoft.com/office/powerpoint/2010/main" val="14972116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lly Bean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556294"/>
            <a:ext cx="9144000" cy="5301706"/>
          </a:xfrm>
          <a:prstGeom prst="rect">
            <a:avLst/>
          </a:prstGeom>
        </p:spPr>
      </p:pic>
      <p:sp>
        <p:nvSpPr>
          <p:cNvPr id="131073" name="Rectangle 1026"/>
          <p:cNvSpPr>
            <a:spLocks noGrp="1" noChangeArrowheads="1"/>
          </p:cNvSpPr>
          <p:nvPr>
            <p:ph type="title" idx="4294967295"/>
          </p:nvPr>
        </p:nvSpPr>
        <p:spPr>
          <a:xfrm>
            <a:off x="0" y="277100"/>
            <a:ext cx="9144000" cy="3124200"/>
          </a:xfrm>
        </p:spPr>
        <p:txBody>
          <a:bodyPr/>
          <a:lstStyle/>
          <a:p>
            <a:pPr eaLnBrk="1" hangingPunct="1">
              <a:lnSpc>
                <a:spcPct val="120000"/>
              </a:lnSpc>
            </a:pPr>
            <a:r>
              <a:rPr lang="en-US" sz="3400" b="1" dirty="0">
                <a:solidFill>
                  <a:srgbClr val="FF3366"/>
                </a:solidFill>
              </a:rPr>
              <a:t>5.  ELIMINATE TOXIC METALS </a:t>
            </a:r>
            <a:br>
              <a:rPr lang="en-US" sz="3400" b="1" dirty="0">
                <a:solidFill>
                  <a:srgbClr val="FF3366"/>
                </a:solidFill>
              </a:rPr>
            </a:br>
            <a:r>
              <a:rPr lang="en-US" sz="3400" b="1" dirty="0">
                <a:solidFill>
                  <a:srgbClr val="FF3366"/>
                </a:solidFill>
              </a:rPr>
              <a:t>AND ADDITIVES AS MUCH AS POSSIBLE</a:t>
            </a:r>
            <a:br>
              <a:rPr lang="en-US" sz="3600" b="1" dirty="0">
                <a:solidFill>
                  <a:schemeClr val="tx1"/>
                </a:solidFill>
              </a:rPr>
            </a:br>
            <a:endParaRPr lang="en-US" sz="3600" b="1" dirty="0">
              <a:solidFill>
                <a:schemeClr val="tx1"/>
              </a:solidFill>
            </a:endParaRP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C448528B-0149-5549-B694-59D57740630E}" type="slidenum">
              <a:rPr lang="en-US" sz="1200"/>
              <a:pPr>
                <a:defRPr/>
              </a:pPr>
              <a:t>121</a:t>
            </a:fld>
            <a:endParaRPr lang="en-US" sz="12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idx="4294967295"/>
          </p:nvPr>
        </p:nvSpPr>
        <p:spPr>
          <a:xfrm>
            <a:off x="0" y="457200"/>
            <a:ext cx="9144000" cy="685800"/>
          </a:xfrm>
        </p:spPr>
        <p:txBody>
          <a:bodyPr/>
          <a:lstStyle/>
          <a:p>
            <a:pPr eaLnBrk="1" hangingPunct="1"/>
            <a:r>
              <a:rPr lang="en-US" sz="4000" b="1" dirty="0">
                <a:solidFill>
                  <a:schemeClr val="tx1"/>
                </a:solidFill>
                <a:cs typeface="Lucida Sans Unicode" pitchFamily="34" charset="0"/>
              </a:rPr>
              <a:t>SOURCES OF </a:t>
            </a:r>
            <a:r>
              <a:rPr lang="en-US" sz="4000" b="1" dirty="0">
                <a:solidFill>
                  <a:srgbClr val="FF6633"/>
                </a:solidFill>
                <a:cs typeface="Lucida Sans Unicode" pitchFamily="34" charset="0"/>
              </a:rPr>
              <a:t>TOXIC METALS</a:t>
            </a:r>
          </a:p>
        </p:txBody>
      </p:sp>
      <p:sp>
        <p:nvSpPr>
          <p:cNvPr id="133122" name="Text Box 3"/>
          <p:cNvSpPr txBox="1">
            <a:spLocks noChangeArrowheads="1"/>
          </p:cNvSpPr>
          <p:nvPr/>
        </p:nvSpPr>
        <p:spPr bwMode="auto">
          <a:xfrm>
            <a:off x="927100" y="1295400"/>
            <a:ext cx="7289800" cy="525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20000"/>
              </a:lnSpc>
              <a:spcBef>
                <a:spcPts val="0"/>
              </a:spcBef>
            </a:pPr>
            <a:r>
              <a:rPr lang="en-US" sz="2000" b="1" dirty="0">
                <a:solidFill>
                  <a:srgbClr val="FF6633"/>
                </a:solidFill>
                <a:latin typeface="Lucida Sans Unicode" pitchFamily="34" charset="0"/>
              </a:rPr>
              <a:t>ALUMINUM</a:t>
            </a:r>
            <a:r>
              <a:rPr lang="en-US" sz="2000" dirty="0">
                <a:latin typeface="Lucida Sans Unicode" pitchFamily="34" charset="0"/>
              </a:rPr>
              <a:t>	Cookware</a:t>
            </a:r>
          </a:p>
          <a:p>
            <a:pPr algn="l" eaLnBrk="1" hangingPunct="1">
              <a:lnSpc>
                <a:spcPct val="120000"/>
              </a:lnSpc>
              <a:spcBef>
                <a:spcPts val="0"/>
              </a:spcBef>
            </a:pPr>
            <a:r>
              <a:rPr lang="en-US" sz="2000" dirty="0">
                <a:latin typeface="Lucida Sans Unicode" pitchFamily="34" charset="0"/>
              </a:rPr>
              <a:t>		Antacids</a:t>
            </a:r>
          </a:p>
          <a:p>
            <a:pPr algn="l" eaLnBrk="1" hangingPunct="1">
              <a:lnSpc>
                <a:spcPct val="120000"/>
              </a:lnSpc>
              <a:spcBef>
                <a:spcPts val="0"/>
              </a:spcBef>
            </a:pPr>
            <a:r>
              <a:rPr lang="en-US" sz="2000" dirty="0">
                <a:latin typeface="Lucida Sans Unicode" pitchFamily="34" charset="0"/>
              </a:rPr>
              <a:t>		Commercial salt</a:t>
            </a:r>
          </a:p>
          <a:p>
            <a:pPr algn="l" eaLnBrk="1" hangingPunct="1">
              <a:lnSpc>
                <a:spcPct val="120000"/>
              </a:lnSpc>
              <a:spcBef>
                <a:spcPts val="0"/>
              </a:spcBef>
            </a:pPr>
            <a:r>
              <a:rPr lang="en-US" sz="2000" dirty="0">
                <a:latin typeface="Lucida Sans Unicode" pitchFamily="34" charset="0"/>
              </a:rPr>
              <a:t>		Baking powder</a:t>
            </a:r>
          </a:p>
          <a:p>
            <a:pPr algn="l" eaLnBrk="1" hangingPunct="1">
              <a:lnSpc>
                <a:spcPct val="120000"/>
              </a:lnSpc>
              <a:spcBef>
                <a:spcPts val="0"/>
              </a:spcBef>
            </a:pPr>
            <a:r>
              <a:rPr lang="en-US" sz="2000" dirty="0">
                <a:latin typeface="Lucida Sans Unicode" pitchFamily="34" charset="0"/>
              </a:rPr>
              <a:t>		Deodorants</a:t>
            </a:r>
          </a:p>
          <a:p>
            <a:pPr algn="l" eaLnBrk="1" hangingPunct="1">
              <a:lnSpc>
                <a:spcPct val="120000"/>
              </a:lnSpc>
              <a:spcBef>
                <a:spcPts val="0"/>
              </a:spcBef>
            </a:pPr>
            <a:endParaRPr lang="en-US" sz="1000" dirty="0">
              <a:latin typeface="Lucida Sans Unicode" pitchFamily="34" charset="0"/>
            </a:endParaRPr>
          </a:p>
          <a:p>
            <a:pPr algn="l" eaLnBrk="1" hangingPunct="1">
              <a:lnSpc>
                <a:spcPct val="120000"/>
              </a:lnSpc>
              <a:spcBef>
                <a:spcPts val="0"/>
              </a:spcBef>
            </a:pPr>
            <a:r>
              <a:rPr lang="en-US" sz="2000" b="1" dirty="0">
                <a:solidFill>
                  <a:srgbClr val="FF6633"/>
                </a:solidFill>
                <a:latin typeface="Lucida Sans Unicode" pitchFamily="34" charset="0"/>
              </a:rPr>
              <a:t>MERCURY</a:t>
            </a:r>
            <a:r>
              <a:rPr lang="en-US" sz="2000" dirty="0">
                <a:latin typeface="Lucida Sans Unicode" pitchFamily="34" charset="0"/>
              </a:rPr>
              <a:t>	Amalgam fillings</a:t>
            </a:r>
          </a:p>
          <a:p>
            <a:pPr algn="l" eaLnBrk="1" hangingPunct="1">
              <a:lnSpc>
                <a:spcPct val="120000"/>
              </a:lnSpc>
              <a:spcBef>
                <a:spcPts val="0"/>
              </a:spcBef>
            </a:pPr>
            <a:r>
              <a:rPr lang="en-US" sz="2000" dirty="0">
                <a:latin typeface="Lucida Sans Unicode" pitchFamily="34" charset="0"/>
              </a:rPr>
              <a:t>		Large fish</a:t>
            </a:r>
            <a:r>
              <a:rPr lang="en-US" sz="2000" dirty="0">
                <a:latin typeface="Verdana"/>
                <a:cs typeface="Verdana"/>
              </a:rPr>
              <a:t>,</a:t>
            </a:r>
            <a:r>
              <a:rPr lang="en-US" sz="2000" dirty="0">
                <a:latin typeface="Lucida Sans Unicode" pitchFamily="34" charset="0"/>
              </a:rPr>
              <a:t> such as swordfish and tuna</a:t>
            </a:r>
          </a:p>
          <a:p>
            <a:pPr algn="l" eaLnBrk="1" hangingPunct="1">
              <a:lnSpc>
                <a:spcPct val="120000"/>
              </a:lnSpc>
              <a:spcBef>
                <a:spcPts val="0"/>
              </a:spcBef>
            </a:pPr>
            <a:endParaRPr lang="en-US" sz="1000" dirty="0">
              <a:latin typeface="Lucida Sans Unicode" pitchFamily="34" charset="0"/>
            </a:endParaRPr>
          </a:p>
          <a:p>
            <a:pPr algn="l" eaLnBrk="1" hangingPunct="1">
              <a:lnSpc>
                <a:spcPct val="120000"/>
              </a:lnSpc>
              <a:spcBef>
                <a:spcPts val="0"/>
              </a:spcBef>
            </a:pPr>
            <a:r>
              <a:rPr lang="en-US" sz="2000" b="1" dirty="0">
                <a:solidFill>
                  <a:srgbClr val="FF6633"/>
                </a:solidFill>
                <a:latin typeface="Lucida Sans Unicode" pitchFamily="34" charset="0"/>
              </a:rPr>
              <a:t>LEAD</a:t>
            </a:r>
            <a:r>
              <a:rPr lang="en-US" sz="2000" dirty="0">
                <a:latin typeface="Lucida Sans Unicode" pitchFamily="34" charset="0"/>
              </a:rPr>
              <a:t>		Water from lead pipes</a:t>
            </a:r>
          </a:p>
          <a:p>
            <a:pPr algn="l" eaLnBrk="1" hangingPunct="1">
              <a:lnSpc>
                <a:spcPct val="120000"/>
              </a:lnSpc>
              <a:spcBef>
                <a:spcPts val="0"/>
              </a:spcBef>
            </a:pPr>
            <a:r>
              <a:rPr lang="en-US" sz="2000" dirty="0">
                <a:latin typeface="Lucida Sans Unicode" pitchFamily="34" charset="0"/>
              </a:rPr>
              <a:t>		Some cookware glazes and enamels</a:t>
            </a:r>
          </a:p>
          <a:p>
            <a:pPr algn="l" eaLnBrk="1" hangingPunct="1">
              <a:lnSpc>
                <a:spcPct val="120000"/>
              </a:lnSpc>
              <a:spcBef>
                <a:spcPts val="0"/>
              </a:spcBef>
            </a:pPr>
            <a:r>
              <a:rPr lang="en-US" sz="2000" dirty="0">
                <a:latin typeface="Lucida Sans Unicode" pitchFamily="34" charset="0"/>
              </a:rPr>
              <a:t>		Dark hair dyes</a:t>
            </a:r>
          </a:p>
          <a:p>
            <a:pPr algn="l" eaLnBrk="1" hangingPunct="1">
              <a:lnSpc>
                <a:spcPct val="120000"/>
              </a:lnSpc>
              <a:spcBef>
                <a:spcPts val="0"/>
              </a:spcBef>
            </a:pPr>
            <a:endParaRPr lang="en-US" sz="1000" dirty="0">
              <a:latin typeface="Lucida Sans Unicode" pitchFamily="34" charset="0"/>
            </a:endParaRPr>
          </a:p>
          <a:p>
            <a:pPr algn="l" eaLnBrk="1" hangingPunct="1">
              <a:lnSpc>
                <a:spcPct val="120000"/>
              </a:lnSpc>
              <a:spcBef>
                <a:spcPts val="0"/>
              </a:spcBef>
            </a:pPr>
            <a:r>
              <a:rPr lang="en-US" sz="2000" b="1" dirty="0">
                <a:solidFill>
                  <a:srgbClr val="FF6633"/>
                </a:solidFill>
                <a:latin typeface="Lucida Sans Unicode" pitchFamily="34" charset="0"/>
              </a:rPr>
              <a:t>IRON</a:t>
            </a:r>
            <a:r>
              <a:rPr lang="en-US" sz="2000" dirty="0">
                <a:solidFill>
                  <a:srgbClr val="FF6633"/>
                </a:solidFill>
                <a:latin typeface="Lucida Sans Unicode" pitchFamily="34" charset="0"/>
              </a:rPr>
              <a:t>	</a:t>
            </a:r>
            <a:r>
              <a:rPr lang="en-US" sz="2000" dirty="0">
                <a:latin typeface="Lucida Sans Unicode" pitchFamily="34" charset="0"/>
              </a:rPr>
              <a:t>	All commercial white flour products</a:t>
            </a:r>
          </a:p>
          <a:p>
            <a:pPr algn="l" eaLnBrk="1" hangingPunct="1">
              <a:lnSpc>
                <a:spcPct val="120000"/>
              </a:lnSpc>
              <a:spcBef>
                <a:spcPts val="0"/>
              </a:spcBef>
            </a:pPr>
            <a:endParaRPr lang="en-US" sz="1000" dirty="0">
              <a:latin typeface="Lucida Sans Unicode" pitchFamily="34" charset="0"/>
            </a:endParaRPr>
          </a:p>
          <a:p>
            <a:pPr algn="l" eaLnBrk="1" hangingPunct="1">
              <a:lnSpc>
                <a:spcPct val="120000"/>
              </a:lnSpc>
              <a:spcBef>
                <a:spcPts val="0"/>
              </a:spcBef>
            </a:pPr>
            <a:r>
              <a:rPr lang="en-US" sz="2000" b="1" dirty="0">
                <a:solidFill>
                  <a:srgbClr val="FF6633"/>
                </a:solidFill>
                <a:latin typeface="Lucida Sans Unicode" pitchFamily="34" charset="0"/>
              </a:rPr>
              <a:t>CADMIUM</a:t>
            </a:r>
            <a:r>
              <a:rPr lang="en-US" sz="2000" dirty="0">
                <a:latin typeface="Lucida Sans Unicode" pitchFamily="34" charset="0"/>
              </a:rPr>
              <a:t>	Commercially raised fruits and vegetables</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90A95E7B-A91E-CE44-BA00-AEC19839DEE6}" type="slidenum">
              <a:rPr lang="en-US" sz="1200"/>
              <a:pPr>
                <a:defRPr/>
              </a:pPr>
              <a:t>122</a:t>
            </a:fld>
            <a:endParaRPr lang="en-US" sz="12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129"/>
          <a:stretch/>
        </p:blipFill>
        <p:spPr>
          <a:xfrm>
            <a:off x="152400" y="1905000"/>
            <a:ext cx="4114800" cy="2541519"/>
          </a:xfrm>
          <a:prstGeom prst="rect">
            <a:avLst/>
          </a:prstGeom>
        </p:spPr>
      </p:pic>
      <p:sp>
        <p:nvSpPr>
          <p:cNvPr id="135169" name="Rectangle 1026"/>
          <p:cNvSpPr>
            <a:spLocks noGrp="1" noChangeArrowheads="1"/>
          </p:cNvSpPr>
          <p:nvPr>
            <p:ph type="title" idx="4294967295"/>
          </p:nvPr>
        </p:nvSpPr>
        <p:spPr>
          <a:xfrm>
            <a:off x="-38100" y="152400"/>
            <a:ext cx="9144000" cy="838200"/>
          </a:xfrm>
        </p:spPr>
        <p:txBody>
          <a:bodyPr/>
          <a:lstStyle/>
          <a:p>
            <a:pPr eaLnBrk="1" hangingPunct="1"/>
            <a:r>
              <a:rPr lang="en-US" sz="4000" b="1" dirty="0">
                <a:solidFill>
                  <a:schemeClr val="tx1"/>
                </a:solidFill>
                <a:latin typeface="Lucida Sans Unicode"/>
              </a:rPr>
              <a:t>EFFECTS OF </a:t>
            </a:r>
            <a:r>
              <a:rPr lang="en-US" sz="4000" b="1" dirty="0">
                <a:solidFill>
                  <a:srgbClr val="33CC99"/>
                </a:solidFill>
                <a:latin typeface="Lucida Sans Unicode"/>
              </a:rPr>
              <a:t>FLUORIDE</a:t>
            </a:r>
          </a:p>
        </p:txBody>
      </p:sp>
      <p:sp>
        <p:nvSpPr>
          <p:cNvPr id="135170" name="Text Box 1027"/>
          <p:cNvSpPr txBox="1">
            <a:spLocks noChangeArrowheads="1"/>
          </p:cNvSpPr>
          <p:nvPr/>
        </p:nvSpPr>
        <p:spPr bwMode="auto">
          <a:xfrm>
            <a:off x="3810000" y="2667000"/>
            <a:ext cx="5410200" cy="392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indent="-342900" algn="l" eaLnBrk="1" hangingPunct="1">
              <a:lnSpc>
                <a:spcPct val="130000"/>
              </a:lnSpc>
              <a:spcBef>
                <a:spcPts val="0"/>
              </a:spcBef>
              <a:buFont typeface="Wingdings" charset="2"/>
              <a:buChar char="§"/>
            </a:pPr>
            <a:r>
              <a:rPr lang="en-US" sz="1600" dirty="0">
                <a:latin typeface="Lucida Sans Unicode"/>
              </a:rPr>
              <a:t>Premature aging		</a:t>
            </a:r>
          </a:p>
          <a:p>
            <a:pPr indent="-342900" algn="l" eaLnBrk="1" hangingPunct="1">
              <a:lnSpc>
                <a:spcPct val="130000"/>
              </a:lnSpc>
              <a:spcBef>
                <a:spcPts val="0"/>
              </a:spcBef>
              <a:buFont typeface="Wingdings" charset="2"/>
              <a:buChar char="§"/>
            </a:pPr>
            <a:r>
              <a:rPr lang="en-US" sz="1600" dirty="0">
                <a:latin typeface="Lucida Sans Unicode"/>
              </a:rPr>
              <a:t>Arthritis</a:t>
            </a:r>
          </a:p>
          <a:p>
            <a:pPr indent="-342900" algn="l" eaLnBrk="1" hangingPunct="1">
              <a:lnSpc>
                <a:spcPct val="130000"/>
              </a:lnSpc>
              <a:spcBef>
                <a:spcPts val="0"/>
              </a:spcBef>
              <a:buFont typeface="Wingdings" charset="2"/>
              <a:buChar char="§"/>
            </a:pPr>
            <a:r>
              <a:rPr lang="en-US" sz="1600" dirty="0">
                <a:latin typeface="Lucida Sans Unicode"/>
              </a:rPr>
              <a:t>Osteoporosis			</a:t>
            </a:r>
          </a:p>
          <a:p>
            <a:pPr indent="-342900" algn="l" eaLnBrk="1" hangingPunct="1">
              <a:lnSpc>
                <a:spcPct val="130000"/>
              </a:lnSpc>
              <a:spcBef>
                <a:spcPts val="0"/>
              </a:spcBef>
              <a:buFont typeface="Wingdings" charset="2"/>
              <a:buChar char="§"/>
            </a:pPr>
            <a:r>
              <a:rPr lang="en-US" sz="1600" dirty="0">
                <a:latin typeface="Lucida Sans Unicode"/>
              </a:rPr>
              <a:t>Irregular bone growth</a:t>
            </a:r>
          </a:p>
          <a:p>
            <a:pPr indent="-342900" algn="l" eaLnBrk="1" hangingPunct="1">
              <a:lnSpc>
                <a:spcPct val="130000"/>
              </a:lnSpc>
              <a:spcBef>
                <a:spcPts val="0"/>
              </a:spcBef>
              <a:buFont typeface="Wingdings" charset="2"/>
              <a:buChar char="§"/>
            </a:pPr>
            <a:r>
              <a:rPr lang="en-US" sz="1600" dirty="0">
                <a:latin typeface="Lucida Sans Unicode"/>
              </a:rPr>
              <a:t>Degeneration of bone and cartilage</a:t>
            </a:r>
          </a:p>
          <a:p>
            <a:pPr indent="-342900" algn="l" eaLnBrk="1" hangingPunct="1">
              <a:lnSpc>
                <a:spcPct val="130000"/>
              </a:lnSpc>
              <a:spcBef>
                <a:spcPts val="0"/>
              </a:spcBef>
              <a:buFont typeface="Wingdings" charset="2"/>
              <a:buChar char="§"/>
            </a:pPr>
            <a:r>
              <a:rPr lang="en-US" sz="1600" dirty="0">
                <a:latin typeface="Lucida Sans Unicode"/>
              </a:rPr>
              <a:t>Mottling of the teeth – fluorosis</a:t>
            </a:r>
          </a:p>
          <a:p>
            <a:pPr lvl="0" indent="-342900" algn="l">
              <a:lnSpc>
                <a:spcPct val="130000"/>
              </a:lnSpc>
              <a:spcBef>
                <a:spcPts val="0"/>
              </a:spcBef>
              <a:buFont typeface="Wingdings" charset="2"/>
              <a:buChar char="§"/>
            </a:pPr>
            <a:r>
              <a:rPr lang="en-US" sz="1600" dirty="0">
                <a:solidFill>
                  <a:srgbClr val="000000"/>
                </a:solidFill>
                <a:latin typeface="Lucida Sans Unicode"/>
              </a:rPr>
              <a:t>Acne and other skin problems</a:t>
            </a:r>
          </a:p>
          <a:p>
            <a:pPr lvl="0" indent="-342900" algn="l">
              <a:lnSpc>
                <a:spcPct val="130000"/>
              </a:lnSpc>
              <a:spcBef>
                <a:spcPts val="0"/>
              </a:spcBef>
              <a:buFont typeface="Wingdings" charset="2"/>
              <a:buChar char="§"/>
            </a:pPr>
            <a:r>
              <a:rPr lang="en-US" sz="1600" dirty="0">
                <a:solidFill>
                  <a:srgbClr val="000000"/>
                </a:solidFill>
                <a:latin typeface="Lucida Sans Unicode"/>
              </a:rPr>
              <a:t>Damage to the immune system</a:t>
            </a:r>
          </a:p>
          <a:p>
            <a:pPr lvl="0" indent="-342900" algn="l">
              <a:lnSpc>
                <a:spcPct val="130000"/>
              </a:lnSpc>
              <a:spcBef>
                <a:spcPts val="0"/>
              </a:spcBef>
              <a:buFont typeface="Wingdings" charset="2"/>
              <a:buChar char="§"/>
            </a:pPr>
            <a:r>
              <a:rPr lang="en-US" sz="1600" dirty="0">
                <a:solidFill>
                  <a:srgbClr val="000000"/>
                </a:solidFill>
                <a:latin typeface="Lucida Sans Unicode"/>
              </a:rPr>
              <a:t>Hardening of the arteries</a:t>
            </a:r>
          </a:p>
          <a:p>
            <a:pPr lvl="0" indent="-342900" algn="l">
              <a:lnSpc>
                <a:spcPct val="130000"/>
              </a:lnSpc>
              <a:spcBef>
                <a:spcPts val="0"/>
              </a:spcBef>
              <a:buFont typeface="Wingdings" charset="2"/>
              <a:buChar char="§"/>
            </a:pPr>
            <a:r>
              <a:rPr lang="en-US" sz="1600" dirty="0">
                <a:solidFill>
                  <a:srgbClr val="000000"/>
                </a:solidFill>
                <a:latin typeface="Lucida Sans Unicode"/>
              </a:rPr>
              <a:t>Genetic damage</a:t>
            </a:r>
          </a:p>
          <a:p>
            <a:pPr lvl="0" indent="-342900" algn="l">
              <a:lnSpc>
                <a:spcPct val="130000"/>
              </a:lnSpc>
              <a:spcBef>
                <a:spcPts val="0"/>
              </a:spcBef>
              <a:buFont typeface="Wingdings" charset="2"/>
              <a:buChar char="§"/>
            </a:pPr>
            <a:r>
              <a:rPr lang="en-US" sz="1600" dirty="0">
                <a:solidFill>
                  <a:srgbClr val="000000"/>
                </a:solidFill>
                <a:latin typeface="Lucida Sans Unicode"/>
              </a:rPr>
              <a:t>Cancer				</a:t>
            </a:r>
          </a:p>
          <a:p>
            <a:pPr lvl="0" indent="-342900" algn="l">
              <a:lnSpc>
                <a:spcPct val="130000"/>
              </a:lnSpc>
              <a:spcBef>
                <a:spcPts val="0"/>
              </a:spcBef>
              <a:buFont typeface="Wingdings" charset="2"/>
              <a:buChar char="§"/>
            </a:pPr>
            <a:r>
              <a:rPr lang="en-US" sz="1600" dirty="0">
                <a:solidFill>
                  <a:srgbClr val="000000"/>
                </a:solidFill>
                <a:latin typeface="Lucida Sans Unicode"/>
              </a:rPr>
              <a:t>Violent behavior</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41558606-019E-C841-84C7-5DA2F7B2B198}" type="slidenum">
              <a:rPr lang="en-US" sz="1200"/>
              <a:pPr>
                <a:defRPr/>
              </a:pPr>
              <a:t>123</a:t>
            </a:fld>
            <a:endParaRPr lang="en-US" sz="1200" dirty="0"/>
          </a:p>
        </p:txBody>
      </p:sp>
      <p:sp>
        <p:nvSpPr>
          <p:cNvPr id="4" name="Rectangle 3"/>
          <p:cNvSpPr/>
          <p:nvPr/>
        </p:nvSpPr>
        <p:spPr>
          <a:xfrm>
            <a:off x="3810000" y="990600"/>
            <a:ext cx="5867400" cy="1238801"/>
          </a:xfrm>
          <a:prstGeom prst="rect">
            <a:avLst/>
          </a:prstGeom>
        </p:spPr>
        <p:txBody>
          <a:bodyPr wrap="square">
            <a:spAutoFit/>
          </a:bodyPr>
          <a:lstStyle/>
          <a:p>
            <a:pPr algn="l" eaLnBrk="1" hangingPunct="1">
              <a:lnSpc>
                <a:spcPct val="130000"/>
              </a:lnSpc>
              <a:spcBef>
                <a:spcPts val="0"/>
              </a:spcBef>
            </a:pPr>
            <a:r>
              <a:rPr lang="en-US" sz="2200" b="1" dirty="0">
                <a:solidFill>
                  <a:srgbClr val="33CC99"/>
                </a:solidFill>
                <a:latin typeface="Lucida Sans Unicode"/>
              </a:rPr>
              <a:t>MAIN EFFECTS</a:t>
            </a:r>
          </a:p>
          <a:p>
            <a:pPr marL="285750" indent="-285750" algn="l" eaLnBrk="1" hangingPunct="1">
              <a:lnSpc>
                <a:spcPct val="130000"/>
              </a:lnSpc>
              <a:spcBef>
                <a:spcPts val="0"/>
              </a:spcBef>
              <a:buFont typeface="Wingdings" charset="2"/>
              <a:buChar char="§"/>
            </a:pPr>
            <a:r>
              <a:rPr lang="en-US" sz="1800" dirty="0">
                <a:latin typeface="Lucida Sans Unicode"/>
              </a:rPr>
              <a:t>Depresses thyroid function</a:t>
            </a:r>
          </a:p>
          <a:p>
            <a:pPr marL="285750" indent="-285750" algn="l" eaLnBrk="1" hangingPunct="1">
              <a:lnSpc>
                <a:spcPct val="130000"/>
              </a:lnSpc>
              <a:spcBef>
                <a:spcPts val="0"/>
              </a:spcBef>
              <a:buFont typeface="Wingdings" charset="2"/>
              <a:buChar char="§"/>
            </a:pPr>
            <a:r>
              <a:rPr lang="en-US" sz="1800" dirty="0">
                <a:latin typeface="Lucida Sans Unicode"/>
              </a:rPr>
              <a:t>Enzyme inhibitor</a:t>
            </a:r>
          </a:p>
        </p:txBody>
      </p:sp>
      <p:sp>
        <p:nvSpPr>
          <p:cNvPr id="6" name="Rectangle 5"/>
          <p:cNvSpPr/>
          <p:nvPr/>
        </p:nvSpPr>
        <p:spPr>
          <a:xfrm>
            <a:off x="3886200" y="2362200"/>
            <a:ext cx="1723549" cy="310341"/>
          </a:xfrm>
          <a:prstGeom prst="rect">
            <a:avLst/>
          </a:prstGeom>
        </p:spPr>
        <p:txBody>
          <a:bodyPr wrap="none">
            <a:spAutoFit/>
          </a:bodyPr>
          <a:lstStyle/>
          <a:p>
            <a:pPr algn="l" eaLnBrk="1" hangingPunct="1">
              <a:lnSpc>
                <a:spcPct val="65000"/>
              </a:lnSpc>
              <a:spcBef>
                <a:spcPct val="50000"/>
              </a:spcBef>
            </a:pPr>
            <a:r>
              <a:rPr lang="en-US" sz="2000" b="1" dirty="0">
                <a:solidFill>
                  <a:srgbClr val="33CC99"/>
                </a:solidFill>
                <a:latin typeface="Lucida Sans Unicode"/>
              </a:rPr>
              <a:t>LEADING TO</a:t>
            </a:r>
          </a:p>
        </p:txBody>
      </p:sp>
    </p:spTree>
    <p:extLst>
      <p:ext uri="{BB962C8B-B14F-4D97-AF65-F5344CB8AC3E}">
        <p14:creationId xmlns:p14="http://schemas.microsoft.com/office/powerpoint/2010/main" val="22324014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671513" y="228600"/>
            <a:ext cx="7772400" cy="1219200"/>
          </a:xfrm>
        </p:spPr>
        <p:txBody>
          <a:bodyPr/>
          <a:lstStyle/>
          <a:p>
            <a:pPr eaLnBrk="1" hangingPunct="1"/>
            <a:r>
              <a:rPr lang="en-US" sz="3600" b="1" dirty="0"/>
              <a:t>FOOD ADDITIVES</a:t>
            </a:r>
          </a:p>
        </p:txBody>
      </p:sp>
      <p:sp>
        <p:nvSpPr>
          <p:cNvPr id="137218" name="Text Box 3"/>
          <p:cNvSpPr txBox="1">
            <a:spLocks noChangeArrowheads="1"/>
          </p:cNvSpPr>
          <p:nvPr/>
        </p:nvSpPr>
        <p:spPr bwMode="auto">
          <a:xfrm>
            <a:off x="569912" y="1295400"/>
            <a:ext cx="8004175"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spcBef>
                <a:spcPct val="50000"/>
              </a:spcBef>
            </a:pPr>
            <a:r>
              <a:rPr lang="en-US" b="1" spc="40" dirty="0">
                <a:solidFill>
                  <a:srgbClr val="FF3366"/>
                </a:solidFill>
                <a:latin typeface="Lucida Sans Unicode" pitchFamily="34" charset="0"/>
              </a:rPr>
              <a:t>THE AVERAGE AMERICAN EATS NINE POUNDS OF CHEMICAL ADDITIVES PER YEAR</a:t>
            </a:r>
            <a:r>
              <a:rPr lang="en-US" spc="40" dirty="0">
                <a:solidFill>
                  <a:srgbClr val="FF3366"/>
                </a:solidFill>
                <a:latin typeface="Verdana"/>
                <a:cs typeface="Verdana"/>
              </a:rPr>
              <a:t>,</a:t>
            </a:r>
            <a:r>
              <a:rPr lang="en-US" b="1" spc="40" dirty="0">
                <a:solidFill>
                  <a:srgbClr val="FF3366"/>
                </a:solidFill>
                <a:latin typeface="Lucida Sans Unicode" pitchFamily="34" charset="0"/>
              </a:rPr>
              <a:t> INCLUDING</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ABFF6BD1-91ED-174B-819C-76CBA257CFBC}" type="slidenum">
              <a:rPr lang="en-US" sz="1200"/>
              <a:pPr>
                <a:defRPr/>
              </a:pPr>
              <a:t>124</a:t>
            </a:fld>
            <a:endParaRPr lang="en-US" sz="1200" dirty="0"/>
          </a:p>
        </p:txBody>
      </p:sp>
      <p:sp>
        <p:nvSpPr>
          <p:cNvPr id="4" name="Rectangle 3"/>
          <p:cNvSpPr/>
          <p:nvPr/>
        </p:nvSpPr>
        <p:spPr>
          <a:xfrm>
            <a:off x="685800" y="2462748"/>
            <a:ext cx="2590800" cy="3760004"/>
          </a:xfrm>
          <a:prstGeom prst="rect">
            <a:avLst/>
          </a:prstGeom>
        </p:spPr>
        <p:txBody>
          <a:bodyPr wrap="square">
            <a:spAutoFit/>
          </a:bodyPr>
          <a:lstStyle/>
          <a:p>
            <a:pPr algn="l">
              <a:lnSpc>
                <a:spcPct val="150000"/>
              </a:lnSpc>
            </a:pPr>
            <a:r>
              <a:rPr lang="en-US" sz="2000" dirty="0">
                <a:latin typeface="Lucida Sans Unicode" pitchFamily="34" charset="0"/>
                <a:cs typeface="Lucida Sans Unicode" pitchFamily="34" charset="0"/>
              </a:rPr>
              <a:t>Preservatives</a:t>
            </a:r>
          </a:p>
          <a:p>
            <a:pPr algn="l">
              <a:lnSpc>
                <a:spcPct val="150000"/>
              </a:lnSpc>
            </a:pPr>
            <a:r>
              <a:rPr lang="en-US" sz="2000" dirty="0">
                <a:latin typeface="Lucida Sans Unicode" pitchFamily="34" charset="0"/>
                <a:cs typeface="Lucida Sans Unicode" pitchFamily="34" charset="0"/>
              </a:rPr>
              <a:t>Emulsifiers </a:t>
            </a:r>
          </a:p>
          <a:p>
            <a:pPr algn="l">
              <a:lnSpc>
                <a:spcPct val="150000"/>
              </a:lnSpc>
            </a:pPr>
            <a:r>
              <a:rPr lang="en-US" sz="2000" dirty="0">
                <a:latin typeface="Lucida Sans Unicode" pitchFamily="34" charset="0"/>
                <a:cs typeface="Lucida Sans Unicode" pitchFamily="34" charset="0"/>
              </a:rPr>
              <a:t>Buffers</a:t>
            </a:r>
          </a:p>
          <a:p>
            <a:pPr algn="l">
              <a:lnSpc>
                <a:spcPct val="150000"/>
              </a:lnSpc>
            </a:pPr>
            <a:r>
              <a:rPr lang="en-US" sz="2000" dirty="0" err="1">
                <a:latin typeface="Lucida Sans Unicode" pitchFamily="34" charset="0"/>
                <a:cs typeface="Lucida Sans Unicode" pitchFamily="34" charset="0"/>
              </a:rPr>
              <a:t>Alkalizers</a:t>
            </a:r>
            <a:r>
              <a:rPr lang="en-US" sz="2000" dirty="0">
                <a:latin typeface="Lucida Sans Unicode" pitchFamily="34" charset="0"/>
                <a:cs typeface="Lucida Sans Unicode" pitchFamily="34" charset="0"/>
              </a:rPr>
              <a:t> </a:t>
            </a:r>
          </a:p>
          <a:p>
            <a:pPr algn="l">
              <a:lnSpc>
                <a:spcPct val="150000"/>
              </a:lnSpc>
            </a:pPr>
            <a:r>
              <a:rPr lang="en-US" sz="2000" dirty="0">
                <a:latin typeface="Lucida Sans Unicode" pitchFamily="34" charset="0"/>
                <a:cs typeface="Lucida Sans Unicode" pitchFamily="34" charset="0"/>
              </a:rPr>
              <a:t>Anti-caking agents</a:t>
            </a:r>
          </a:p>
          <a:p>
            <a:pPr algn="l">
              <a:lnSpc>
                <a:spcPct val="150000"/>
              </a:lnSpc>
            </a:pPr>
            <a:r>
              <a:rPr lang="en-US" sz="2000" dirty="0">
                <a:latin typeface="Lucida Sans Unicode" pitchFamily="34" charset="0"/>
                <a:cs typeface="Lucida Sans Unicode" pitchFamily="34" charset="0"/>
              </a:rPr>
              <a:t>Curers </a:t>
            </a:r>
          </a:p>
          <a:p>
            <a:pPr algn="l">
              <a:lnSpc>
                <a:spcPct val="150000"/>
              </a:lnSpc>
            </a:pPr>
            <a:r>
              <a:rPr lang="en-US" sz="2000" dirty="0">
                <a:latin typeface="Lucida Sans Unicode" pitchFamily="34" charset="0"/>
                <a:cs typeface="Lucida Sans Unicode" pitchFamily="34" charset="0"/>
              </a:rPr>
              <a:t>Gases</a:t>
            </a:r>
          </a:p>
          <a:p>
            <a:pPr algn="l">
              <a:lnSpc>
                <a:spcPct val="150000"/>
              </a:lnSpc>
            </a:pPr>
            <a:r>
              <a:rPr lang="en-US" sz="2000" dirty="0">
                <a:latin typeface="Lucida Sans Unicode" pitchFamily="34" charset="0"/>
                <a:cs typeface="Lucida Sans Unicode" pitchFamily="34" charset="0"/>
              </a:rPr>
              <a:t>Sweeteners </a:t>
            </a:r>
          </a:p>
        </p:txBody>
      </p:sp>
      <p:sp>
        <p:nvSpPr>
          <p:cNvPr id="5" name="Rectangle 4"/>
          <p:cNvSpPr/>
          <p:nvPr/>
        </p:nvSpPr>
        <p:spPr>
          <a:xfrm>
            <a:off x="3581400" y="2462748"/>
            <a:ext cx="2819400" cy="3785652"/>
          </a:xfrm>
          <a:prstGeom prst="rect">
            <a:avLst/>
          </a:prstGeom>
        </p:spPr>
        <p:txBody>
          <a:bodyPr wrap="square">
            <a:spAutoFit/>
          </a:bodyPr>
          <a:lstStyle/>
          <a:p>
            <a:pPr algn="l">
              <a:lnSpc>
                <a:spcPct val="150000"/>
              </a:lnSpc>
            </a:pPr>
            <a:r>
              <a:rPr lang="en-US" sz="2000" dirty="0">
                <a:latin typeface="Lucida Sans Unicode" pitchFamily="34" charset="0"/>
                <a:cs typeface="Lucida Sans Unicode" pitchFamily="34" charset="0"/>
              </a:rPr>
              <a:t>Dyes</a:t>
            </a:r>
            <a:r>
              <a:rPr lang="en-US" sz="2000" dirty="0">
                <a:latin typeface="Verdana"/>
                <a:cs typeface="Verdana"/>
              </a:rPr>
              <a:t>,</a:t>
            </a:r>
            <a:r>
              <a:rPr lang="en-US" sz="2000" dirty="0">
                <a:latin typeface="Lucida Sans Unicode" pitchFamily="34" charset="0"/>
                <a:cs typeface="Lucida Sans Unicode" pitchFamily="34" charset="0"/>
              </a:rPr>
              <a:t> Coloring	</a:t>
            </a:r>
          </a:p>
          <a:p>
            <a:pPr algn="l">
              <a:lnSpc>
                <a:spcPct val="150000"/>
              </a:lnSpc>
            </a:pPr>
            <a:r>
              <a:rPr lang="en-US" sz="2000" dirty="0">
                <a:latin typeface="Lucida Sans Unicode" pitchFamily="34" charset="0"/>
                <a:cs typeface="Lucida Sans Unicode" pitchFamily="34" charset="0"/>
              </a:rPr>
              <a:t>Antioxidants </a:t>
            </a:r>
          </a:p>
          <a:p>
            <a:pPr algn="l">
              <a:lnSpc>
                <a:spcPct val="150000"/>
              </a:lnSpc>
            </a:pPr>
            <a:r>
              <a:rPr lang="en-US" sz="2000" dirty="0">
                <a:latin typeface="Lucida Sans Unicode" pitchFamily="34" charset="0"/>
                <a:cs typeface="Lucida Sans Unicode" pitchFamily="34" charset="0"/>
              </a:rPr>
              <a:t>Noxious sprays</a:t>
            </a:r>
          </a:p>
          <a:p>
            <a:pPr algn="l">
              <a:lnSpc>
                <a:spcPct val="150000"/>
              </a:lnSpc>
            </a:pPr>
            <a:r>
              <a:rPr lang="en-US" sz="2000" dirty="0">
                <a:latin typeface="Lucida Sans Unicode" pitchFamily="34" charset="0"/>
                <a:cs typeface="Lucida Sans Unicode" pitchFamily="34" charset="0"/>
              </a:rPr>
              <a:t>Deodorants </a:t>
            </a:r>
          </a:p>
          <a:p>
            <a:pPr algn="l">
              <a:lnSpc>
                <a:spcPct val="150000"/>
              </a:lnSpc>
            </a:pPr>
            <a:r>
              <a:rPr lang="en-US" sz="2000" dirty="0">
                <a:latin typeface="Lucida Sans Unicode" pitchFamily="34" charset="0"/>
                <a:cs typeface="Lucida Sans Unicode" pitchFamily="34" charset="0"/>
              </a:rPr>
              <a:t>Anti-foaming agents</a:t>
            </a:r>
          </a:p>
          <a:p>
            <a:pPr algn="l">
              <a:lnSpc>
                <a:spcPct val="150000"/>
              </a:lnSpc>
            </a:pPr>
            <a:r>
              <a:rPr lang="en-US" sz="2000" dirty="0" err="1">
                <a:latin typeface="Lucida Sans Unicode" pitchFamily="34" charset="0"/>
                <a:cs typeface="Lucida Sans Unicode" pitchFamily="34" charset="0"/>
              </a:rPr>
              <a:t>Hydrolizers</a:t>
            </a:r>
            <a:r>
              <a:rPr lang="en-US" sz="2000" dirty="0">
                <a:latin typeface="Lucida Sans Unicode" pitchFamily="34" charset="0"/>
                <a:cs typeface="Lucida Sans Unicode" pitchFamily="34" charset="0"/>
              </a:rPr>
              <a:t>	 </a:t>
            </a:r>
          </a:p>
          <a:p>
            <a:pPr algn="l">
              <a:lnSpc>
                <a:spcPct val="150000"/>
              </a:lnSpc>
            </a:pPr>
            <a:r>
              <a:rPr lang="en-US" sz="2000" dirty="0">
                <a:latin typeface="Lucida Sans Unicode" pitchFamily="34" charset="0"/>
                <a:cs typeface="Lucida Sans Unicode" pitchFamily="34" charset="0"/>
              </a:rPr>
              <a:t>Extenders 	</a:t>
            </a:r>
          </a:p>
          <a:p>
            <a:pPr algn="l">
              <a:lnSpc>
                <a:spcPct val="150000"/>
              </a:lnSpc>
            </a:pPr>
            <a:r>
              <a:rPr lang="en-US" sz="2000" dirty="0" err="1">
                <a:latin typeface="Lucida Sans Unicode" pitchFamily="34" charset="0"/>
                <a:cs typeface="Lucida Sans Unicode" pitchFamily="34" charset="0"/>
              </a:rPr>
              <a:t>Maturers</a:t>
            </a:r>
            <a:r>
              <a:rPr lang="en-US" sz="2000" dirty="0">
                <a:latin typeface="Lucida Sans Unicode" pitchFamily="34" charset="0"/>
                <a:cs typeface="Lucida Sans Unicode" pitchFamily="34" charset="0"/>
              </a:rPr>
              <a:t> </a:t>
            </a:r>
          </a:p>
        </p:txBody>
      </p:sp>
      <p:sp>
        <p:nvSpPr>
          <p:cNvPr id="6" name="Rectangle 5"/>
          <p:cNvSpPr/>
          <p:nvPr/>
        </p:nvSpPr>
        <p:spPr>
          <a:xfrm>
            <a:off x="6248400" y="2462748"/>
            <a:ext cx="2511425" cy="3760004"/>
          </a:xfrm>
          <a:prstGeom prst="rect">
            <a:avLst/>
          </a:prstGeom>
        </p:spPr>
        <p:txBody>
          <a:bodyPr wrap="square">
            <a:spAutoFit/>
          </a:bodyPr>
          <a:lstStyle/>
          <a:p>
            <a:pPr algn="l">
              <a:lnSpc>
                <a:spcPct val="150000"/>
              </a:lnSpc>
            </a:pPr>
            <a:r>
              <a:rPr lang="en-US" sz="2000" dirty="0">
                <a:latin typeface="Lucida Sans Unicode" pitchFamily="34" charset="0"/>
                <a:cs typeface="Lucida Sans Unicode" pitchFamily="34" charset="0"/>
              </a:rPr>
              <a:t>Bleaches</a:t>
            </a:r>
          </a:p>
          <a:p>
            <a:pPr algn="l">
              <a:lnSpc>
                <a:spcPct val="150000"/>
              </a:lnSpc>
            </a:pPr>
            <a:r>
              <a:rPr lang="en-US" sz="2000" dirty="0">
                <a:latin typeface="Lucida Sans Unicode" pitchFamily="34" charset="0"/>
                <a:cs typeface="Lucida Sans Unicode" pitchFamily="34" charset="0"/>
              </a:rPr>
              <a:t>Flavors and Colors </a:t>
            </a:r>
          </a:p>
          <a:p>
            <a:pPr algn="l">
              <a:lnSpc>
                <a:spcPct val="150000"/>
              </a:lnSpc>
            </a:pPr>
            <a:r>
              <a:rPr lang="en-US" sz="2000" dirty="0">
                <a:latin typeface="Lucida Sans Unicode" pitchFamily="34" charset="0"/>
                <a:cs typeface="Lucida Sans Unicode" pitchFamily="34" charset="0"/>
              </a:rPr>
              <a:t>Acidifiers</a:t>
            </a:r>
          </a:p>
          <a:p>
            <a:pPr algn="l">
              <a:lnSpc>
                <a:spcPct val="150000"/>
              </a:lnSpc>
            </a:pPr>
            <a:r>
              <a:rPr lang="en-US" sz="2000" dirty="0">
                <a:latin typeface="Lucida Sans Unicode" pitchFamily="34" charset="0"/>
                <a:cs typeface="Lucida Sans Unicode" pitchFamily="34" charset="0"/>
              </a:rPr>
              <a:t>Moisturizers  </a:t>
            </a:r>
          </a:p>
          <a:p>
            <a:pPr algn="l">
              <a:lnSpc>
                <a:spcPct val="150000"/>
              </a:lnSpc>
            </a:pPr>
            <a:r>
              <a:rPr lang="en-US" sz="2000" dirty="0">
                <a:latin typeface="Lucida Sans Unicode" pitchFamily="34" charset="0"/>
                <a:cs typeface="Lucida Sans Unicode" pitchFamily="34" charset="0"/>
              </a:rPr>
              <a:t>Conditioners </a:t>
            </a:r>
          </a:p>
          <a:p>
            <a:pPr algn="l">
              <a:lnSpc>
                <a:spcPct val="150000"/>
              </a:lnSpc>
            </a:pPr>
            <a:r>
              <a:rPr lang="en-US" sz="2000" dirty="0">
                <a:latin typeface="Lucida Sans Unicode" pitchFamily="34" charset="0"/>
                <a:cs typeface="Lucida Sans Unicode" pitchFamily="34" charset="0"/>
              </a:rPr>
              <a:t>Drying agents Thickeners </a:t>
            </a:r>
          </a:p>
          <a:p>
            <a:pPr algn="l">
              <a:lnSpc>
                <a:spcPct val="150000"/>
              </a:lnSpc>
            </a:pPr>
            <a:r>
              <a:rPr lang="en-US" sz="2000" dirty="0">
                <a:latin typeface="Lucida Sans Unicode" pitchFamily="34" charset="0"/>
                <a:cs typeface="Lucida Sans Unicode" pitchFamily="34" charset="0"/>
              </a:rPr>
              <a:t>Fortifiers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k Sugar Packet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70213" y="1066800"/>
            <a:ext cx="3200400" cy="2400300"/>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pPr>
              <a:defRPr/>
            </a:pPr>
            <a:fld id="{45330EE6-07D9-7541-8DB4-0AD6A36845B6}" type="slidenum">
              <a:rPr lang="en-US" sz="1200"/>
              <a:pPr>
                <a:defRPr/>
              </a:pPr>
              <a:t>125</a:t>
            </a:fld>
            <a:endParaRPr lang="en-US" sz="1200" dirty="0"/>
          </a:p>
        </p:txBody>
      </p:sp>
      <p:sp>
        <p:nvSpPr>
          <p:cNvPr id="6" name="Rectangle 5"/>
          <p:cNvSpPr/>
          <p:nvPr/>
        </p:nvSpPr>
        <p:spPr>
          <a:xfrm>
            <a:off x="508000" y="3515360"/>
            <a:ext cx="8209280" cy="941796"/>
          </a:xfrm>
          <a:prstGeom prst="rect">
            <a:avLst/>
          </a:prstGeom>
        </p:spPr>
        <p:txBody>
          <a:bodyPr wrap="square">
            <a:spAutoFit/>
          </a:bodyPr>
          <a:lstStyle/>
          <a:p>
            <a:pPr eaLnBrk="1" hangingPunct="1">
              <a:spcBef>
                <a:spcPct val="30000"/>
              </a:spcBef>
            </a:pPr>
            <a:r>
              <a:rPr lang="en-US" b="1" spc="60" dirty="0">
                <a:latin typeface="Lucida Sans Unicode"/>
              </a:rPr>
              <a:t>MSG in all its forms</a:t>
            </a:r>
          </a:p>
          <a:p>
            <a:pPr eaLnBrk="1" hangingPunct="1">
              <a:spcBef>
                <a:spcPct val="30000"/>
              </a:spcBef>
            </a:pPr>
            <a:r>
              <a:rPr lang="en-US" b="1" spc="60" dirty="0">
                <a:latin typeface="Lucida Sans Unicode"/>
              </a:rPr>
              <a:t>ASPARTAME</a:t>
            </a:r>
          </a:p>
        </p:txBody>
      </p:sp>
      <p:sp>
        <p:nvSpPr>
          <p:cNvPr id="7" name="Rectangle 6"/>
          <p:cNvSpPr/>
          <p:nvPr/>
        </p:nvSpPr>
        <p:spPr>
          <a:xfrm>
            <a:off x="304800" y="4627880"/>
            <a:ext cx="8534400" cy="1717393"/>
          </a:xfrm>
          <a:prstGeom prst="rect">
            <a:avLst/>
          </a:prstGeom>
        </p:spPr>
        <p:txBody>
          <a:bodyPr wrap="square">
            <a:spAutoFit/>
          </a:bodyPr>
          <a:lstStyle/>
          <a:p>
            <a:pPr eaLnBrk="1" hangingPunct="1">
              <a:lnSpc>
                <a:spcPct val="110000"/>
              </a:lnSpc>
            </a:pPr>
            <a:r>
              <a:rPr lang="en-US" dirty="0">
                <a:latin typeface="Lucida Sans Unicode"/>
              </a:rPr>
              <a:t>Neurotoxins are found in reduced-fat milks</a:t>
            </a:r>
            <a:r>
              <a:rPr lang="en-US" altLang="ja-JP" dirty="0">
                <a:latin typeface="Verdana"/>
                <a:cs typeface="Verdana"/>
              </a:rPr>
              <a:t>,</a:t>
            </a:r>
            <a:r>
              <a:rPr lang="en-US" dirty="0">
                <a:latin typeface="Lucida Sans Unicode"/>
              </a:rPr>
              <a:t> </a:t>
            </a:r>
          </a:p>
          <a:p>
            <a:pPr eaLnBrk="1" hangingPunct="1">
              <a:lnSpc>
                <a:spcPct val="110000"/>
              </a:lnSpc>
            </a:pPr>
            <a:r>
              <a:rPr lang="en-US" dirty="0">
                <a:latin typeface="Lucida Sans Unicode"/>
              </a:rPr>
              <a:t>anything hydrolyzed or </a:t>
            </a:r>
            <a:r>
              <a:rPr lang="en-US" dirty="0" err="1">
                <a:latin typeface="Lucida Sans Unicode"/>
              </a:rPr>
              <a:t>autolyzed</a:t>
            </a:r>
            <a:r>
              <a:rPr lang="en-US" altLang="ja-JP" dirty="0">
                <a:latin typeface="Verdana"/>
                <a:cs typeface="Verdana"/>
              </a:rPr>
              <a:t>,</a:t>
            </a:r>
            <a:r>
              <a:rPr lang="en-US" dirty="0">
                <a:latin typeface="Lucida Sans Unicode"/>
              </a:rPr>
              <a:t> </a:t>
            </a:r>
          </a:p>
          <a:p>
            <a:pPr eaLnBrk="1" hangingPunct="1">
              <a:lnSpc>
                <a:spcPct val="110000"/>
              </a:lnSpc>
            </a:pPr>
            <a:r>
              <a:rPr lang="en-US" dirty="0">
                <a:latin typeface="Lucida Sans Unicode"/>
              </a:rPr>
              <a:t>and many processed products </a:t>
            </a:r>
          </a:p>
          <a:p>
            <a:pPr eaLnBrk="1" hangingPunct="1">
              <a:lnSpc>
                <a:spcPct val="110000"/>
              </a:lnSpc>
            </a:pPr>
            <a:r>
              <a:rPr lang="en-US" dirty="0">
                <a:latin typeface="Lucida Sans Unicode"/>
              </a:rPr>
              <a:t>containing </a:t>
            </a:r>
            <a:r>
              <a:rPr lang="en-US" altLang="ja-JP" dirty="0">
                <a:latin typeface="Lucida Sans Unicode"/>
              </a:rPr>
              <a:t>"</a:t>
            </a:r>
            <a:r>
              <a:rPr lang="en-US" altLang="ja-JP" dirty="0">
                <a:latin typeface="Lucida Sans Unicode" pitchFamily="34" charset="0"/>
                <a:cs typeface="Lucida Sans Unicode" pitchFamily="34" charset="0"/>
              </a:rPr>
              <a:t>flavorings" or even "natural </a:t>
            </a:r>
            <a:r>
              <a:rPr lang="en-US" altLang="ja-JP" dirty="0">
                <a:latin typeface="Lucida Sans Unicode"/>
              </a:rPr>
              <a:t>flavorings." </a:t>
            </a:r>
            <a:endParaRPr lang="en-US" dirty="0">
              <a:latin typeface="Lucida Sans Unicode"/>
            </a:endParaRPr>
          </a:p>
        </p:txBody>
      </p:sp>
      <p:sp>
        <p:nvSpPr>
          <p:cNvPr id="3" name="Title 2"/>
          <p:cNvSpPr>
            <a:spLocks noGrp="1"/>
          </p:cNvSpPr>
          <p:nvPr>
            <p:ph type="title" idx="4294967295"/>
          </p:nvPr>
        </p:nvSpPr>
        <p:spPr>
          <a:xfrm>
            <a:off x="681038" y="243840"/>
            <a:ext cx="7772400" cy="1143000"/>
          </a:xfrm>
        </p:spPr>
        <p:txBody>
          <a:bodyPr/>
          <a:lstStyle/>
          <a:p>
            <a:pPr rtl="0" eaLnBrk="1" fontAlgn="base" hangingPunct="1"/>
            <a:r>
              <a:rPr lang="en-US" sz="4000" b="1" kern="1200" dirty="0">
                <a:solidFill>
                  <a:srgbClr val="000000"/>
                </a:solidFill>
                <a:effectLst/>
                <a:latin typeface="Lucida Sans Unicode"/>
                <a:ea typeface="ＭＳ Ｐゴシック"/>
                <a:cs typeface="ＭＳ Ｐゴシック"/>
              </a:rPr>
              <a:t>NEUROTOXIC ADDITIVES</a:t>
            </a:r>
            <a:endParaRPr lang="en-US" dirty="0">
              <a:effectLst/>
            </a:endParaRPr>
          </a:p>
        </p:txBody>
      </p:sp>
    </p:spTree>
    <p:extLst>
      <p:ext uri="{BB962C8B-B14F-4D97-AF65-F5344CB8AC3E}">
        <p14:creationId xmlns:p14="http://schemas.microsoft.com/office/powerpoint/2010/main" val="19881148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81038" y="2843213"/>
            <a:ext cx="7772400" cy="1143000"/>
          </a:xfrm>
        </p:spPr>
        <p:txBody>
          <a:bodyPr/>
          <a:lstStyle/>
          <a:p>
            <a:pPr rtl="0" eaLnBrk="1" fontAlgn="base" hangingPunct="1"/>
            <a:r>
              <a:rPr lang="en-US" sz="3600" b="1" kern="1200" dirty="0">
                <a:solidFill>
                  <a:schemeClr val="bg1"/>
                </a:solidFill>
                <a:effectLst/>
                <a:latin typeface="Lucida Sans Unicode"/>
                <a:ea typeface="ＭＳ Ｐゴシック"/>
                <a:cs typeface="ＭＳ Ｐゴシック"/>
              </a:rPr>
              <a:t>Russell Blaylock</a:t>
            </a:r>
            <a:r>
              <a:rPr lang="en-US" sz="3600" kern="1200" dirty="0">
                <a:solidFill>
                  <a:schemeClr val="bg1"/>
                </a:solidFill>
                <a:effectLst/>
                <a:latin typeface="Verdana"/>
                <a:ea typeface="ＭＳ Ｐゴシック"/>
                <a:cs typeface="Verdana"/>
              </a:rPr>
              <a:t>,</a:t>
            </a:r>
            <a:r>
              <a:rPr lang="en-US" sz="3600" b="1" kern="1200" dirty="0">
                <a:solidFill>
                  <a:schemeClr val="bg1"/>
                </a:solidFill>
                <a:effectLst/>
                <a:latin typeface="Lucida Sans Unicode"/>
                <a:ea typeface="ＭＳ Ｐゴシック"/>
                <a:cs typeface="ＭＳ Ｐゴシック"/>
              </a:rPr>
              <a:t> MD Illustration</a:t>
            </a:r>
            <a:endParaRPr lang="en-US" sz="3600" dirty="0">
              <a:solidFill>
                <a:schemeClr val="bg1"/>
              </a:solidFill>
              <a:effectLst/>
            </a:endParaRPr>
          </a:p>
        </p:txBody>
      </p:sp>
      <p:pic>
        <p:nvPicPr>
          <p:cNvPr id="3" name="Picture 2" descr="Excitotoxin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1622">
            <a:off x="1866073" y="111185"/>
            <a:ext cx="5181600" cy="6263701"/>
          </a:xfrm>
          <a:prstGeom prst="rect">
            <a:avLst/>
          </a:prstGeom>
        </p:spPr>
      </p:pic>
      <p:sp>
        <p:nvSpPr>
          <p:cNvPr id="141314" name="Text Box 1028"/>
          <p:cNvSpPr txBox="1">
            <a:spLocks noChangeArrowheads="1"/>
          </p:cNvSpPr>
          <p:nvPr/>
        </p:nvSpPr>
        <p:spPr bwMode="auto">
          <a:xfrm>
            <a:off x="0" y="60960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latin typeface="Lucida Sans Unicode" pitchFamily="34" charset="0"/>
              </a:rPr>
              <a:t> </a:t>
            </a:r>
            <a:r>
              <a:rPr lang="en-US" sz="1800" b="1" dirty="0">
                <a:latin typeface="Lucida Sans Unicode" pitchFamily="34" charset="0"/>
              </a:rPr>
              <a:t>From </a:t>
            </a:r>
            <a:r>
              <a:rPr lang="en-US" sz="1800" b="1" i="1" spc="60" dirty="0">
                <a:solidFill>
                  <a:srgbClr val="FF3366"/>
                </a:solidFill>
                <a:latin typeface="Lucida Sans Unicode" pitchFamily="34" charset="0"/>
              </a:rPr>
              <a:t>EXCITOTOXINS</a:t>
            </a:r>
            <a:r>
              <a:rPr lang="en-US" sz="1800" b="1" i="1" dirty="0">
                <a:latin typeface="Lucida Sans Unicode" pitchFamily="34" charset="0"/>
              </a:rPr>
              <a:t> </a:t>
            </a:r>
            <a:r>
              <a:rPr lang="en-US" sz="1800" b="1" dirty="0">
                <a:latin typeface="Lucida Sans Unicode" pitchFamily="34" charset="0"/>
              </a:rPr>
              <a:t>By Russell Blaylock</a:t>
            </a:r>
            <a:r>
              <a:rPr lang="en-US" sz="1800" dirty="0">
                <a:latin typeface="Verdana"/>
                <a:cs typeface="Verdana"/>
              </a:rPr>
              <a:t>,</a:t>
            </a:r>
            <a:r>
              <a:rPr lang="en-US" sz="1800" b="1" dirty="0">
                <a:latin typeface="Lucida Sans Unicode" pitchFamily="34" charset="0"/>
              </a:rPr>
              <a:t> MD</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751704B8-E101-CF4E-9DDB-23D7360D4F27}" type="slidenum">
              <a:rPr lang="en-US" sz="1200"/>
              <a:pPr>
                <a:defRPr/>
              </a:pPr>
              <a:t>126</a:t>
            </a:fld>
            <a:endParaRPr lang="en-US" sz="1200" dirty="0"/>
          </a:p>
        </p:txBody>
      </p:sp>
      <p:sp>
        <p:nvSpPr>
          <p:cNvPr id="4" name="TextBox 3"/>
          <p:cNvSpPr txBox="1"/>
          <p:nvPr/>
        </p:nvSpPr>
        <p:spPr>
          <a:xfrm>
            <a:off x="2228953" y="408801"/>
            <a:ext cx="2393284" cy="276999"/>
          </a:xfrm>
          <a:prstGeom prst="rect">
            <a:avLst/>
          </a:prstGeom>
          <a:noFill/>
        </p:spPr>
        <p:txBody>
          <a:bodyPr wrap="none" rtlCol="0">
            <a:spAutoFit/>
          </a:bodyPr>
          <a:lstStyle/>
          <a:p>
            <a:r>
              <a:rPr lang="en-US" sz="1200" b="1" spc="60" dirty="0">
                <a:latin typeface="Lucida Sans Unicode" pitchFamily="34" charset="0"/>
                <a:cs typeface="Lucida Sans Unicode" pitchFamily="34" charset="0"/>
              </a:rPr>
              <a:t>HIGH CONCENTRATED MSG</a:t>
            </a:r>
          </a:p>
        </p:txBody>
      </p:sp>
      <p:sp>
        <p:nvSpPr>
          <p:cNvPr id="8" name="TextBox 7"/>
          <p:cNvSpPr txBox="1"/>
          <p:nvPr/>
        </p:nvSpPr>
        <p:spPr>
          <a:xfrm>
            <a:off x="5097442" y="408801"/>
            <a:ext cx="2532425" cy="276999"/>
          </a:xfrm>
          <a:prstGeom prst="rect">
            <a:avLst/>
          </a:prstGeom>
          <a:noFill/>
        </p:spPr>
        <p:txBody>
          <a:bodyPr wrap="none" rtlCol="0">
            <a:spAutoFit/>
          </a:bodyPr>
          <a:lstStyle/>
          <a:p>
            <a:r>
              <a:rPr lang="en-US" sz="1200" b="1" spc="60" dirty="0">
                <a:latin typeface="Lucida Sans Unicode" pitchFamily="34" charset="0"/>
                <a:cs typeface="Lucida Sans Unicode" pitchFamily="34" charset="0"/>
              </a:rPr>
              <a:t>LOWER CONCENTRATED MSG</a:t>
            </a:r>
          </a:p>
        </p:txBody>
      </p:sp>
      <p:sp>
        <p:nvSpPr>
          <p:cNvPr id="9" name="TextBox 8"/>
          <p:cNvSpPr txBox="1"/>
          <p:nvPr/>
        </p:nvSpPr>
        <p:spPr>
          <a:xfrm>
            <a:off x="1009073" y="1219200"/>
            <a:ext cx="1095492" cy="276999"/>
          </a:xfrm>
          <a:prstGeom prst="rect">
            <a:avLst/>
          </a:prstGeom>
          <a:noFill/>
        </p:spPr>
        <p:txBody>
          <a:bodyPr wrap="none" rtlCol="0">
            <a:spAutoFit/>
          </a:bodyPr>
          <a:lstStyle/>
          <a:p>
            <a:pPr algn="r"/>
            <a:r>
              <a:rPr lang="en-US" sz="1200" b="1" spc="60" dirty="0">
                <a:latin typeface="Lucida Sans Unicode" pitchFamily="34" charset="0"/>
                <a:cs typeface="Lucida Sans Unicode" pitchFamily="34" charset="0"/>
              </a:rPr>
              <a:t>IMMEDIATE</a:t>
            </a:r>
          </a:p>
        </p:txBody>
      </p:sp>
      <p:sp>
        <p:nvSpPr>
          <p:cNvPr id="10" name="TextBox 9"/>
          <p:cNvSpPr txBox="1"/>
          <p:nvPr/>
        </p:nvSpPr>
        <p:spPr>
          <a:xfrm>
            <a:off x="1060780" y="3096399"/>
            <a:ext cx="1050929" cy="276999"/>
          </a:xfrm>
          <a:prstGeom prst="rect">
            <a:avLst/>
          </a:prstGeom>
          <a:noFill/>
        </p:spPr>
        <p:txBody>
          <a:bodyPr wrap="none" rtlCol="0">
            <a:spAutoFit/>
          </a:bodyPr>
          <a:lstStyle/>
          <a:p>
            <a:pPr algn="r"/>
            <a:r>
              <a:rPr lang="en-US" sz="1200" b="1" spc="60" dirty="0">
                <a:latin typeface="Lucida Sans Unicode" pitchFamily="34" charset="0"/>
                <a:cs typeface="Lucida Sans Unicode" pitchFamily="34" charset="0"/>
              </a:rPr>
              <a:t>ONE HOUR</a:t>
            </a:r>
          </a:p>
        </p:txBody>
      </p:sp>
      <p:sp>
        <p:nvSpPr>
          <p:cNvPr id="11" name="TextBox 10"/>
          <p:cNvSpPr txBox="1"/>
          <p:nvPr/>
        </p:nvSpPr>
        <p:spPr>
          <a:xfrm>
            <a:off x="934889" y="5382399"/>
            <a:ext cx="1174039" cy="276999"/>
          </a:xfrm>
          <a:prstGeom prst="rect">
            <a:avLst/>
          </a:prstGeom>
          <a:noFill/>
        </p:spPr>
        <p:txBody>
          <a:bodyPr wrap="none" rtlCol="0">
            <a:spAutoFit/>
          </a:bodyPr>
          <a:lstStyle/>
          <a:p>
            <a:pPr algn="r"/>
            <a:r>
              <a:rPr lang="en-US" sz="1200" b="1" spc="60" dirty="0">
                <a:latin typeface="Lucida Sans Unicode" pitchFamily="34" charset="0"/>
                <a:cs typeface="Lucida Sans Unicode" pitchFamily="34" charset="0"/>
              </a:rPr>
              <a:t>TWO HOURS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2753360"/>
            <a:ext cx="7772400" cy="1143000"/>
          </a:xfrm>
        </p:spPr>
        <p:txBody>
          <a:bodyPr/>
          <a:lstStyle/>
          <a:p>
            <a:r>
              <a:rPr lang="en-US" sz="3600" dirty="0"/>
              <a:t>Violent Crime Chart</a:t>
            </a:r>
          </a:p>
        </p:txBody>
      </p:sp>
      <p:pic>
        <p:nvPicPr>
          <p:cNvPr id="9" name="Picture 8" descr="Violent Crime v2.pdf"/>
          <p:cNvPicPr>
            <a:picLocks noChangeAspect="1"/>
          </p:cNvPicPr>
          <p:nvPr/>
        </p:nvPicPr>
        <p:blipFill rotWithShape="1">
          <a:blip r:embed="rId3" cstate="screen">
            <a:extLst>
              <a:ext uri="{28A0092B-C50C-407E-A947-70E740481C1C}">
                <a14:useLocalDpi xmlns:a14="http://schemas.microsoft.com/office/drawing/2010/main"/>
              </a:ext>
            </a:extLst>
          </a:blip>
          <a:srcRect l="4644" r="5364"/>
          <a:stretch/>
        </p:blipFill>
        <p:spPr>
          <a:xfrm>
            <a:off x="250318" y="685800"/>
            <a:ext cx="8640189" cy="5334000"/>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pPr>
              <a:defRPr/>
            </a:pPr>
            <a:fld id="{C2631381-B975-1748-9DB1-4055880D0EF3}" type="slidenum">
              <a:rPr lang="en-US" sz="1200"/>
              <a:pPr>
                <a:defRPr/>
              </a:pPr>
              <a:t>127</a:t>
            </a:fld>
            <a:endParaRPr lang="en-US" sz="1200" dirty="0"/>
          </a:p>
        </p:txBody>
      </p:sp>
      <p:sp>
        <p:nvSpPr>
          <p:cNvPr id="4" name="TextBox 3"/>
          <p:cNvSpPr txBox="1"/>
          <p:nvPr/>
        </p:nvSpPr>
        <p:spPr>
          <a:xfrm>
            <a:off x="609600" y="5757446"/>
            <a:ext cx="7901329" cy="338554"/>
          </a:xfrm>
          <a:prstGeom prst="rect">
            <a:avLst/>
          </a:prstGeom>
          <a:noFill/>
        </p:spPr>
        <p:txBody>
          <a:bodyPr wrap="none" rtlCol="0">
            <a:spAutoFit/>
          </a:bodyPr>
          <a:lstStyle/>
          <a:p>
            <a:r>
              <a:rPr lang="en-US" sz="1600" b="1" spc="60" dirty="0">
                <a:latin typeface="Lucida Sans Unicode" pitchFamily="34" charset="0"/>
                <a:cs typeface="Lucida Sans Unicode" pitchFamily="34" charset="0"/>
              </a:rPr>
              <a:t>UNITED STATES VIOLENT CRIME INDEX RATES PER 100</a:t>
            </a:r>
            <a:r>
              <a:rPr lang="en-US" sz="1600" spc="60" dirty="0">
                <a:latin typeface="Verdana"/>
                <a:cs typeface="Verdana"/>
              </a:rPr>
              <a:t>,</a:t>
            </a:r>
            <a:r>
              <a:rPr lang="en-US" sz="1600" b="1" spc="60" dirty="0">
                <a:latin typeface="Lucida Sans Unicode" pitchFamily="34" charset="0"/>
                <a:cs typeface="Lucida Sans Unicode" pitchFamily="34" charset="0"/>
              </a:rPr>
              <a:t>000 INHABITANTS</a:t>
            </a:r>
          </a:p>
        </p:txBody>
      </p:sp>
      <p:sp>
        <p:nvSpPr>
          <p:cNvPr id="6" name="TextBox 5"/>
          <p:cNvSpPr txBox="1"/>
          <p:nvPr/>
        </p:nvSpPr>
        <p:spPr>
          <a:xfrm>
            <a:off x="1118192" y="6243935"/>
            <a:ext cx="6904454" cy="461665"/>
          </a:xfrm>
          <a:prstGeom prst="rect">
            <a:avLst/>
          </a:prstGeom>
          <a:noFill/>
        </p:spPr>
        <p:txBody>
          <a:bodyPr wrap="none" rtlCol="0">
            <a:spAutoFit/>
          </a:bodyPr>
          <a:lstStyle/>
          <a:p>
            <a:r>
              <a:rPr lang="en-US" sz="1200" dirty="0">
                <a:latin typeface="Lucida Sans Unicode" pitchFamily="34" charset="0"/>
                <a:cs typeface="Lucida Sans Unicode" pitchFamily="34" charset="0"/>
              </a:rPr>
              <a:t>From statistics and trends reported at http://www.disastercenter.com/crime/uscrime.htm</a:t>
            </a:r>
          </a:p>
          <a:p>
            <a:r>
              <a:rPr lang="en-US" sz="1200" dirty="0">
                <a:latin typeface="Lucida Sans Unicode" pitchFamily="34" charset="0"/>
                <a:cs typeface="Lucida Sans Unicode" pitchFamily="34" charset="0"/>
              </a:rPr>
              <a:t>and http://</a:t>
            </a:r>
            <a:r>
              <a:rPr lang="en-US" sz="1200" dirty="0" err="1">
                <a:latin typeface="Lucida Sans Unicode" pitchFamily="34" charset="0"/>
                <a:cs typeface="Lucida Sans Unicode" pitchFamily="34" charset="0"/>
              </a:rPr>
              <a:t>www.jrsa.org</a:t>
            </a:r>
            <a:r>
              <a:rPr lang="en-US" sz="1200" dirty="0">
                <a:latin typeface="Lucida Sans Unicode" pitchFamily="34" charset="0"/>
                <a:cs typeface="Lucida Sans Unicode" pitchFamily="34" charset="0"/>
              </a:rPr>
              <a:t>/programs/</a:t>
            </a:r>
            <a:r>
              <a:rPr lang="en-US" sz="1200" dirty="0" err="1">
                <a:latin typeface="Lucida Sans Unicode" pitchFamily="34" charset="0"/>
                <a:cs typeface="Lucida Sans Unicode" pitchFamily="34" charset="0"/>
              </a:rPr>
              <a:t>Historical.pdf</a:t>
            </a:r>
            <a:endParaRPr lang="en-US" sz="1200" dirty="0">
              <a:latin typeface="Lucida Sans Unicode" pitchFamily="34" charset="0"/>
              <a:cs typeface="Lucida Sans Unicode" pitchFamily="34" charset="0"/>
            </a:endParaRPr>
          </a:p>
        </p:txBody>
      </p:sp>
      <p:sp>
        <p:nvSpPr>
          <p:cNvPr id="7" name="Rectangle 6"/>
          <p:cNvSpPr/>
          <p:nvPr/>
        </p:nvSpPr>
        <p:spPr>
          <a:xfrm>
            <a:off x="539221" y="452735"/>
            <a:ext cx="8062383" cy="461665"/>
          </a:xfrm>
          <a:prstGeom prst="rect">
            <a:avLst/>
          </a:prstGeom>
        </p:spPr>
        <p:txBody>
          <a:bodyPr wrap="square">
            <a:spAutoFit/>
          </a:bodyPr>
          <a:lstStyle/>
          <a:p>
            <a:r>
              <a:rPr lang="en-US" b="1" dirty="0">
                <a:latin typeface="Lucida Sans Unicode" pitchFamily="34" charset="0"/>
                <a:cs typeface="Lucida Sans Unicode" pitchFamily="34" charset="0"/>
              </a:rPr>
              <a:t>INCREASE IN VIOLENT CRIME SINCE THE 1950s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685800" y="152400"/>
            <a:ext cx="7772400" cy="1066800"/>
          </a:xfrm>
        </p:spPr>
        <p:txBody>
          <a:bodyPr/>
          <a:lstStyle/>
          <a:p>
            <a:pPr eaLnBrk="1" hangingPunct="1"/>
            <a:r>
              <a:rPr lang="en-US" sz="4000" b="1" dirty="0">
                <a:latin typeface="Lucida Sans Unicode"/>
              </a:rPr>
              <a:t>ARTIFICIAL SWEETENERS</a:t>
            </a:r>
          </a:p>
        </p:txBody>
      </p:sp>
      <p:sp>
        <p:nvSpPr>
          <p:cNvPr id="145410" name="Text Box 3"/>
          <p:cNvSpPr txBox="1">
            <a:spLocks noChangeArrowheads="1"/>
          </p:cNvSpPr>
          <p:nvPr/>
        </p:nvSpPr>
        <p:spPr bwMode="auto">
          <a:xfrm>
            <a:off x="228600" y="2362200"/>
            <a:ext cx="4381500" cy="39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pPr>
            <a:r>
              <a:rPr lang="en-US" b="1" dirty="0">
                <a:latin typeface="Lucida Sans Unicode"/>
              </a:rPr>
              <a:t>ASPARTAME</a:t>
            </a:r>
          </a:p>
          <a:p>
            <a:pPr eaLnBrk="1" hangingPunct="1">
              <a:lnSpc>
                <a:spcPct val="110000"/>
              </a:lnSpc>
              <a:spcAft>
                <a:spcPts val="600"/>
              </a:spcAft>
            </a:pPr>
            <a:r>
              <a:rPr lang="en-US" b="1" dirty="0">
                <a:latin typeface="Lucida Sans Unicode"/>
              </a:rPr>
              <a:t>Equal</a:t>
            </a:r>
            <a:r>
              <a:rPr lang="en-US" dirty="0">
                <a:latin typeface="Verdana"/>
                <a:cs typeface="Verdana"/>
              </a:rPr>
              <a:t>,</a:t>
            </a:r>
            <a:r>
              <a:rPr lang="en-US" b="1" dirty="0">
                <a:latin typeface="Lucida Sans Unicode"/>
              </a:rPr>
              <a:t> Nutrasweet</a:t>
            </a:r>
          </a:p>
          <a:p>
            <a:pPr algn="l" eaLnBrk="1" hangingPunct="1">
              <a:lnSpc>
                <a:spcPct val="80000"/>
              </a:lnSpc>
              <a:spcBef>
                <a:spcPct val="40000"/>
              </a:spcBef>
            </a:pPr>
            <a:r>
              <a:rPr lang="en-US" sz="2000" dirty="0">
                <a:latin typeface="Lucida Sans Unicode"/>
              </a:rPr>
              <a:t>Headaches</a:t>
            </a:r>
          </a:p>
          <a:p>
            <a:pPr algn="l" eaLnBrk="1" hangingPunct="1">
              <a:lnSpc>
                <a:spcPct val="80000"/>
              </a:lnSpc>
              <a:spcBef>
                <a:spcPct val="40000"/>
              </a:spcBef>
            </a:pPr>
            <a:r>
              <a:rPr lang="en-US" sz="2000" dirty="0">
                <a:latin typeface="Lucida Sans Unicode"/>
              </a:rPr>
              <a:t>Seizures</a:t>
            </a:r>
          </a:p>
          <a:p>
            <a:pPr algn="l" eaLnBrk="1" hangingPunct="1">
              <a:lnSpc>
                <a:spcPct val="80000"/>
              </a:lnSpc>
              <a:spcBef>
                <a:spcPct val="40000"/>
              </a:spcBef>
            </a:pPr>
            <a:r>
              <a:rPr lang="en-US" sz="2000" dirty="0">
                <a:latin typeface="Lucida Sans Unicode"/>
              </a:rPr>
              <a:t>Sudden drop in BP</a:t>
            </a:r>
          </a:p>
          <a:p>
            <a:pPr algn="l" eaLnBrk="1" hangingPunct="1">
              <a:lnSpc>
                <a:spcPct val="80000"/>
              </a:lnSpc>
              <a:spcBef>
                <a:spcPct val="40000"/>
              </a:spcBef>
            </a:pPr>
            <a:r>
              <a:rPr lang="en-US" sz="2000" dirty="0">
                <a:latin typeface="Lucida Sans Unicode"/>
              </a:rPr>
              <a:t>Brain cancer</a:t>
            </a:r>
          </a:p>
          <a:p>
            <a:pPr algn="l" eaLnBrk="1" hangingPunct="1">
              <a:lnSpc>
                <a:spcPct val="80000"/>
              </a:lnSpc>
              <a:spcBef>
                <a:spcPct val="40000"/>
              </a:spcBef>
            </a:pPr>
            <a:r>
              <a:rPr lang="en-US" sz="2000" dirty="0">
                <a:latin typeface="Lucida Sans Unicode"/>
              </a:rPr>
              <a:t>Damage to retina</a:t>
            </a:r>
          </a:p>
          <a:p>
            <a:pPr algn="l" eaLnBrk="1" hangingPunct="1">
              <a:lnSpc>
                <a:spcPct val="80000"/>
              </a:lnSpc>
              <a:spcBef>
                <a:spcPct val="40000"/>
              </a:spcBef>
            </a:pPr>
            <a:r>
              <a:rPr lang="en-US" sz="2000" dirty="0">
                <a:latin typeface="Lucida Sans Unicode"/>
              </a:rPr>
              <a:t>Altered neurotransmitters</a:t>
            </a:r>
          </a:p>
          <a:p>
            <a:pPr algn="l" eaLnBrk="1" hangingPunct="1">
              <a:lnSpc>
                <a:spcPct val="80000"/>
              </a:lnSpc>
              <a:spcBef>
                <a:spcPct val="40000"/>
              </a:spcBef>
            </a:pPr>
            <a:r>
              <a:rPr lang="en-US" sz="2000" dirty="0">
                <a:latin typeface="Lucida Sans Unicode"/>
              </a:rPr>
              <a:t>Stimulates insulin release</a:t>
            </a:r>
          </a:p>
          <a:p>
            <a:pPr algn="l" eaLnBrk="1" hangingPunct="1">
              <a:lnSpc>
                <a:spcPct val="80000"/>
              </a:lnSpc>
              <a:spcBef>
                <a:spcPct val="40000"/>
              </a:spcBef>
            </a:pPr>
            <a:r>
              <a:rPr lang="en-US" sz="2000" dirty="0">
                <a:latin typeface="Lucida Sans Unicode"/>
              </a:rPr>
              <a:t>Increased food consumption</a:t>
            </a:r>
          </a:p>
        </p:txBody>
      </p:sp>
      <p:sp>
        <p:nvSpPr>
          <p:cNvPr id="145411" name="Text Box 4"/>
          <p:cNvSpPr txBox="1">
            <a:spLocks noChangeArrowheads="1"/>
          </p:cNvSpPr>
          <p:nvPr/>
        </p:nvSpPr>
        <p:spPr bwMode="auto">
          <a:xfrm>
            <a:off x="4724400" y="2454079"/>
            <a:ext cx="4281487" cy="394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pPr>
            <a:r>
              <a:rPr lang="en-US" b="1" dirty="0">
                <a:latin typeface="Lucida Sans Unicode"/>
              </a:rPr>
              <a:t>SUCRALOSE</a:t>
            </a:r>
          </a:p>
          <a:p>
            <a:pPr eaLnBrk="1" hangingPunct="1">
              <a:lnSpc>
                <a:spcPct val="110000"/>
              </a:lnSpc>
              <a:spcAft>
                <a:spcPts val="600"/>
              </a:spcAft>
            </a:pPr>
            <a:r>
              <a:rPr lang="en-US" b="1" dirty="0">
                <a:latin typeface="Lucida Sans Unicode"/>
              </a:rPr>
              <a:t>Splenda</a:t>
            </a:r>
          </a:p>
          <a:p>
            <a:pPr algn="l" eaLnBrk="1" hangingPunct="1">
              <a:lnSpc>
                <a:spcPct val="80000"/>
              </a:lnSpc>
              <a:spcBef>
                <a:spcPct val="40000"/>
              </a:spcBef>
            </a:pPr>
            <a:r>
              <a:rPr lang="en-US" sz="2000" dirty="0">
                <a:latin typeface="Lucida Sans Unicode"/>
              </a:rPr>
              <a:t>Shrunken thymus</a:t>
            </a:r>
          </a:p>
          <a:p>
            <a:pPr algn="l" eaLnBrk="1" hangingPunct="1">
              <a:lnSpc>
                <a:spcPct val="80000"/>
              </a:lnSpc>
              <a:spcBef>
                <a:spcPct val="40000"/>
              </a:spcBef>
            </a:pPr>
            <a:r>
              <a:rPr lang="en-US" sz="2000" dirty="0">
                <a:latin typeface="Lucida Sans Unicode"/>
              </a:rPr>
              <a:t>Enlarged liver and kidneys</a:t>
            </a:r>
          </a:p>
          <a:p>
            <a:pPr algn="l" eaLnBrk="1" hangingPunct="1">
              <a:lnSpc>
                <a:spcPct val="80000"/>
              </a:lnSpc>
              <a:spcBef>
                <a:spcPct val="40000"/>
              </a:spcBef>
            </a:pPr>
            <a:r>
              <a:rPr lang="en-US" sz="2000" dirty="0">
                <a:latin typeface="Lucida Sans Unicode"/>
              </a:rPr>
              <a:t>Reduced growth rate</a:t>
            </a:r>
          </a:p>
          <a:p>
            <a:pPr algn="l" eaLnBrk="1" hangingPunct="1">
              <a:lnSpc>
                <a:spcPct val="80000"/>
              </a:lnSpc>
              <a:spcBef>
                <a:spcPct val="40000"/>
              </a:spcBef>
            </a:pPr>
            <a:r>
              <a:rPr lang="en-US" sz="2000" dirty="0">
                <a:latin typeface="Lucida Sans Unicode"/>
              </a:rPr>
              <a:t>Decreased red blood cells</a:t>
            </a:r>
          </a:p>
          <a:p>
            <a:pPr algn="l" eaLnBrk="1" hangingPunct="1">
              <a:lnSpc>
                <a:spcPct val="80000"/>
              </a:lnSpc>
              <a:spcBef>
                <a:spcPct val="40000"/>
              </a:spcBef>
            </a:pPr>
            <a:r>
              <a:rPr lang="en-US" sz="2000" dirty="0">
                <a:latin typeface="Lucida Sans Unicode"/>
              </a:rPr>
              <a:t>Prolonged pregnancy</a:t>
            </a:r>
          </a:p>
          <a:p>
            <a:pPr algn="l" eaLnBrk="1" hangingPunct="1">
              <a:lnSpc>
                <a:spcPct val="80000"/>
              </a:lnSpc>
              <a:spcBef>
                <a:spcPct val="40000"/>
              </a:spcBef>
            </a:pPr>
            <a:r>
              <a:rPr lang="en-US" sz="2000" dirty="0">
                <a:latin typeface="Lucida Sans Unicode"/>
              </a:rPr>
              <a:t>Aborted pregnancy</a:t>
            </a:r>
          </a:p>
          <a:p>
            <a:pPr algn="l" eaLnBrk="1" hangingPunct="1">
              <a:lnSpc>
                <a:spcPct val="80000"/>
              </a:lnSpc>
              <a:spcBef>
                <a:spcPct val="40000"/>
              </a:spcBef>
            </a:pPr>
            <a:r>
              <a:rPr lang="en-US" sz="2000" dirty="0">
                <a:latin typeface="Lucida Sans Unicode"/>
              </a:rPr>
              <a:t>Low birth weight</a:t>
            </a:r>
          </a:p>
          <a:p>
            <a:pPr algn="l" eaLnBrk="1" hangingPunct="1">
              <a:lnSpc>
                <a:spcPct val="80000"/>
              </a:lnSpc>
              <a:spcBef>
                <a:spcPct val="40000"/>
              </a:spcBef>
            </a:pPr>
            <a:r>
              <a:rPr lang="en-US" sz="2000" dirty="0">
                <a:latin typeface="Lucida Sans Unicode"/>
              </a:rPr>
              <a:t>Diarrhea</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3DD02446-8DC8-194F-A265-F6C7A401A2EB}" type="slidenum">
              <a:rPr lang="en-US" sz="1200"/>
              <a:pPr>
                <a:defRPr/>
              </a:pPr>
              <a:t>128</a:t>
            </a:fld>
            <a:endParaRPr lang="en-US" sz="1200" dirty="0"/>
          </a:p>
        </p:txBody>
      </p:sp>
      <p:cxnSp>
        <p:nvCxnSpPr>
          <p:cNvPr id="7" name="Straight Connector 6"/>
          <p:cNvCxnSpPr/>
          <p:nvPr/>
        </p:nvCxnSpPr>
        <p:spPr bwMode="auto">
          <a:xfrm>
            <a:off x="4495800" y="1295400"/>
            <a:ext cx="0" cy="502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4" name="Picture 13" descr="Splenda.jpg"/>
          <p:cNvPicPr>
            <a:picLocks noChangeAspect="1"/>
          </p:cNvPicPr>
          <p:nvPr/>
        </p:nvPicPr>
        <p:blipFill rotWithShape="1">
          <a:blip r:embed="rId3" cstate="email">
            <a:extLst>
              <a:ext uri="{28A0092B-C50C-407E-A947-70E740481C1C}">
                <a14:useLocalDpi xmlns:a14="http://schemas.microsoft.com/office/drawing/2010/main" val="0"/>
              </a:ext>
            </a:extLst>
          </a:blip>
          <a:srcRect r="3593" b="6743"/>
          <a:stretch/>
        </p:blipFill>
        <p:spPr>
          <a:xfrm rot="21290346">
            <a:off x="5987485" y="1223396"/>
            <a:ext cx="1835206" cy="1058437"/>
          </a:xfrm>
          <a:prstGeom prst="rect">
            <a:avLst/>
          </a:prstGeom>
        </p:spPr>
      </p:pic>
      <p:pic>
        <p:nvPicPr>
          <p:cNvPr id="3" name="Picture 2" descr="Nutra-Sweet-Log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3693" y="1242645"/>
            <a:ext cx="2608385" cy="1043354"/>
          </a:xfrm>
          <a:prstGeom prst="rect">
            <a:avLst/>
          </a:prstGeom>
        </p:spPr>
      </p:pic>
    </p:spTree>
    <p:extLst>
      <p:ext uri="{BB962C8B-B14F-4D97-AF65-F5344CB8AC3E}">
        <p14:creationId xmlns:p14="http://schemas.microsoft.com/office/powerpoint/2010/main" val="5479659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idx="4294967295"/>
          </p:nvPr>
        </p:nvSpPr>
        <p:spPr>
          <a:xfrm>
            <a:off x="114300" y="228600"/>
            <a:ext cx="8915400" cy="2395538"/>
          </a:xfrm>
        </p:spPr>
        <p:txBody>
          <a:bodyPr/>
          <a:lstStyle/>
          <a:p>
            <a:pPr eaLnBrk="1" hangingPunct="1">
              <a:lnSpc>
                <a:spcPct val="120000"/>
              </a:lnSpc>
            </a:pPr>
            <a:r>
              <a:rPr lang="en-US" sz="4000" b="1" dirty="0">
                <a:solidFill>
                  <a:srgbClr val="CC9966"/>
                </a:solidFill>
                <a:latin typeface="Lucida Sans Unicode"/>
              </a:rPr>
              <a:t>6. BE KIND TO YOUR GRAINS ... AND YOUR GRAINS WILL BE </a:t>
            </a:r>
            <a:br>
              <a:rPr lang="en-US" sz="4000" b="1" dirty="0">
                <a:solidFill>
                  <a:srgbClr val="CC9966"/>
                </a:solidFill>
                <a:latin typeface="Lucida Sans Unicode"/>
              </a:rPr>
            </a:br>
            <a:r>
              <a:rPr lang="en-US" sz="4000" b="1" dirty="0">
                <a:solidFill>
                  <a:srgbClr val="CC9966"/>
                </a:solidFill>
                <a:latin typeface="Lucida Sans Unicode"/>
              </a:rPr>
              <a:t>KIND TO YOU</a:t>
            </a:r>
          </a:p>
        </p:txBody>
      </p:sp>
      <p:sp>
        <p:nvSpPr>
          <p:cNvPr id="147458" name="Text Box 3"/>
          <p:cNvSpPr txBox="1">
            <a:spLocks noChangeArrowheads="1"/>
          </p:cNvSpPr>
          <p:nvPr/>
        </p:nvSpPr>
        <p:spPr bwMode="auto">
          <a:xfrm>
            <a:off x="876300" y="2624138"/>
            <a:ext cx="7391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30000"/>
              </a:lnSpc>
              <a:spcBef>
                <a:spcPct val="50000"/>
              </a:spcBef>
            </a:pPr>
            <a:r>
              <a:rPr lang="en-US" sz="2800" b="1" dirty="0">
                <a:latin typeface="Lucida Sans Unicode"/>
              </a:rPr>
              <a:t>This rule applies to all seed foods: grains</a:t>
            </a:r>
            <a:r>
              <a:rPr lang="en-US" sz="2800" dirty="0">
                <a:latin typeface="Verdana" charset="0"/>
                <a:cs typeface="Verdana" charset="0"/>
              </a:rPr>
              <a:t>,</a:t>
            </a:r>
            <a:r>
              <a:rPr lang="en-US" sz="2800" b="1" dirty="0">
                <a:latin typeface="Lucida Sans Unicode"/>
              </a:rPr>
              <a:t> legumes</a:t>
            </a:r>
            <a:r>
              <a:rPr lang="en-US" sz="2800" dirty="0">
                <a:latin typeface="Verdana" charset="0"/>
                <a:cs typeface="Verdana" charset="0"/>
              </a:rPr>
              <a:t>,</a:t>
            </a:r>
            <a:r>
              <a:rPr lang="en-US" sz="2800" b="1" dirty="0">
                <a:latin typeface="Lucida Sans Unicode"/>
              </a:rPr>
              <a:t> nuts and other seeds.</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874E51CF-3A2F-3148-835C-3247BD8ED668}" type="slidenum">
              <a:rPr lang="en-US" sz="1200"/>
              <a:pPr>
                <a:defRPr/>
              </a:pPr>
              <a:t>129</a:t>
            </a:fld>
            <a:endParaRPr lang="en-US" sz="1200" dirty="0"/>
          </a:p>
        </p:txBody>
      </p:sp>
      <p:pic>
        <p:nvPicPr>
          <p:cNvPr id="4" name="Picture 3" descr="Oatmeal Export.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36006" y="4077954"/>
            <a:ext cx="3462463" cy="2297446"/>
          </a:xfrm>
          <a:prstGeom prst="rect">
            <a:avLst/>
          </a:prstGeom>
        </p:spPr>
      </p:pic>
    </p:spTree>
    <p:extLst>
      <p:ext uri="{BB962C8B-B14F-4D97-AF65-F5344CB8AC3E}">
        <p14:creationId xmlns:p14="http://schemas.microsoft.com/office/powerpoint/2010/main" val="136694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idx="4294967295"/>
          </p:nvPr>
        </p:nvSpPr>
        <p:spPr>
          <a:xfrm>
            <a:off x="682625" y="562259"/>
            <a:ext cx="7772400" cy="762000"/>
          </a:xfrm>
        </p:spPr>
        <p:txBody>
          <a:bodyPr/>
          <a:lstStyle/>
          <a:p>
            <a:pPr eaLnBrk="1" hangingPunct="1"/>
            <a:r>
              <a:rPr lang="en-US" sz="3200" b="1" dirty="0"/>
              <a:t>SALAD DRESSING COMPARISON</a:t>
            </a:r>
          </a:p>
        </p:txBody>
      </p:sp>
      <p:sp>
        <p:nvSpPr>
          <p:cNvPr id="168962" name="Text Box 3"/>
          <p:cNvSpPr txBox="1">
            <a:spLocks noChangeArrowheads="1"/>
          </p:cNvSpPr>
          <p:nvPr/>
        </p:nvSpPr>
        <p:spPr bwMode="auto">
          <a:xfrm>
            <a:off x="4825119" y="1263652"/>
            <a:ext cx="4318881"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5138" algn="l"/>
              </a:tabLst>
              <a:defRPr sz="2800">
                <a:solidFill>
                  <a:schemeClr val="tx1"/>
                </a:solidFill>
                <a:latin typeface="Times New Roman" charset="0"/>
                <a:ea typeface="ＭＳ Ｐゴシック" charset="0"/>
                <a:cs typeface="ＭＳ Ｐゴシック" charset="0"/>
              </a:defRPr>
            </a:lvl1pPr>
            <a:lvl2pPr marL="742950" indent="-285750" eaLnBrk="0" hangingPunct="0">
              <a:tabLst>
                <a:tab pos="465138" algn="l"/>
              </a:tabLst>
              <a:defRPr sz="2800">
                <a:solidFill>
                  <a:schemeClr val="tx1"/>
                </a:solidFill>
                <a:latin typeface="Times New Roman" charset="0"/>
                <a:ea typeface="ＭＳ Ｐゴシック" charset="0"/>
              </a:defRPr>
            </a:lvl2pPr>
            <a:lvl3pPr marL="1143000" indent="-228600" eaLnBrk="0" hangingPunct="0">
              <a:tabLst>
                <a:tab pos="465138" algn="l"/>
              </a:tabLst>
              <a:defRPr sz="2800">
                <a:solidFill>
                  <a:schemeClr val="tx1"/>
                </a:solidFill>
                <a:latin typeface="Times New Roman" charset="0"/>
                <a:ea typeface="ＭＳ Ｐゴシック" charset="0"/>
              </a:defRPr>
            </a:lvl3pPr>
            <a:lvl4pPr marL="1600200" indent="-228600" eaLnBrk="0" hangingPunct="0">
              <a:tabLst>
                <a:tab pos="465138" algn="l"/>
              </a:tabLst>
              <a:defRPr sz="2800">
                <a:solidFill>
                  <a:schemeClr val="tx1"/>
                </a:solidFill>
                <a:latin typeface="Times New Roman" charset="0"/>
                <a:ea typeface="ＭＳ Ｐゴシック" charset="0"/>
              </a:defRPr>
            </a:lvl4pPr>
            <a:lvl5pPr marL="2057400" indent="-228600" eaLnBrk="0" hangingPunct="0">
              <a:tabLst>
                <a:tab pos="465138" algn="l"/>
              </a:tabLst>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465138" algn="l"/>
              </a:tabLs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465138" algn="l"/>
              </a:tabLs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465138" algn="l"/>
              </a:tabLs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465138" algn="l"/>
              </a:tabLst>
              <a:defRPr sz="2800">
                <a:solidFill>
                  <a:schemeClr val="tx1"/>
                </a:solidFill>
                <a:latin typeface="Times New Roman" charset="0"/>
                <a:ea typeface="ＭＳ Ｐゴシック" charset="0"/>
              </a:defRPr>
            </a:lvl9pPr>
          </a:lstStyle>
          <a:p>
            <a:pPr eaLnBrk="1" hangingPunct="1">
              <a:lnSpc>
                <a:spcPct val="50000"/>
              </a:lnSpc>
              <a:spcBef>
                <a:spcPct val="50000"/>
              </a:spcBef>
            </a:pPr>
            <a:endParaRPr lang="en-US" sz="2400" b="1" dirty="0">
              <a:solidFill>
                <a:srgbClr val="000000"/>
              </a:solidFill>
              <a:latin typeface="Lucida Sans Unicode"/>
            </a:endParaRPr>
          </a:p>
          <a:p>
            <a:pPr eaLnBrk="1" hangingPunct="1">
              <a:lnSpc>
                <a:spcPct val="50000"/>
              </a:lnSpc>
              <a:spcBef>
                <a:spcPct val="50000"/>
              </a:spcBef>
            </a:pPr>
            <a:r>
              <a:rPr lang="en-US" sz="2400" b="1" dirty="0">
                <a:solidFill>
                  <a:srgbClr val="000000"/>
                </a:solidFill>
                <a:latin typeface="Lucida Sans Unicode"/>
              </a:rPr>
              <a:t>COMMERCIAL DRESSING</a:t>
            </a:r>
          </a:p>
          <a:p>
            <a:pPr eaLnBrk="1" hangingPunct="1">
              <a:lnSpc>
                <a:spcPct val="50000"/>
              </a:lnSpc>
              <a:spcBef>
                <a:spcPct val="50000"/>
              </a:spcBef>
            </a:pPr>
            <a:endParaRPr lang="en-US" sz="1200" dirty="0">
              <a:solidFill>
                <a:srgbClr val="000000"/>
              </a:solidFill>
              <a:latin typeface="Lucida Sans Unicode"/>
            </a:endParaRPr>
          </a:p>
          <a:p>
            <a:pPr eaLnBrk="1" hangingPunct="1">
              <a:lnSpc>
                <a:spcPct val="50000"/>
              </a:lnSpc>
              <a:spcBef>
                <a:spcPct val="50000"/>
              </a:spcBef>
            </a:pPr>
            <a:r>
              <a:rPr lang="en-US" sz="2400" dirty="0">
                <a:solidFill>
                  <a:srgbClr val="000000"/>
                </a:solidFill>
                <a:latin typeface="Lucida Sans Unicode"/>
              </a:rPr>
              <a:t>Processed </a:t>
            </a:r>
            <a:r>
              <a:rPr lang="en-US" sz="2400" dirty="0">
                <a:latin typeface="Lucida Sans Unicode"/>
              </a:rPr>
              <a:t>Vegetable Oils</a:t>
            </a:r>
          </a:p>
          <a:p>
            <a:pPr eaLnBrk="1" hangingPunct="1">
              <a:lnSpc>
                <a:spcPct val="50000"/>
              </a:lnSpc>
              <a:spcBef>
                <a:spcPct val="50000"/>
              </a:spcBef>
            </a:pPr>
            <a:r>
              <a:rPr lang="en-US" sz="2400" dirty="0">
                <a:latin typeface="Lucida Sans Unicode"/>
              </a:rPr>
              <a:t>	</a:t>
            </a:r>
            <a:r>
              <a:rPr lang="en-US" sz="2000" dirty="0">
                <a:latin typeface="Lucida Sans Unicode"/>
              </a:rPr>
              <a:t>Mostly Rancid Omega-6,</a:t>
            </a:r>
          </a:p>
          <a:p>
            <a:pPr algn="just" eaLnBrk="1" hangingPunct="1">
              <a:lnSpc>
                <a:spcPct val="50000"/>
              </a:lnSpc>
              <a:spcBef>
                <a:spcPct val="50000"/>
              </a:spcBef>
            </a:pPr>
            <a:r>
              <a:rPr lang="en-US" sz="2000" dirty="0">
                <a:latin typeface="Lucida Sans Unicode"/>
              </a:rPr>
              <a:t>	Trans Fatty Acids,</a:t>
            </a:r>
          </a:p>
          <a:p>
            <a:pPr algn="just" eaLnBrk="1" hangingPunct="1">
              <a:lnSpc>
                <a:spcPct val="50000"/>
              </a:lnSpc>
              <a:spcBef>
                <a:spcPct val="50000"/>
              </a:spcBef>
            </a:pPr>
            <a:r>
              <a:rPr lang="en-US" sz="2000" dirty="0">
                <a:latin typeface="Lucida Sans Unicode"/>
              </a:rPr>
              <a:t>	Free Radicals</a:t>
            </a:r>
            <a:r>
              <a:rPr lang="en-US" sz="2000" dirty="0">
                <a:latin typeface="Verdana"/>
                <a:cs typeface="Verdana"/>
              </a:rPr>
              <a:t>,</a:t>
            </a:r>
            <a:r>
              <a:rPr lang="en-US" sz="2000" dirty="0">
                <a:latin typeface="Lucida Sans Unicode"/>
              </a:rPr>
              <a:t> Polymers,</a:t>
            </a:r>
          </a:p>
          <a:p>
            <a:pPr algn="just" eaLnBrk="1" hangingPunct="1">
              <a:lnSpc>
                <a:spcPct val="50000"/>
              </a:lnSpc>
              <a:spcBef>
                <a:spcPct val="50000"/>
              </a:spcBef>
            </a:pPr>
            <a:r>
              <a:rPr lang="en-US" sz="2000" dirty="0">
                <a:latin typeface="Lucida Sans Unicode"/>
              </a:rPr>
              <a:t>	Cyclic Compounds,</a:t>
            </a:r>
          </a:p>
          <a:p>
            <a:pPr algn="just" eaLnBrk="1" hangingPunct="1">
              <a:lnSpc>
                <a:spcPct val="50000"/>
              </a:lnSpc>
              <a:spcBef>
                <a:spcPct val="50000"/>
              </a:spcBef>
            </a:pPr>
            <a:r>
              <a:rPr lang="en-US" sz="2000" dirty="0">
                <a:latin typeface="Lucida Sans Unicode"/>
              </a:rPr>
              <a:t>	Aldehydes</a:t>
            </a:r>
            <a:r>
              <a:rPr lang="en-US" sz="2000" dirty="0">
                <a:latin typeface="Verdana"/>
                <a:cs typeface="Verdana"/>
              </a:rPr>
              <a:t>,</a:t>
            </a:r>
            <a:r>
              <a:rPr lang="en-US" sz="2000" dirty="0">
                <a:latin typeface="Lucida Sans Unicode"/>
              </a:rPr>
              <a:t> Ketones,</a:t>
            </a:r>
          </a:p>
          <a:p>
            <a:pPr algn="just" eaLnBrk="1" hangingPunct="1">
              <a:lnSpc>
                <a:spcPct val="50000"/>
              </a:lnSpc>
              <a:spcBef>
                <a:spcPct val="50000"/>
              </a:spcBef>
              <a:spcAft>
                <a:spcPts val="600"/>
              </a:spcAft>
            </a:pPr>
            <a:r>
              <a:rPr lang="en-US" sz="2000" dirty="0">
                <a:latin typeface="Lucida Sans Unicode"/>
              </a:rPr>
              <a:t>	Epoxides</a:t>
            </a:r>
            <a:endParaRPr lang="en-US" sz="2000" dirty="0">
              <a:latin typeface="Verdana"/>
              <a:cs typeface="Verdana"/>
            </a:endParaRPr>
          </a:p>
          <a:p>
            <a:pPr algn="just" eaLnBrk="1" hangingPunct="1">
              <a:lnSpc>
                <a:spcPct val="50000"/>
              </a:lnSpc>
              <a:spcBef>
                <a:spcPct val="50000"/>
              </a:spcBef>
              <a:spcAft>
                <a:spcPts val="600"/>
              </a:spcAft>
            </a:pPr>
            <a:r>
              <a:rPr lang="en-US" sz="2400" dirty="0">
                <a:latin typeface="Lucida Sans Unicode"/>
              </a:rPr>
              <a:t>Preservatives</a:t>
            </a:r>
          </a:p>
          <a:p>
            <a:pPr algn="just" eaLnBrk="1" hangingPunct="1">
              <a:lnSpc>
                <a:spcPct val="50000"/>
              </a:lnSpc>
              <a:spcBef>
                <a:spcPct val="50000"/>
              </a:spcBef>
            </a:pPr>
            <a:endParaRPr lang="en-US" sz="800" dirty="0">
              <a:latin typeface="Lucida Sans Unicode"/>
            </a:endParaRPr>
          </a:p>
          <a:p>
            <a:pPr algn="just" eaLnBrk="1" hangingPunct="1">
              <a:lnSpc>
                <a:spcPct val="50000"/>
              </a:lnSpc>
              <a:spcBef>
                <a:spcPct val="50000"/>
              </a:spcBef>
            </a:pPr>
            <a:r>
              <a:rPr lang="en-US" sz="2400" dirty="0">
                <a:latin typeface="Lucida Sans Unicode"/>
              </a:rPr>
              <a:t>Additives</a:t>
            </a:r>
          </a:p>
          <a:p>
            <a:pPr algn="just" eaLnBrk="1" hangingPunct="1">
              <a:lnSpc>
                <a:spcPct val="50000"/>
              </a:lnSpc>
              <a:spcBef>
                <a:spcPct val="50000"/>
              </a:spcBef>
            </a:pPr>
            <a:endParaRPr lang="en-US" sz="800" dirty="0">
              <a:latin typeface="Lucida Sans Unicode"/>
            </a:endParaRPr>
          </a:p>
          <a:p>
            <a:pPr algn="just" eaLnBrk="1" hangingPunct="1">
              <a:lnSpc>
                <a:spcPct val="50000"/>
              </a:lnSpc>
              <a:spcBef>
                <a:spcPct val="50000"/>
              </a:spcBef>
            </a:pPr>
            <a:r>
              <a:rPr lang="en-US" sz="2400" dirty="0">
                <a:latin typeface="Lucida Sans Unicode"/>
              </a:rPr>
              <a:t>Flavorings</a:t>
            </a:r>
          </a:p>
          <a:p>
            <a:pPr algn="just" eaLnBrk="1" hangingPunct="1">
              <a:lnSpc>
                <a:spcPct val="50000"/>
              </a:lnSpc>
              <a:spcBef>
                <a:spcPct val="50000"/>
              </a:spcBef>
            </a:pPr>
            <a:endParaRPr lang="en-US" sz="800" dirty="0">
              <a:latin typeface="Lucida Sans Unicode"/>
            </a:endParaRPr>
          </a:p>
          <a:p>
            <a:pPr eaLnBrk="1" hangingPunct="1">
              <a:lnSpc>
                <a:spcPct val="50000"/>
              </a:lnSpc>
              <a:spcBef>
                <a:spcPct val="50000"/>
              </a:spcBef>
            </a:pPr>
            <a:r>
              <a:rPr lang="en-US" sz="2400" b="1" dirty="0">
                <a:solidFill>
                  <a:srgbClr val="CC0000"/>
                </a:solidFill>
                <a:latin typeface="Lucida Sans Unicode"/>
              </a:rPr>
              <a:t>Cost about $1.50 per cup</a:t>
            </a:r>
          </a:p>
        </p:txBody>
      </p:sp>
      <p:sp>
        <p:nvSpPr>
          <p:cNvPr id="168963" name="Text Box 4"/>
          <p:cNvSpPr txBox="1">
            <a:spLocks noChangeArrowheads="1"/>
          </p:cNvSpPr>
          <p:nvPr/>
        </p:nvSpPr>
        <p:spPr bwMode="auto">
          <a:xfrm>
            <a:off x="375641" y="1263347"/>
            <a:ext cx="419922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5138" algn="l"/>
              </a:tabLst>
              <a:defRPr sz="2800">
                <a:solidFill>
                  <a:schemeClr val="tx1"/>
                </a:solidFill>
                <a:latin typeface="Times New Roman" charset="0"/>
                <a:ea typeface="ＭＳ Ｐゴシック" charset="0"/>
                <a:cs typeface="ＭＳ Ｐゴシック" charset="0"/>
              </a:defRPr>
            </a:lvl1pPr>
            <a:lvl2pPr marL="742950" indent="-285750" eaLnBrk="0" hangingPunct="0">
              <a:tabLst>
                <a:tab pos="465138" algn="l"/>
              </a:tabLst>
              <a:defRPr sz="2800">
                <a:solidFill>
                  <a:schemeClr val="tx1"/>
                </a:solidFill>
                <a:latin typeface="Times New Roman" charset="0"/>
                <a:ea typeface="ＭＳ Ｐゴシック" charset="0"/>
              </a:defRPr>
            </a:lvl2pPr>
            <a:lvl3pPr marL="1143000" indent="-228600" eaLnBrk="0" hangingPunct="0">
              <a:tabLst>
                <a:tab pos="465138" algn="l"/>
              </a:tabLst>
              <a:defRPr sz="2800">
                <a:solidFill>
                  <a:schemeClr val="tx1"/>
                </a:solidFill>
                <a:latin typeface="Times New Roman" charset="0"/>
                <a:ea typeface="ＭＳ Ｐゴシック" charset="0"/>
              </a:defRPr>
            </a:lvl3pPr>
            <a:lvl4pPr marL="1600200" indent="-228600" eaLnBrk="0" hangingPunct="0">
              <a:tabLst>
                <a:tab pos="465138" algn="l"/>
              </a:tabLst>
              <a:defRPr sz="2800">
                <a:solidFill>
                  <a:schemeClr val="tx1"/>
                </a:solidFill>
                <a:latin typeface="Times New Roman" charset="0"/>
                <a:ea typeface="ＭＳ Ｐゴシック" charset="0"/>
              </a:defRPr>
            </a:lvl4pPr>
            <a:lvl5pPr marL="2057400" indent="-228600" eaLnBrk="0" hangingPunct="0">
              <a:tabLst>
                <a:tab pos="465138" algn="l"/>
              </a:tabLst>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465138" algn="l"/>
              </a:tabLs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465138" algn="l"/>
              </a:tabLs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465138" algn="l"/>
              </a:tabLs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465138" algn="l"/>
              </a:tabLst>
              <a:defRPr sz="2800">
                <a:solidFill>
                  <a:schemeClr val="tx1"/>
                </a:solidFill>
                <a:latin typeface="Times New Roman" charset="0"/>
                <a:ea typeface="ＭＳ Ｐゴシック" charset="0"/>
              </a:defRPr>
            </a:lvl9pPr>
          </a:lstStyle>
          <a:p>
            <a:pPr algn="ctr" eaLnBrk="1" hangingPunct="1">
              <a:lnSpc>
                <a:spcPct val="50000"/>
              </a:lnSpc>
              <a:spcBef>
                <a:spcPct val="50000"/>
              </a:spcBef>
            </a:pPr>
            <a:endParaRPr lang="en-US" sz="2400" b="1" dirty="0">
              <a:solidFill>
                <a:srgbClr val="000000"/>
              </a:solidFill>
              <a:latin typeface="Lucida Sans Unicode"/>
            </a:endParaRPr>
          </a:p>
          <a:p>
            <a:pPr eaLnBrk="1" hangingPunct="1">
              <a:lnSpc>
                <a:spcPct val="50000"/>
              </a:lnSpc>
              <a:spcBef>
                <a:spcPct val="50000"/>
              </a:spcBef>
            </a:pPr>
            <a:r>
              <a:rPr lang="en-US" sz="2400" b="1" spc="60" dirty="0">
                <a:solidFill>
                  <a:srgbClr val="000000"/>
                </a:solidFill>
                <a:latin typeface="Lucida Sans Unicode"/>
              </a:rPr>
              <a:t>HOMEMADE DRESSING</a:t>
            </a:r>
          </a:p>
          <a:p>
            <a:pPr eaLnBrk="1" hangingPunct="1">
              <a:lnSpc>
                <a:spcPct val="50000"/>
              </a:lnSpc>
              <a:spcBef>
                <a:spcPct val="50000"/>
              </a:spcBef>
            </a:pPr>
            <a:endParaRPr lang="en-US" sz="1200" dirty="0">
              <a:solidFill>
                <a:srgbClr val="000000"/>
              </a:solidFill>
              <a:latin typeface="Lucida Sans Unicode"/>
            </a:endParaRPr>
          </a:p>
          <a:p>
            <a:pPr eaLnBrk="1" hangingPunct="1">
              <a:lnSpc>
                <a:spcPct val="50000"/>
              </a:lnSpc>
              <a:spcBef>
                <a:spcPct val="50000"/>
              </a:spcBef>
            </a:pPr>
            <a:r>
              <a:rPr lang="en-US" sz="2400" dirty="0">
                <a:solidFill>
                  <a:srgbClr val="000000"/>
                </a:solidFill>
                <a:latin typeface="Lucida Sans Unicode"/>
              </a:rPr>
              <a:t>Extra Virgin </a:t>
            </a:r>
            <a:r>
              <a:rPr lang="en-US" sz="2400" dirty="0">
                <a:latin typeface="Lucida Sans Unicode"/>
              </a:rPr>
              <a:t>Olive Oil</a:t>
            </a:r>
          </a:p>
          <a:p>
            <a:pPr algn="just" eaLnBrk="1" hangingPunct="1">
              <a:lnSpc>
                <a:spcPct val="50000"/>
              </a:lnSpc>
              <a:spcBef>
                <a:spcPct val="50000"/>
              </a:spcBef>
            </a:pPr>
            <a:r>
              <a:rPr lang="en-US" sz="2400" dirty="0">
                <a:latin typeface="Lucida Sans Unicode"/>
              </a:rPr>
              <a:t>	</a:t>
            </a:r>
            <a:r>
              <a:rPr lang="en-US" sz="2000" dirty="0">
                <a:latin typeface="Lucida Sans Unicode"/>
              </a:rPr>
              <a:t>Stable Oleic Acid</a:t>
            </a:r>
          </a:p>
          <a:p>
            <a:pPr algn="just" eaLnBrk="1" hangingPunct="1">
              <a:lnSpc>
                <a:spcPct val="50000"/>
              </a:lnSpc>
              <a:spcBef>
                <a:spcPct val="50000"/>
              </a:spcBef>
            </a:pPr>
            <a:r>
              <a:rPr lang="en-US" sz="2000" dirty="0">
                <a:latin typeface="Lucida Sans Unicode"/>
              </a:rPr>
              <a:t>	Vitamin E</a:t>
            </a:r>
          </a:p>
          <a:p>
            <a:pPr algn="just" eaLnBrk="1" hangingPunct="1">
              <a:lnSpc>
                <a:spcPct val="50000"/>
              </a:lnSpc>
              <a:spcBef>
                <a:spcPct val="50000"/>
              </a:spcBef>
            </a:pPr>
            <a:r>
              <a:rPr lang="en-US" sz="2000" dirty="0">
                <a:latin typeface="Lucida Sans Unicode"/>
              </a:rPr>
              <a:t>	Antioxidants</a:t>
            </a:r>
          </a:p>
          <a:p>
            <a:pPr algn="just" eaLnBrk="1" hangingPunct="1">
              <a:lnSpc>
                <a:spcPct val="50000"/>
              </a:lnSpc>
              <a:spcBef>
                <a:spcPct val="50000"/>
              </a:spcBef>
            </a:pPr>
            <a:r>
              <a:rPr lang="en-US" sz="2000" dirty="0">
                <a:latin typeface="Lucida Sans Unicode"/>
              </a:rPr>
              <a:t>	Vanadium</a:t>
            </a:r>
          </a:p>
          <a:p>
            <a:pPr algn="just" eaLnBrk="1" hangingPunct="1">
              <a:lnSpc>
                <a:spcPct val="50000"/>
              </a:lnSpc>
              <a:spcBef>
                <a:spcPct val="50000"/>
              </a:spcBef>
            </a:pPr>
            <a:endParaRPr lang="en-US" sz="1200" dirty="0">
              <a:latin typeface="Lucida Sans Unicode"/>
            </a:endParaRPr>
          </a:p>
          <a:p>
            <a:pPr eaLnBrk="1" hangingPunct="1">
              <a:lnSpc>
                <a:spcPct val="50000"/>
              </a:lnSpc>
              <a:spcBef>
                <a:spcPct val="50000"/>
              </a:spcBef>
            </a:pPr>
            <a:r>
              <a:rPr lang="en-US" sz="2400" dirty="0">
                <a:latin typeface="Lucida Sans Unicode"/>
              </a:rPr>
              <a:t>Expeller Expressed </a:t>
            </a:r>
          </a:p>
          <a:p>
            <a:pPr eaLnBrk="1" hangingPunct="1">
              <a:lnSpc>
                <a:spcPct val="50000"/>
              </a:lnSpc>
              <a:spcBef>
                <a:spcPct val="50000"/>
              </a:spcBef>
            </a:pPr>
            <a:r>
              <a:rPr lang="en-US" sz="2400" dirty="0">
                <a:latin typeface="Lucida Sans Unicode"/>
              </a:rPr>
              <a:t>Flax Seed Oil</a:t>
            </a:r>
          </a:p>
          <a:p>
            <a:pPr algn="just" eaLnBrk="1" hangingPunct="1">
              <a:lnSpc>
                <a:spcPct val="50000"/>
              </a:lnSpc>
              <a:spcBef>
                <a:spcPct val="50000"/>
              </a:spcBef>
            </a:pPr>
            <a:r>
              <a:rPr lang="en-US" sz="2400" dirty="0">
                <a:latin typeface="Lucida Sans Unicode"/>
              </a:rPr>
              <a:t>	</a:t>
            </a:r>
            <a:r>
              <a:rPr lang="en-US" sz="2000" dirty="0">
                <a:latin typeface="Lucida Sans Unicode"/>
              </a:rPr>
              <a:t>Omega-3 EFAs</a:t>
            </a:r>
          </a:p>
          <a:p>
            <a:pPr algn="just" eaLnBrk="1" hangingPunct="1">
              <a:lnSpc>
                <a:spcPct val="50000"/>
              </a:lnSpc>
              <a:spcBef>
                <a:spcPct val="50000"/>
              </a:spcBef>
            </a:pPr>
            <a:r>
              <a:rPr lang="en-US" sz="2000" dirty="0">
                <a:latin typeface="Lucida Sans Unicode"/>
              </a:rPr>
              <a:t>	Vitamin E</a:t>
            </a:r>
          </a:p>
          <a:p>
            <a:pPr algn="just" eaLnBrk="1" hangingPunct="1">
              <a:lnSpc>
                <a:spcPct val="50000"/>
              </a:lnSpc>
              <a:spcBef>
                <a:spcPct val="50000"/>
              </a:spcBef>
              <a:spcAft>
                <a:spcPts val="600"/>
              </a:spcAft>
            </a:pPr>
            <a:r>
              <a:rPr lang="en-US" sz="2000" dirty="0">
                <a:latin typeface="Lucida Sans Unicode"/>
              </a:rPr>
              <a:t>	Antioxidants</a:t>
            </a:r>
          </a:p>
          <a:p>
            <a:pPr algn="just" eaLnBrk="1" hangingPunct="1">
              <a:lnSpc>
                <a:spcPct val="50000"/>
              </a:lnSpc>
              <a:spcBef>
                <a:spcPct val="50000"/>
              </a:spcBef>
            </a:pPr>
            <a:endParaRPr lang="en-US" sz="1200" dirty="0">
              <a:latin typeface="Lucida Sans Unicode"/>
            </a:endParaRPr>
          </a:p>
          <a:p>
            <a:pPr algn="just" eaLnBrk="1" hangingPunct="1">
              <a:lnSpc>
                <a:spcPct val="50000"/>
              </a:lnSpc>
              <a:spcBef>
                <a:spcPct val="50000"/>
              </a:spcBef>
            </a:pPr>
            <a:r>
              <a:rPr lang="en-US" sz="2400" b="1" dirty="0">
                <a:solidFill>
                  <a:srgbClr val="CC0000"/>
                </a:solidFill>
                <a:latin typeface="Lucida Sans Unicode"/>
              </a:rPr>
              <a:t>Cost about $1.50 per cup</a:t>
            </a:r>
          </a:p>
        </p:txBody>
      </p:sp>
      <p:cxnSp>
        <p:nvCxnSpPr>
          <p:cNvPr id="3" name="Straight Connector 2"/>
          <p:cNvCxnSpPr/>
          <p:nvPr/>
        </p:nvCxnSpPr>
        <p:spPr>
          <a:xfrm>
            <a:off x="4568825" y="1575606"/>
            <a:ext cx="11760" cy="463275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13</a:t>
            </a:fld>
            <a:endParaRPr lang="en-US" dirty="0"/>
          </a:p>
        </p:txBody>
      </p:sp>
    </p:spTree>
    <p:extLst>
      <p:ext uri="{BB962C8B-B14F-4D97-AF65-F5344CB8AC3E}">
        <p14:creationId xmlns:p14="http://schemas.microsoft.com/office/powerpoint/2010/main" val="12800793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4582160"/>
            <a:ext cx="7772400" cy="1143000"/>
          </a:xfrm>
        </p:spPr>
        <p:txBody>
          <a:bodyPr/>
          <a:lstStyle/>
          <a:p>
            <a:r>
              <a:rPr lang="en-US" sz="3600" dirty="0"/>
              <a:t>Parts of</a:t>
            </a:r>
            <a:r>
              <a:rPr lang="en-US" sz="3600" baseline="0" dirty="0"/>
              <a:t> Grain</a:t>
            </a:r>
            <a:endParaRPr lang="en-US" sz="3600" dirty="0"/>
          </a:p>
        </p:txBody>
      </p:sp>
      <p:pic>
        <p:nvPicPr>
          <p:cNvPr id="4" name="Picture 3" descr="Rye Grai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1846" y="2701336"/>
            <a:ext cx="6271846" cy="4156664"/>
          </a:xfrm>
          <a:prstGeom prst="rect">
            <a:avLst/>
          </a:prstGeom>
        </p:spPr>
      </p:pic>
      <p:pic>
        <p:nvPicPr>
          <p:cNvPr id="149506" name="Picture 3" descr="Wheat Kernel.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533400"/>
            <a:ext cx="31750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575" y="6400800"/>
            <a:ext cx="1905000" cy="457200"/>
          </a:xfrm>
        </p:spPr>
        <p:txBody>
          <a:bodyPr/>
          <a:lstStyle/>
          <a:p>
            <a:pPr>
              <a:defRPr/>
            </a:pPr>
            <a:fld id="{6278047F-DB33-9149-AC1B-5ECDC5186BD7}" type="slidenum">
              <a:rPr lang="en-US" sz="1200"/>
              <a:pPr>
                <a:defRPr/>
              </a:pPr>
              <a:t>130</a:t>
            </a:fld>
            <a:endParaRPr lang="en-US" sz="1200" dirty="0"/>
          </a:p>
        </p:txBody>
      </p:sp>
      <p:sp>
        <p:nvSpPr>
          <p:cNvPr id="11" name="TextBox 10"/>
          <p:cNvSpPr txBox="1"/>
          <p:nvPr/>
        </p:nvSpPr>
        <p:spPr>
          <a:xfrm>
            <a:off x="5753773" y="1447800"/>
            <a:ext cx="1311516" cy="307777"/>
          </a:xfrm>
          <a:prstGeom prst="rect">
            <a:avLst/>
          </a:prstGeom>
          <a:noFill/>
        </p:spPr>
        <p:txBody>
          <a:bodyPr wrap="none">
            <a:spAutoFit/>
          </a:bodyPr>
          <a:lstStyle/>
          <a:p>
            <a:pPr>
              <a:defRPr/>
            </a:pPr>
            <a:r>
              <a:rPr lang="en-US" sz="1400" b="1" spc="60" dirty="0">
                <a:latin typeface="Lucida Sans Unicode"/>
                <a:cs typeface="Lucida Sans Unicode"/>
              </a:rPr>
              <a:t>ENDOSPERM</a:t>
            </a:r>
          </a:p>
        </p:txBody>
      </p:sp>
      <p:sp>
        <p:nvSpPr>
          <p:cNvPr id="12" name="TextBox 11"/>
          <p:cNvSpPr txBox="1"/>
          <p:nvPr/>
        </p:nvSpPr>
        <p:spPr>
          <a:xfrm>
            <a:off x="5427018" y="3581400"/>
            <a:ext cx="702964" cy="307777"/>
          </a:xfrm>
          <a:prstGeom prst="rect">
            <a:avLst/>
          </a:prstGeom>
          <a:noFill/>
        </p:spPr>
        <p:txBody>
          <a:bodyPr wrap="none">
            <a:spAutoFit/>
          </a:bodyPr>
          <a:lstStyle/>
          <a:p>
            <a:pPr>
              <a:defRPr/>
            </a:pPr>
            <a:r>
              <a:rPr lang="en-US" sz="1400" b="1" spc="60" dirty="0">
                <a:latin typeface="Lucida Sans Unicode"/>
                <a:cs typeface="Lucida Sans Unicode"/>
              </a:rPr>
              <a:t>GERM</a:t>
            </a:r>
          </a:p>
        </p:txBody>
      </p:sp>
      <p:sp>
        <p:nvSpPr>
          <p:cNvPr id="13" name="TextBox 12"/>
          <p:cNvSpPr txBox="1"/>
          <p:nvPr/>
        </p:nvSpPr>
        <p:spPr>
          <a:xfrm>
            <a:off x="1870884" y="2206625"/>
            <a:ext cx="1441420" cy="307777"/>
          </a:xfrm>
          <a:prstGeom prst="rect">
            <a:avLst/>
          </a:prstGeom>
          <a:noFill/>
        </p:spPr>
        <p:txBody>
          <a:bodyPr wrap="none">
            <a:spAutoFit/>
          </a:bodyPr>
          <a:lstStyle/>
          <a:p>
            <a:pPr>
              <a:defRPr/>
            </a:pPr>
            <a:r>
              <a:rPr lang="en-US" sz="1400" b="1" spc="60" dirty="0">
                <a:latin typeface="Lucida Sans Unicode"/>
                <a:cs typeface="Lucida Sans Unicode"/>
              </a:rPr>
              <a:t>BRAN LAYERS</a:t>
            </a:r>
          </a:p>
        </p:txBody>
      </p:sp>
    </p:spTree>
    <p:extLst>
      <p:ext uri="{BB962C8B-B14F-4D97-AF65-F5344CB8AC3E}">
        <p14:creationId xmlns:p14="http://schemas.microsoft.com/office/powerpoint/2010/main" val="4333677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idx="4294967295"/>
          </p:nvPr>
        </p:nvSpPr>
        <p:spPr>
          <a:xfrm>
            <a:off x="0" y="838200"/>
            <a:ext cx="9144000" cy="1143000"/>
          </a:xfrm>
        </p:spPr>
        <p:txBody>
          <a:bodyPr/>
          <a:lstStyle/>
          <a:p>
            <a:pPr eaLnBrk="1" hangingPunct="1"/>
            <a:r>
              <a:rPr lang="en-US" b="1" dirty="0">
                <a:solidFill>
                  <a:schemeClr val="tx1"/>
                </a:solidFill>
              </a:rPr>
              <a:t>ADDITIVES IN WHITE FLOUR</a:t>
            </a:r>
          </a:p>
        </p:txBody>
      </p:sp>
      <p:sp>
        <p:nvSpPr>
          <p:cNvPr id="151554" name="Text Box 3"/>
          <p:cNvSpPr txBox="1">
            <a:spLocks noChangeArrowheads="1"/>
          </p:cNvSpPr>
          <p:nvPr/>
        </p:nvSpPr>
        <p:spPr bwMode="auto">
          <a:xfrm>
            <a:off x="536575" y="2475524"/>
            <a:ext cx="807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spcBef>
                <a:spcPct val="40000"/>
              </a:spcBef>
              <a:defRPr/>
            </a:pPr>
            <a:r>
              <a:rPr lang="en-US" sz="2800" b="1" spc="60" dirty="0">
                <a:solidFill>
                  <a:srgbClr val="CC9966"/>
                </a:solidFill>
                <a:latin typeface="Lucida Sans Unicode" pitchFamily="34" charset="0"/>
              </a:rPr>
              <a:t>SYNTHETIC VITAMIN B1</a:t>
            </a:r>
          </a:p>
          <a:p>
            <a:pPr eaLnBrk="1" hangingPunct="1">
              <a:lnSpc>
                <a:spcPct val="120000"/>
              </a:lnSpc>
              <a:spcBef>
                <a:spcPct val="40000"/>
              </a:spcBef>
              <a:defRPr/>
            </a:pPr>
            <a:r>
              <a:rPr lang="en-US" sz="2800" b="1" spc="60" dirty="0">
                <a:solidFill>
                  <a:srgbClr val="CC9966"/>
                </a:solidFill>
                <a:latin typeface="Lucida Sans Unicode" pitchFamily="34" charset="0"/>
              </a:rPr>
              <a:t>SYNTHETIC VITAMIN B2</a:t>
            </a:r>
          </a:p>
          <a:p>
            <a:pPr eaLnBrk="1" hangingPunct="1">
              <a:lnSpc>
                <a:spcPct val="120000"/>
              </a:lnSpc>
              <a:spcBef>
                <a:spcPct val="40000"/>
              </a:spcBef>
              <a:defRPr/>
            </a:pPr>
            <a:r>
              <a:rPr lang="en-US" sz="2800" b="1" spc="60" dirty="0">
                <a:solidFill>
                  <a:srgbClr val="CC9966"/>
                </a:solidFill>
                <a:latin typeface="Lucida Sans Unicode" pitchFamily="34" charset="0"/>
              </a:rPr>
              <a:t>SYNTHETIC FOLIC ACID</a:t>
            </a:r>
          </a:p>
          <a:p>
            <a:pPr eaLnBrk="1" hangingPunct="1">
              <a:lnSpc>
                <a:spcPct val="120000"/>
              </a:lnSpc>
              <a:spcBef>
                <a:spcPct val="40000"/>
              </a:spcBef>
              <a:defRPr/>
            </a:pPr>
            <a:r>
              <a:rPr lang="en-US" sz="2800" b="1" spc="60" dirty="0">
                <a:solidFill>
                  <a:srgbClr val="CC9966"/>
                </a:solidFill>
                <a:latin typeface="Lucida Sans Unicode" pitchFamily="34" charset="0"/>
              </a:rPr>
              <a:t>INORGANIC IRON</a:t>
            </a:r>
          </a:p>
          <a:p>
            <a:pPr eaLnBrk="1" hangingPunct="1">
              <a:lnSpc>
                <a:spcPct val="120000"/>
              </a:lnSpc>
              <a:spcBef>
                <a:spcPct val="40000"/>
              </a:spcBef>
              <a:defRPr/>
            </a:pPr>
            <a:r>
              <a:rPr lang="en-US" sz="2800" b="1" spc="60" dirty="0">
                <a:solidFill>
                  <a:srgbClr val="CC9966"/>
                </a:solidFill>
                <a:latin typeface="Lucida Sans Unicode" pitchFamily="34" charset="0"/>
              </a:rPr>
              <a:t>BLEACHING AGENTS</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D2487AB1-93A3-1747-A3EE-640E3EFDD5EC}" type="slidenum">
              <a:rPr lang="en-US" sz="1200"/>
              <a:pPr>
                <a:defRPr/>
              </a:pPr>
              <a:t>131</a:t>
            </a:fld>
            <a:endParaRPr lang="en-US" sz="12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2843213"/>
            <a:ext cx="7772400" cy="1143000"/>
          </a:xfrm>
        </p:spPr>
        <p:txBody>
          <a:bodyPr/>
          <a:lstStyle/>
          <a:p>
            <a:r>
              <a:rPr lang="en-US" sz="3600" dirty="0"/>
              <a:t>Grain Mill</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4BD54D1B-D22C-4048-919E-28FEC0623455}" type="slidenum">
              <a:rPr lang="en-US" sz="1200"/>
              <a:pPr>
                <a:defRPr/>
              </a:pPr>
              <a:t>132</a:t>
            </a:fld>
            <a:endParaRPr lang="en-US" sz="1200" dirty="0"/>
          </a:p>
        </p:txBody>
      </p:sp>
      <p:pic>
        <p:nvPicPr>
          <p:cNvPr id="153602" name="Picture 2" descr="Switzerland Grain Mill.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71675" y="0"/>
            <a:ext cx="520065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3" descr="PPNF Credit.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71600" y="64008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2160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1038" y="2843213"/>
            <a:ext cx="7772400" cy="1143000"/>
          </a:xfrm>
        </p:spPr>
        <p:txBody>
          <a:bodyPr/>
          <a:lstStyle/>
          <a:p>
            <a:r>
              <a:rPr lang="en-US" sz="3600" dirty="0"/>
              <a:t>Jupiter</a:t>
            </a:r>
            <a:r>
              <a:rPr lang="en-US" sz="3600" baseline="0" dirty="0"/>
              <a:t> Grain Mill</a:t>
            </a:r>
            <a:endParaRPr lang="en-US" sz="3600" dirty="0"/>
          </a:p>
        </p:txBody>
      </p:sp>
      <p:sp>
        <p:nvSpPr>
          <p:cNvPr id="2" name="Slide Number Placeholder 1"/>
          <p:cNvSpPr>
            <a:spLocks noGrp="1"/>
          </p:cNvSpPr>
          <p:nvPr>
            <p:ph type="sldNum" sz="quarter" idx="12"/>
          </p:nvPr>
        </p:nvSpPr>
        <p:spPr/>
        <p:txBody>
          <a:bodyPr/>
          <a:lstStyle/>
          <a:p>
            <a:pPr>
              <a:defRPr/>
            </a:pPr>
            <a:fld id="{F022562B-6D35-0E43-BC40-76B0AEA091FE}" type="slidenum">
              <a:rPr lang="en-US"/>
              <a:pPr>
                <a:defRPr/>
              </a:pPr>
              <a:t>133</a:t>
            </a:fld>
            <a:endParaRPr lang="en-US"/>
          </a:p>
        </p:txBody>
      </p:sp>
      <p:pic>
        <p:nvPicPr>
          <p:cNvPr id="3" name="Picture 2" descr="NT PowerPoint 32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5576" y="586241"/>
            <a:ext cx="8223323" cy="54864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4287520"/>
            <a:ext cx="7772400" cy="1143000"/>
          </a:xfrm>
        </p:spPr>
        <p:txBody>
          <a:bodyPr/>
          <a:lstStyle/>
          <a:p>
            <a:r>
              <a:rPr lang="en-US" sz="3600" dirty="0" err="1">
                <a:solidFill>
                  <a:schemeClr val="bg1"/>
                </a:solidFill>
              </a:rPr>
              <a:t>Commerical</a:t>
            </a:r>
            <a:r>
              <a:rPr lang="en-US" sz="3600" dirty="0">
                <a:solidFill>
                  <a:schemeClr val="bg1"/>
                </a:solidFill>
              </a:rPr>
              <a:t> Breads</a:t>
            </a:r>
          </a:p>
        </p:txBody>
      </p:sp>
      <p:pic>
        <p:nvPicPr>
          <p:cNvPr id="157697" name="Picture 4" descr="Supermarket Breads Screen Shot.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474663"/>
            <a:ext cx="4295775"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575" y="6400800"/>
            <a:ext cx="1905000" cy="457200"/>
          </a:xfrm>
        </p:spPr>
        <p:txBody>
          <a:bodyPr/>
          <a:lstStyle/>
          <a:p>
            <a:pPr>
              <a:defRPr/>
            </a:pPr>
            <a:fld id="{67930A78-3D64-574D-A047-FF25B2BEA523}" type="slidenum">
              <a:rPr lang="en-US" sz="1200"/>
              <a:pPr>
                <a:defRPr/>
              </a:pPr>
              <a:t>134</a:t>
            </a:fld>
            <a:endParaRPr lang="en-US" sz="1200" dirty="0"/>
          </a:p>
        </p:txBody>
      </p:sp>
      <p:pic>
        <p:nvPicPr>
          <p:cNvPr id="1576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20700"/>
            <a:ext cx="424497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7" descr="White Bread.png"/>
          <p:cNvPicPr>
            <a:picLocks noChangeAspect="1"/>
          </p:cNvPicPr>
          <p:nvPr/>
        </p:nvPicPr>
        <p:blipFill>
          <a:blip r:embed="rId5" cstate="email">
            <a:extLst>
              <a:ext uri="{28A0092B-C50C-407E-A947-70E740481C1C}">
                <a14:useLocalDpi xmlns:a14="http://schemas.microsoft.com/office/drawing/2010/main" val="0"/>
              </a:ext>
            </a:extLst>
          </a:blip>
          <a:srcRect b="1817"/>
          <a:stretch>
            <a:fillRect/>
          </a:stretch>
        </p:blipFill>
        <p:spPr bwMode="auto">
          <a:xfrm>
            <a:off x="1104900" y="2744788"/>
            <a:ext cx="69342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7094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135</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8404" y="365760"/>
            <a:ext cx="7334451" cy="5500838"/>
          </a:xfrm>
          <a:prstGeom prst="rect">
            <a:avLst/>
          </a:prstGeom>
        </p:spPr>
      </p:pic>
      <p:sp>
        <p:nvSpPr>
          <p:cNvPr id="4" name="TextBox 3"/>
          <p:cNvSpPr txBox="1"/>
          <p:nvPr/>
        </p:nvSpPr>
        <p:spPr>
          <a:xfrm>
            <a:off x="1164657" y="6025239"/>
            <a:ext cx="6891688" cy="461665"/>
          </a:xfrm>
          <a:prstGeom prst="rect">
            <a:avLst/>
          </a:prstGeom>
          <a:noFill/>
        </p:spPr>
        <p:txBody>
          <a:bodyPr wrap="square" rtlCol="0">
            <a:spAutoFit/>
          </a:bodyPr>
          <a:lstStyle/>
          <a:p>
            <a:r>
              <a:rPr lang="en-US" dirty="0">
                <a:latin typeface="Lucida Sans Unicode" pitchFamily="34" charset="0"/>
                <a:cs typeface="Lucida Sans Unicode" pitchFamily="34" charset="0"/>
              </a:rPr>
              <a:t>GOOD BREADS: Sprouted or Sourdough</a:t>
            </a:r>
          </a:p>
        </p:txBody>
      </p:sp>
    </p:spTree>
    <p:extLst>
      <p:ext uri="{BB962C8B-B14F-4D97-AF65-F5344CB8AC3E}">
        <p14:creationId xmlns:p14="http://schemas.microsoft.com/office/powerpoint/2010/main" val="27690348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1038" y="2627313"/>
            <a:ext cx="7772400" cy="1143000"/>
          </a:xfrm>
        </p:spPr>
        <p:txBody>
          <a:bodyPr/>
          <a:lstStyle/>
          <a:p>
            <a:r>
              <a:rPr lang="en-US" sz="3600" dirty="0"/>
              <a:t>Teeth</a:t>
            </a:r>
            <a:r>
              <a:rPr lang="en-US" sz="3600" baseline="0" dirty="0"/>
              <a:t> marks in butter</a:t>
            </a:r>
            <a:endParaRPr lang="en-US" sz="3600" dirty="0"/>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5843EAE4-C4E2-A346-BA4E-BE5DC853B5E5}" type="slidenum">
              <a:rPr lang="en-US" sz="1200" smtClean="0"/>
              <a:pPr>
                <a:defRPr/>
              </a:pPr>
              <a:t>136</a:t>
            </a:fld>
            <a:endParaRPr lang="en-US" sz="1200" dirty="0"/>
          </a:p>
        </p:txBody>
      </p:sp>
      <p:pic>
        <p:nvPicPr>
          <p:cNvPr id="3" name="Picture 2" descr="NT PowerPoint 22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68300"/>
            <a:ext cx="9144000" cy="6100653"/>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idx="4294967295"/>
          </p:nvPr>
        </p:nvSpPr>
        <p:spPr>
          <a:xfrm>
            <a:off x="0" y="680056"/>
            <a:ext cx="9144000" cy="1446212"/>
          </a:xfrm>
        </p:spPr>
        <p:txBody>
          <a:bodyPr/>
          <a:lstStyle/>
          <a:p>
            <a:pPr eaLnBrk="1" hangingPunct="1"/>
            <a:r>
              <a:rPr lang="en-US" sz="4000" b="1" dirty="0">
                <a:solidFill>
                  <a:schemeClr val="tx1"/>
                </a:solidFill>
              </a:rPr>
              <a:t>PROPER PREPARATION OF </a:t>
            </a:r>
            <a:br>
              <a:rPr lang="en-US" sz="4000" b="1" dirty="0">
                <a:solidFill>
                  <a:schemeClr val="tx1"/>
                </a:solidFill>
              </a:rPr>
            </a:br>
            <a:r>
              <a:rPr lang="en-US" sz="4000" b="1" dirty="0">
                <a:solidFill>
                  <a:schemeClr val="tx1"/>
                </a:solidFill>
              </a:rPr>
              <a:t>SEED FOODS</a:t>
            </a:r>
          </a:p>
        </p:txBody>
      </p:sp>
      <p:sp>
        <p:nvSpPr>
          <p:cNvPr id="11267" name="Text Box 3"/>
          <p:cNvSpPr txBox="1">
            <a:spLocks noChangeArrowheads="1"/>
          </p:cNvSpPr>
          <p:nvPr/>
        </p:nvSpPr>
        <p:spPr bwMode="auto">
          <a:xfrm>
            <a:off x="0" y="1961168"/>
            <a:ext cx="9144000" cy="42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50000"/>
              </a:lnSpc>
              <a:spcBef>
                <a:spcPct val="50000"/>
              </a:spcBef>
              <a:defRPr/>
            </a:pPr>
            <a:endParaRPr lang="en-US" sz="2400" b="1" dirty="0">
              <a:solidFill>
                <a:srgbClr val="000000"/>
              </a:solidFill>
              <a:latin typeface="Lucida Sans Unicode" pitchFamily="34" charset="0"/>
              <a:cs typeface="+mn-cs"/>
            </a:endParaRPr>
          </a:p>
          <a:p>
            <a:pPr eaLnBrk="1" hangingPunct="1">
              <a:lnSpc>
                <a:spcPct val="110000"/>
              </a:lnSpc>
              <a:spcBef>
                <a:spcPts val="0"/>
              </a:spcBef>
              <a:defRPr/>
            </a:pPr>
            <a:r>
              <a:rPr lang="en-US" sz="2400" b="1" spc="80" dirty="0">
                <a:solidFill>
                  <a:srgbClr val="AA7138"/>
                </a:solidFill>
                <a:latin typeface="Lucida Sans Unicode" pitchFamily="34" charset="0"/>
                <a:cs typeface="+mn-cs"/>
              </a:rPr>
              <a:t>IMITATES NATURAL FACTORS THAT NEUTRALIZE THE SEED</a:t>
            </a:r>
            <a:r>
              <a:rPr lang="en-US" sz="2400" spc="80" dirty="0">
                <a:solidFill>
                  <a:srgbClr val="AA7138"/>
                </a:solidFill>
                <a:latin typeface="Verdana"/>
                <a:cs typeface="Verdana"/>
              </a:rPr>
              <a:t>’</a:t>
            </a:r>
            <a:r>
              <a:rPr lang="en-US" sz="2400" b="1" spc="80" dirty="0">
                <a:solidFill>
                  <a:srgbClr val="AA7138"/>
                </a:solidFill>
                <a:latin typeface="Lucida Sans Unicode" pitchFamily="34" charset="0"/>
                <a:cs typeface="+mn-cs"/>
              </a:rPr>
              <a:t>S </a:t>
            </a:r>
            <a:r>
              <a:rPr lang="en-US" altLang="ja-JP" sz="2400" spc="80" dirty="0">
                <a:solidFill>
                  <a:srgbClr val="AA7138"/>
                </a:solidFill>
                <a:latin typeface="Lucida Sans Unicode" pitchFamily="34" charset="0"/>
                <a:cs typeface="Lucida Sans Unicode" pitchFamily="34" charset="0"/>
              </a:rPr>
              <a:t>"</a:t>
            </a:r>
            <a:r>
              <a:rPr lang="en-US" sz="2400" b="1" spc="80" dirty="0">
                <a:solidFill>
                  <a:srgbClr val="AA7138"/>
                </a:solidFill>
                <a:latin typeface="Lucida Sans Unicode" pitchFamily="34" charset="0"/>
                <a:cs typeface="+mn-cs"/>
              </a:rPr>
              <a:t>PRESERVATIVES</a:t>
            </a:r>
            <a:r>
              <a:rPr lang="en-US" altLang="ja-JP" sz="2400" spc="80" dirty="0">
                <a:solidFill>
                  <a:srgbClr val="AA7138"/>
                </a:solidFill>
                <a:latin typeface="Lucida Sans Unicode" pitchFamily="34" charset="0"/>
                <a:cs typeface="Lucida Sans Unicode" pitchFamily="34" charset="0"/>
              </a:rPr>
              <a:t>"</a:t>
            </a:r>
            <a:endParaRPr lang="en-US" sz="2400" b="1" spc="80" dirty="0">
              <a:solidFill>
                <a:srgbClr val="AA7138"/>
              </a:solidFill>
              <a:latin typeface="Lucida Sans Unicode" pitchFamily="34" charset="0"/>
              <a:cs typeface="+mn-cs"/>
            </a:endParaRPr>
          </a:p>
          <a:p>
            <a:pPr eaLnBrk="1" hangingPunct="1">
              <a:lnSpc>
                <a:spcPct val="110000"/>
              </a:lnSpc>
              <a:spcBef>
                <a:spcPts val="0"/>
              </a:spcBef>
              <a:defRPr/>
            </a:pPr>
            <a:r>
              <a:rPr lang="en-US" sz="2400" b="1" spc="80" dirty="0">
                <a:solidFill>
                  <a:srgbClr val="AA7138"/>
                </a:solidFill>
                <a:latin typeface="Lucida Sans Unicode" pitchFamily="34" charset="0"/>
                <a:cs typeface="+mn-cs"/>
              </a:rPr>
              <a:t> AND ALLOW IT TO SPROUT:</a:t>
            </a:r>
          </a:p>
          <a:p>
            <a:pPr eaLnBrk="1" hangingPunct="1">
              <a:lnSpc>
                <a:spcPct val="50000"/>
              </a:lnSpc>
              <a:spcBef>
                <a:spcPct val="50000"/>
              </a:spcBef>
              <a:defRPr/>
            </a:pPr>
            <a:endParaRPr lang="en-US" sz="1200" dirty="0">
              <a:latin typeface="Lucida Sans Unicode" pitchFamily="34" charset="0"/>
              <a:cs typeface="+mn-cs"/>
            </a:endParaRPr>
          </a:p>
          <a:p>
            <a:pPr eaLnBrk="1" hangingPunct="1">
              <a:spcBef>
                <a:spcPct val="50000"/>
              </a:spcBef>
              <a:defRPr/>
            </a:pPr>
            <a:r>
              <a:rPr lang="en-US" b="1" spc="60" dirty="0">
                <a:latin typeface="Lucida Sans Unicode" pitchFamily="34" charset="0"/>
                <a:cs typeface="+mn-cs"/>
              </a:rPr>
              <a:t>MOISTURE</a:t>
            </a:r>
          </a:p>
          <a:p>
            <a:pPr eaLnBrk="1" hangingPunct="1">
              <a:spcBef>
                <a:spcPct val="50000"/>
              </a:spcBef>
              <a:defRPr/>
            </a:pPr>
            <a:r>
              <a:rPr lang="en-US" b="1" spc="60" dirty="0">
                <a:latin typeface="Lucida Sans Unicode" pitchFamily="34" charset="0"/>
                <a:cs typeface="+mn-cs"/>
              </a:rPr>
              <a:t>WARMTH</a:t>
            </a:r>
          </a:p>
          <a:p>
            <a:pPr eaLnBrk="1" hangingPunct="1">
              <a:spcBef>
                <a:spcPct val="50000"/>
              </a:spcBef>
              <a:defRPr/>
            </a:pPr>
            <a:r>
              <a:rPr lang="en-US" b="1" spc="60" dirty="0">
                <a:latin typeface="Lucida Sans Unicode" pitchFamily="34" charset="0"/>
                <a:cs typeface="+mn-cs"/>
              </a:rPr>
              <a:t>SLIGHT ACIDITY</a:t>
            </a:r>
          </a:p>
          <a:p>
            <a:pPr eaLnBrk="1" hangingPunct="1">
              <a:spcBef>
                <a:spcPct val="50000"/>
              </a:spcBef>
              <a:defRPr/>
            </a:pPr>
            <a:r>
              <a:rPr lang="en-US" b="1" spc="60" dirty="0">
                <a:latin typeface="Lucida Sans Unicode" pitchFamily="34" charset="0"/>
                <a:cs typeface="+mn-cs"/>
              </a:rPr>
              <a:t>TIME</a:t>
            </a:r>
          </a:p>
        </p:txBody>
      </p:sp>
      <p:sp>
        <p:nvSpPr>
          <p:cNvPr id="162819" name="Slide Number Placeholder 1"/>
          <p:cNvSpPr>
            <a:spLocks noGrp="1"/>
          </p:cNvSpPr>
          <p:nvPr>
            <p:ph type="sldNum" sz="quarter" idx="12"/>
          </p:nvPr>
        </p:nvSpPr>
        <p:spPr>
          <a:xfrm>
            <a:off x="7013575"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154EA3-BBA5-A842-856B-61DC57DB1BC3}" type="slidenum">
              <a:rPr lang="en-US" sz="1200">
                <a:latin typeface="Lucida Sans Unicode" pitchFamily="34" charset="0"/>
              </a:rPr>
              <a:pPr eaLnBrk="1" hangingPunct="1"/>
              <a:t>137</a:t>
            </a:fld>
            <a:endParaRPr lang="en-US" sz="1200" dirty="0">
              <a:latin typeface="Lucida Sans Unicode"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6065520"/>
            <a:ext cx="9144000" cy="792480"/>
          </a:xfrm>
        </p:spPr>
        <p:txBody>
          <a:bodyPr/>
          <a:lstStyle/>
          <a:p>
            <a:r>
              <a:rPr lang="en-US" sz="3600" dirty="0">
                <a:solidFill>
                  <a:srgbClr val="FFFFFF"/>
                </a:solidFill>
              </a:rPr>
              <a:t>Good</a:t>
            </a:r>
            <a:r>
              <a:rPr lang="en-US" sz="3600" baseline="0" dirty="0">
                <a:solidFill>
                  <a:srgbClr val="FFFFFF"/>
                </a:solidFill>
              </a:rPr>
              <a:t> and Bad Things in Whole Grains</a:t>
            </a:r>
            <a:endParaRPr lang="en-US" sz="3600" dirty="0">
              <a:solidFill>
                <a:srgbClr val="FFFFFF"/>
              </a:solidFill>
            </a:endParaRPr>
          </a:p>
        </p:txBody>
      </p:sp>
      <p:sp>
        <p:nvSpPr>
          <p:cNvPr id="163842" name="Text Box 3"/>
          <p:cNvSpPr txBox="1">
            <a:spLocks noChangeArrowheads="1"/>
          </p:cNvSpPr>
          <p:nvPr/>
        </p:nvSpPr>
        <p:spPr bwMode="auto">
          <a:xfrm>
            <a:off x="1009650" y="636341"/>
            <a:ext cx="7143750" cy="270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spcAft>
                <a:spcPts val="600"/>
              </a:spcAft>
              <a:tabLst>
                <a:tab pos="571500" algn="l"/>
              </a:tabLst>
              <a:defRPr/>
            </a:pPr>
            <a:r>
              <a:rPr lang="en-US" sz="3200" b="1" dirty="0">
                <a:solidFill>
                  <a:srgbClr val="000000"/>
                </a:solidFill>
                <a:latin typeface="Lucida Sans Unicode" pitchFamily="34" charset="0"/>
              </a:rPr>
              <a:t>GOOD THINGS IN WHOLE GRAINS</a:t>
            </a:r>
            <a:endParaRPr lang="en-US" sz="3200" b="1" dirty="0">
              <a:latin typeface="Lucida Sans Unicode" pitchFamily="34" charset="0"/>
            </a:endParaRPr>
          </a:p>
          <a:p>
            <a:pPr algn="l" eaLnBrk="1" hangingPunct="1">
              <a:spcBef>
                <a:spcPct val="30000"/>
              </a:spcBef>
              <a:tabLst>
                <a:tab pos="401638" algn="l"/>
              </a:tabLst>
              <a:defRPr/>
            </a:pPr>
            <a:r>
              <a:rPr lang="en-US" sz="2000" b="1" dirty="0">
                <a:latin typeface="Lucida Sans Unicode" pitchFamily="34" charset="0"/>
              </a:rPr>
              <a:t>	</a:t>
            </a:r>
            <a:r>
              <a:rPr lang="en-US" sz="2000" dirty="0">
                <a:latin typeface="Lucida Sans Unicode" pitchFamily="34" charset="0"/>
              </a:rPr>
              <a:t>B Vitamins			Macro and Trace Minerals</a:t>
            </a:r>
          </a:p>
          <a:p>
            <a:pPr algn="l" eaLnBrk="1" hangingPunct="1">
              <a:spcBef>
                <a:spcPct val="30000"/>
              </a:spcBef>
              <a:tabLst>
                <a:tab pos="401638" algn="l"/>
              </a:tabLst>
              <a:defRPr/>
            </a:pPr>
            <a:r>
              <a:rPr lang="en-US" sz="2000" dirty="0">
                <a:latin typeface="Lucida Sans Unicode" pitchFamily="34" charset="0"/>
              </a:rPr>
              <a:t>	Vitamin E			Protein</a:t>
            </a:r>
          </a:p>
          <a:p>
            <a:pPr algn="l" eaLnBrk="1" hangingPunct="1">
              <a:spcBef>
                <a:spcPct val="30000"/>
              </a:spcBef>
              <a:tabLst>
                <a:tab pos="401638" algn="l"/>
              </a:tabLst>
              <a:defRPr/>
            </a:pPr>
            <a:r>
              <a:rPr lang="en-US" sz="2000" dirty="0">
                <a:latin typeface="Lucida Sans Unicode" pitchFamily="34" charset="0"/>
              </a:rPr>
              <a:t>	Essential Fatty Acids	Fiber</a:t>
            </a:r>
          </a:p>
          <a:p>
            <a:pPr algn="l" eaLnBrk="1" hangingPunct="1">
              <a:spcBef>
                <a:spcPct val="30000"/>
              </a:spcBef>
              <a:tabLst>
                <a:tab pos="401638" algn="l"/>
              </a:tabLst>
              <a:defRPr/>
            </a:pPr>
            <a:endParaRPr lang="en-US" sz="1000" dirty="0">
              <a:latin typeface="Lucida Sans Unicode" pitchFamily="34" charset="0"/>
            </a:endParaRPr>
          </a:p>
          <a:p>
            <a:pPr eaLnBrk="1" hangingPunct="1">
              <a:spcBef>
                <a:spcPct val="30000"/>
              </a:spcBef>
              <a:spcAft>
                <a:spcPts val="600"/>
              </a:spcAft>
              <a:tabLst>
                <a:tab pos="401638" algn="l"/>
              </a:tabLst>
              <a:defRPr/>
            </a:pPr>
            <a:r>
              <a:rPr lang="en-US" sz="3200" b="1" dirty="0">
                <a:latin typeface="Lucida Sans Unicode" pitchFamily="34" charset="0"/>
              </a:rPr>
              <a:t>BAD THINGS IN WHOLE GRAINS</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A22B6138-550D-AE42-90F0-53E056995054}" type="slidenum">
              <a:rPr lang="en-US" sz="1200"/>
              <a:pPr>
                <a:defRPr/>
              </a:pPr>
              <a:t>138</a:t>
            </a:fld>
            <a:endParaRPr lang="en-US" sz="1200" dirty="0"/>
          </a:p>
        </p:txBody>
      </p:sp>
      <p:sp>
        <p:nvSpPr>
          <p:cNvPr id="3" name="Rectangle 2"/>
          <p:cNvSpPr/>
          <p:nvPr/>
        </p:nvSpPr>
        <p:spPr>
          <a:xfrm>
            <a:off x="1447800" y="3393828"/>
            <a:ext cx="6858000" cy="2939266"/>
          </a:xfrm>
          <a:prstGeom prst="rect">
            <a:avLst/>
          </a:prstGeom>
        </p:spPr>
        <p:txBody>
          <a:bodyPr wrap="square">
            <a:spAutoFit/>
          </a:bodyPr>
          <a:lstStyle/>
          <a:p>
            <a:pPr algn="l">
              <a:spcBef>
                <a:spcPts val="1200"/>
              </a:spcBef>
              <a:tabLst>
                <a:tab pos="401638" algn="l"/>
              </a:tabLst>
              <a:defRPr/>
            </a:pPr>
            <a:r>
              <a:rPr lang="en-US" sz="2000" b="1" spc="40" dirty="0">
                <a:solidFill>
                  <a:srgbClr val="AA7138"/>
                </a:solidFill>
                <a:latin typeface="Lucida Sans Unicode" pitchFamily="34" charset="0"/>
              </a:rPr>
              <a:t>PHYTIC ACID </a:t>
            </a:r>
            <a:r>
              <a:rPr lang="en-US" sz="2000" dirty="0">
                <a:solidFill>
                  <a:srgbClr val="000000"/>
                </a:solidFill>
                <a:latin typeface="Lucida Sans Unicode" pitchFamily="34" charset="0"/>
              </a:rPr>
              <a:t>– if not neutralized</a:t>
            </a:r>
            <a:endParaRPr lang="en-US" sz="2000" b="1" spc="40" dirty="0">
              <a:solidFill>
                <a:srgbClr val="CC9966"/>
              </a:solidFill>
              <a:latin typeface="Lucida Sans Unicode" pitchFamily="34" charset="0"/>
            </a:endParaRPr>
          </a:p>
          <a:p>
            <a:pPr lvl="0" algn="l">
              <a:spcBef>
                <a:spcPts val="1200"/>
              </a:spcBef>
              <a:tabLst>
                <a:tab pos="401638" algn="l"/>
              </a:tabLst>
              <a:defRPr/>
            </a:pPr>
            <a:r>
              <a:rPr lang="en-US" sz="2000" b="1" spc="40" dirty="0">
                <a:solidFill>
                  <a:srgbClr val="AA7138"/>
                </a:solidFill>
                <a:latin typeface="Lucida Sans Unicode" pitchFamily="34" charset="0"/>
              </a:rPr>
              <a:t>ENZYME INHIBITORS </a:t>
            </a:r>
            <a:r>
              <a:rPr lang="en-US" sz="2000" dirty="0">
                <a:solidFill>
                  <a:srgbClr val="000000"/>
                </a:solidFill>
                <a:latin typeface="Lucida Sans Unicode" pitchFamily="34" charset="0"/>
              </a:rPr>
              <a:t>– if not deactivated</a:t>
            </a:r>
          </a:p>
          <a:p>
            <a:pPr lvl="0" algn="l">
              <a:spcBef>
                <a:spcPts val="1200"/>
              </a:spcBef>
              <a:tabLst>
                <a:tab pos="401638" algn="l"/>
              </a:tabLst>
              <a:defRPr/>
            </a:pPr>
            <a:r>
              <a:rPr lang="en-US" sz="2000" b="1" spc="40" dirty="0">
                <a:solidFill>
                  <a:srgbClr val="AA7138"/>
                </a:solidFill>
                <a:latin typeface="Lucida Sans Unicode" pitchFamily="34" charset="0"/>
              </a:rPr>
              <a:t>FIBER</a:t>
            </a:r>
            <a:r>
              <a:rPr lang="en-US" sz="2000" dirty="0">
                <a:solidFill>
                  <a:srgbClr val="000000"/>
                </a:solidFill>
                <a:latin typeface="Lucida Sans Unicode" pitchFamily="34" charset="0"/>
              </a:rPr>
              <a:t> – irritating if not properly prepared</a:t>
            </a:r>
          </a:p>
          <a:p>
            <a:pPr lvl="0" algn="l">
              <a:spcBef>
                <a:spcPts val="1200"/>
              </a:spcBef>
              <a:spcAft>
                <a:spcPts val="600"/>
              </a:spcAft>
              <a:tabLst>
                <a:tab pos="401638" algn="l"/>
              </a:tabLst>
              <a:defRPr/>
            </a:pPr>
            <a:r>
              <a:rPr lang="en-US" sz="2000" b="1" spc="40" dirty="0">
                <a:solidFill>
                  <a:srgbClr val="AA7138"/>
                </a:solidFill>
                <a:latin typeface="Lucida Sans Unicode" pitchFamily="34" charset="0"/>
              </a:rPr>
              <a:t>RANCID ESSENTIAL FATTY ACIDS </a:t>
            </a:r>
            <a:r>
              <a:rPr lang="en-US" sz="2000" dirty="0">
                <a:solidFill>
                  <a:srgbClr val="000000"/>
                </a:solidFill>
                <a:latin typeface="Lucida Sans Unicode" pitchFamily="34" charset="0"/>
              </a:rPr>
              <a:t>– if grains are subjected to oxygen and high heat</a:t>
            </a:r>
          </a:p>
          <a:p>
            <a:pPr lvl="0" algn="l">
              <a:spcBef>
                <a:spcPts val="1200"/>
              </a:spcBef>
              <a:tabLst>
                <a:tab pos="401638" algn="l"/>
              </a:tabLst>
              <a:defRPr/>
            </a:pPr>
            <a:r>
              <a:rPr lang="en-US" sz="2000" b="1" spc="60" dirty="0">
                <a:solidFill>
                  <a:srgbClr val="AA7138"/>
                </a:solidFill>
                <a:latin typeface="Lucida Sans Unicode" pitchFamily="34" charset="0"/>
              </a:rPr>
              <a:t>ALTERED PROTEINS </a:t>
            </a:r>
            <a:r>
              <a:rPr lang="en-US" sz="2000" dirty="0">
                <a:solidFill>
                  <a:srgbClr val="000000"/>
                </a:solidFill>
                <a:latin typeface="Lucida Sans Unicode" pitchFamily="34" charset="0"/>
              </a:rPr>
              <a:t>– if grains are subjected to high heat and pressure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2627313"/>
            <a:ext cx="7772400" cy="1143000"/>
          </a:xfrm>
        </p:spPr>
        <p:txBody>
          <a:bodyPr/>
          <a:lstStyle/>
          <a:p>
            <a:r>
              <a:rPr lang="en-US" sz="3600" dirty="0">
                <a:solidFill>
                  <a:srgbClr val="FFFFFF"/>
                </a:solidFill>
              </a:rPr>
              <a:t>Extruder</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53EFDA17-887C-2740-A875-A8092F55B8F5}" type="slidenum">
              <a:rPr lang="en-US" sz="1200"/>
              <a:pPr>
                <a:defRPr/>
              </a:pPr>
              <a:t>139</a:t>
            </a:fld>
            <a:endParaRPr lang="en-US" sz="1200" dirty="0"/>
          </a:p>
        </p:txBody>
      </p:sp>
      <p:pic>
        <p:nvPicPr>
          <p:cNvPr id="166914" name="Picture 3" descr="Extrud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0650" y="533400"/>
            <a:ext cx="63627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14</a:t>
            </a:fld>
            <a:endParaRPr lang="en-US" dirty="0"/>
          </a:p>
        </p:txBody>
      </p:sp>
      <p:sp>
        <p:nvSpPr>
          <p:cNvPr id="3" name="TextBox 2"/>
          <p:cNvSpPr txBox="1"/>
          <p:nvPr/>
        </p:nvSpPr>
        <p:spPr>
          <a:xfrm>
            <a:off x="957943" y="566057"/>
            <a:ext cx="7373257" cy="707886"/>
          </a:xfrm>
          <a:prstGeom prst="rect">
            <a:avLst/>
          </a:prstGeom>
          <a:noFill/>
        </p:spPr>
        <p:txBody>
          <a:bodyPr wrap="square" rtlCol="0">
            <a:spAutoFit/>
          </a:bodyPr>
          <a:lstStyle/>
          <a:p>
            <a:r>
              <a:rPr lang="en-US" sz="4000" b="1" dirty="0">
                <a:solidFill>
                  <a:srgbClr val="669933"/>
                </a:solidFill>
                <a:latin typeface="Lucida Sans Unicode" panose="020B0602030504020204" pitchFamily="34" charset="0"/>
                <a:cs typeface="Lucida Sans Unicode" panose="020B0602030504020204" pitchFamily="34" charset="0"/>
              </a:rPr>
              <a:t>RANCH DRESSING</a:t>
            </a:r>
          </a:p>
        </p:txBody>
      </p:sp>
      <p:sp>
        <p:nvSpPr>
          <p:cNvPr id="4" name="TextBox 3"/>
          <p:cNvSpPr txBox="1"/>
          <p:nvPr/>
        </p:nvSpPr>
        <p:spPr>
          <a:xfrm>
            <a:off x="2104541" y="1393377"/>
            <a:ext cx="2859314" cy="5447645"/>
          </a:xfrm>
          <a:prstGeom prst="rect">
            <a:avLst/>
          </a:prstGeom>
          <a:noFill/>
        </p:spPr>
        <p:txBody>
          <a:bodyPr wrap="square" rtlCol="0">
            <a:spAutoFit/>
          </a:bodyPr>
          <a:lstStyle/>
          <a:p>
            <a:r>
              <a:rPr lang="en-US" b="1" dirty="0">
                <a:solidFill>
                  <a:srgbClr val="FF6633"/>
                </a:solidFill>
                <a:latin typeface="Lucida Sans Unicode" panose="020B0602030504020204" pitchFamily="34" charset="0"/>
                <a:cs typeface="Lucida Sans Unicode" panose="020B0602030504020204" pitchFamily="34" charset="0"/>
              </a:rPr>
              <a:t>STORE BOUGHT</a:t>
            </a:r>
          </a:p>
          <a:p>
            <a:endParaRPr lang="en-US" sz="1800" dirty="0">
              <a:latin typeface="Lucida Sans Unicode" panose="020B0602030504020204" pitchFamily="34" charset="0"/>
              <a:cs typeface="Lucida Sans Unicode" panose="020B0602030504020204" pitchFamily="34" charset="0"/>
            </a:endParaRPr>
          </a:p>
          <a:p>
            <a:r>
              <a:rPr lang="en-US" sz="1800" dirty="0">
                <a:latin typeface="Lucida Sans Unicode" panose="020B0602030504020204" pitchFamily="34" charset="0"/>
                <a:cs typeface="Lucida Sans Unicode" panose="020B0602030504020204" pitchFamily="34" charset="0"/>
              </a:rPr>
              <a:t>Vegetable oil (soybean and/or canola) water, egg yolk, sugar, salt, cultured nonfat buttermilk, natural flavors, spices, vinegar, phosphoric acid, xanthan gum, modified food starch, monosodium glutamate, artificial flavors, disodium phosphate, </a:t>
            </a:r>
            <a:r>
              <a:rPr lang="en-US" sz="1800" dirty="0" err="1">
                <a:latin typeface="Lucida Sans Unicode" panose="020B0602030504020204" pitchFamily="34" charset="0"/>
                <a:cs typeface="Lucida Sans Unicode" panose="020B0602030504020204" pitchFamily="34" charset="0"/>
              </a:rPr>
              <a:t>sorbic</a:t>
            </a:r>
            <a:r>
              <a:rPr lang="en-US" sz="1800" dirty="0">
                <a:latin typeface="Lucida Sans Unicode" panose="020B0602030504020204" pitchFamily="34" charset="0"/>
                <a:cs typeface="Lucida Sans Unicode" panose="020B0602030504020204" pitchFamily="34" charset="0"/>
              </a:rPr>
              <a:t> acid, calcium disodium EDTA, disodium </a:t>
            </a:r>
            <a:r>
              <a:rPr lang="en-US" sz="1800" dirty="0" err="1">
                <a:latin typeface="Lucida Sans Unicode" panose="020B0602030504020204" pitchFamily="34" charset="0"/>
                <a:cs typeface="Lucida Sans Unicode" panose="020B0602030504020204" pitchFamily="34" charset="0"/>
              </a:rPr>
              <a:t>inosinate</a:t>
            </a:r>
            <a:r>
              <a:rPr lang="en-US" sz="1800" dirty="0">
                <a:latin typeface="Lucida Sans Unicode" panose="020B0602030504020204" pitchFamily="34" charset="0"/>
                <a:cs typeface="Lucida Sans Unicode" panose="020B0602030504020204" pitchFamily="34" charset="0"/>
              </a:rPr>
              <a:t>, disodium </a:t>
            </a:r>
            <a:r>
              <a:rPr lang="en-US" sz="1800" dirty="0" err="1">
                <a:latin typeface="Lucida Sans Unicode" panose="020B0602030504020204" pitchFamily="34" charset="0"/>
                <a:cs typeface="Lucida Sans Unicode" panose="020B0602030504020204" pitchFamily="34" charset="0"/>
              </a:rPr>
              <a:t>guanylate</a:t>
            </a:r>
            <a:endParaRPr lang="en-US" sz="1800" dirty="0">
              <a:latin typeface="Lucida Sans Unicode" panose="020B0602030504020204" pitchFamily="34" charset="0"/>
              <a:cs typeface="Lucida Sans Unicode" panose="020B0602030504020204" pitchFamily="34" charset="0"/>
            </a:endParaRPr>
          </a:p>
        </p:txBody>
      </p:sp>
      <p:sp>
        <p:nvSpPr>
          <p:cNvPr id="5" name="TextBox 4"/>
          <p:cNvSpPr txBox="1"/>
          <p:nvPr/>
        </p:nvSpPr>
        <p:spPr>
          <a:xfrm>
            <a:off x="5254178" y="1378863"/>
            <a:ext cx="2873829" cy="3046988"/>
          </a:xfrm>
          <a:prstGeom prst="rect">
            <a:avLst/>
          </a:prstGeom>
          <a:noFill/>
        </p:spPr>
        <p:txBody>
          <a:bodyPr wrap="square" rtlCol="0">
            <a:spAutoFit/>
          </a:bodyPr>
          <a:lstStyle/>
          <a:p>
            <a:r>
              <a:rPr lang="en-US" b="1" dirty="0">
                <a:solidFill>
                  <a:srgbClr val="FF6600"/>
                </a:solidFill>
                <a:latin typeface="Lucida Sans Unicode" panose="020B0602030504020204" pitchFamily="34" charset="0"/>
                <a:cs typeface="Lucida Sans Unicode" panose="020B0602030504020204" pitchFamily="34" charset="0"/>
              </a:rPr>
              <a:t>HOMEMADE</a:t>
            </a:r>
          </a:p>
          <a:p>
            <a:endParaRPr lang="en-US" sz="1800" dirty="0">
              <a:latin typeface="Lucida Sans Unicode" panose="020B0602030504020204" pitchFamily="34" charset="0"/>
              <a:cs typeface="Lucida Sans Unicode" panose="020B0602030504020204" pitchFamily="34" charset="0"/>
            </a:endParaRPr>
          </a:p>
          <a:p>
            <a:r>
              <a:rPr lang="en-US" sz="1800" dirty="0">
                <a:latin typeface="Lucida Sans Unicode" panose="020B0602030504020204" pitchFamily="34" charset="0"/>
                <a:cs typeface="Lucida Sans Unicode" panose="020B0602030504020204" pitchFamily="34" charset="0"/>
              </a:rPr>
              <a:t>Buttermilk, </a:t>
            </a:r>
          </a:p>
          <a:p>
            <a:r>
              <a:rPr lang="en-US" sz="1800" dirty="0">
                <a:latin typeface="Lucida Sans Unicode" panose="020B0602030504020204" pitchFamily="34" charset="0"/>
                <a:cs typeface="Lucida Sans Unicode" panose="020B0602030504020204" pitchFamily="34" charset="0"/>
              </a:rPr>
              <a:t>mayonnaise,</a:t>
            </a:r>
          </a:p>
          <a:p>
            <a:r>
              <a:rPr lang="en-US" sz="1800" dirty="0">
                <a:latin typeface="Lucida Sans Unicode" panose="020B0602030504020204" pitchFamily="34" charset="0"/>
                <a:cs typeface="Lucida Sans Unicode" panose="020B0602030504020204" pitchFamily="34" charset="0"/>
              </a:rPr>
              <a:t>sour cream,</a:t>
            </a:r>
          </a:p>
          <a:p>
            <a:r>
              <a:rPr lang="en-US" sz="1800" dirty="0">
                <a:latin typeface="Lucida Sans Unicode" panose="020B0602030504020204" pitchFamily="34" charset="0"/>
                <a:cs typeface="Lucida Sans Unicode" panose="020B0602030504020204" pitchFamily="34" charset="0"/>
              </a:rPr>
              <a:t>parsley, chives, garlic</a:t>
            </a:r>
          </a:p>
          <a:p>
            <a:r>
              <a:rPr lang="en-US" sz="1800" dirty="0">
                <a:latin typeface="Lucida Sans Unicode" panose="020B0602030504020204" pitchFamily="34" charset="0"/>
                <a:cs typeface="Lucida Sans Unicode" panose="020B0602030504020204" pitchFamily="34" charset="0"/>
              </a:rPr>
              <a:t>vinegar or lemon juice</a:t>
            </a:r>
          </a:p>
          <a:p>
            <a:r>
              <a:rPr lang="en-US" sz="1800" dirty="0">
                <a:latin typeface="Lucida Sans Unicode" panose="020B0602030504020204" pitchFamily="34" charset="0"/>
                <a:cs typeface="Lucida Sans Unicode" panose="020B0602030504020204" pitchFamily="34" charset="0"/>
              </a:rPr>
              <a:t>salt and pepper</a:t>
            </a:r>
          </a:p>
          <a:p>
            <a:endParaRPr lang="en-US" sz="1800" dirty="0">
              <a:latin typeface="Lucida Sans Unicode" panose="020B0602030504020204" pitchFamily="34" charset="0"/>
              <a:cs typeface="Lucida Sans Unicode" panose="020B0602030504020204" pitchFamily="34" charset="0"/>
            </a:endParaRP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26" y="1287090"/>
            <a:ext cx="2470550" cy="24705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453" y="3859961"/>
            <a:ext cx="2537277" cy="2352154"/>
          </a:xfrm>
          <a:prstGeom prst="rect">
            <a:avLst/>
          </a:prstGeom>
        </p:spPr>
      </p:pic>
    </p:spTree>
    <p:extLst>
      <p:ext uri="{BB962C8B-B14F-4D97-AF65-F5344CB8AC3E}">
        <p14:creationId xmlns:p14="http://schemas.microsoft.com/office/powerpoint/2010/main" val="28674627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t Study 1-Vitamins-TV.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400" y="914400"/>
            <a:ext cx="3438144" cy="2148840"/>
          </a:xfrm>
          <a:prstGeom prst="rect">
            <a:avLst/>
          </a:prstGeom>
        </p:spPr>
      </p:pic>
      <p:pic>
        <p:nvPicPr>
          <p:cNvPr id="3" name="Picture 2" descr="Rat Study 4 - Vitamins-TV.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29200" y="914400"/>
            <a:ext cx="3429000" cy="2143125"/>
          </a:xfrm>
          <a:prstGeom prst="rect">
            <a:avLst/>
          </a:prstGeom>
        </p:spPr>
      </p:pic>
      <p:sp>
        <p:nvSpPr>
          <p:cNvPr id="241674" name="Rectangle 10"/>
          <p:cNvSpPr>
            <a:spLocks noGrp="1" noChangeArrowheads="1"/>
          </p:cNvSpPr>
          <p:nvPr>
            <p:ph type="title" idx="4294967295"/>
          </p:nvPr>
        </p:nvSpPr>
        <p:spPr>
          <a:xfrm>
            <a:off x="10078" y="102001"/>
            <a:ext cx="9144000" cy="914400"/>
          </a:xfrm>
        </p:spPr>
        <p:txBody>
          <a:bodyPr/>
          <a:lstStyle/>
          <a:p>
            <a:r>
              <a:rPr lang="en-US" sz="3200" b="1" dirty="0">
                <a:solidFill>
                  <a:srgbClr val="CC0000"/>
                </a:solidFill>
              </a:rPr>
              <a:t>CEREAL STUDIES </a:t>
            </a:r>
            <a:br>
              <a:rPr lang="en-US" sz="2400" b="1" dirty="0">
                <a:solidFill>
                  <a:schemeClr val="tx1"/>
                </a:solidFill>
              </a:rPr>
            </a:br>
            <a:r>
              <a:rPr lang="en-US" sz="1800" b="1" spc="60" dirty="0">
                <a:solidFill>
                  <a:schemeClr val="tx1"/>
                </a:solidFill>
              </a:rPr>
              <a:t>FOUR SETS OF RATS WERE GIVEN SPECIAL DIETS</a:t>
            </a:r>
            <a:endParaRPr lang="en-US" sz="1800" b="1" spc="60" dirty="0"/>
          </a:p>
        </p:txBody>
      </p:sp>
      <p:sp>
        <p:nvSpPr>
          <p:cNvPr id="241673" name="Text Box 9"/>
          <p:cNvSpPr txBox="1">
            <a:spLocks noChangeArrowheads="1"/>
          </p:cNvSpPr>
          <p:nvPr/>
        </p:nvSpPr>
        <p:spPr bwMode="auto">
          <a:xfrm>
            <a:off x="4648200" y="2920424"/>
            <a:ext cx="44958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1600" dirty="0">
                <a:latin typeface="Lucida Sans Unicode" pitchFamily="34" charset="0"/>
                <a:cs typeface="Lucida Sans Unicode" pitchFamily="34" charset="0"/>
              </a:rPr>
              <a:t>Water plus vitamins and minerals.  </a:t>
            </a:r>
          </a:p>
          <a:p>
            <a:pPr algn="ctr">
              <a:spcBef>
                <a:spcPts val="0"/>
              </a:spcBef>
            </a:pPr>
            <a:r>
              <a:rPr lang="en-US" sz="1600" b="1" dirty="0">
                <a:solidFill>
                  <a:srgbClr val="CC0000"/>
                </a:solidFill>
                <a:latin typeface="Lucida Sans Unicode" pitchFamily="34" charset="0"/>
                <a:cs typeface="Lucida Sans Unicode" pitchFamily="34" charset="0"/>
              </a:rPr>
              <a:t>Lived for about 8 weeks.</a:t>
            </a:r>
          </a:p>
        </p:txBody>
      </p:sp>
      <p:sp>
        <p:nvSpPr>
          <p:cNvPr id="241670" name="Text Box 6"/>
          <p:cNvSpPr txBox="1">
            <a:spLocks noChangeArrowheads="1"/>
          </p:cNvSpPr>
          <p:nvPr/>
        </p:nvSpPr>
        <p:spPr bwMode="auto">
          <a:xfrm>
            <a:off x="0" y="2920424"/>
            <a:ext cx="456723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sz="1600" dirty="0">
                <a:latin typeface="Lucida Sans Unicode" pitchFamily="34" charset="0"/>
                <a:cs typeface="Lucida Sans Unicode" pitchFamily="34" charset="0"/>
              </a:rPr>
              <a:t>Plain whole wheat</a:t>
            </a:r>
            <a:r>
              <a:rPr lang="en-US" sz="1600" dirty="0">
                <a:latin typeface="Verdana"/>
                <a:cs typeface="Verdana"/>
              </a:rPr>
              <a:t>,</a:t>
            </a:r>
            <a:r>
              <a:rPr lang="en-US" sz="1600" dirty="0">
                <a:latin typeface="Lucida Sans Unicode" pitchFamily="34" charset="0"/>
                <a:cs typeface="Lucida Sans Unicode" pitchFamily="34" charset="0"/>
              </a:rPr>
              <a:t> vitamins and minerals</a:t>
            </a:r>
            <a:r>
              <a:rPr lang="en-US" sz="1600" dirty="0">
                <a:latin typeface="Verdana"/>
                <a:cs typeface="Verdana"/>
              </a:rPr>
              <a:t>,</a:t>
            </a:r>
            <a:r>
              <a:rPr lang="en-US" sz="1600" dirty="0">
                <a:latin typeface="Lucida Sans Unicode" pitchFamily="34" charset="0"/>
                <a:cs typeface="Lucida Sans Unicode" pitchFamily="34" charset="0"/>
              </a:rPr>
              <a:t> water.  </a:t>
            </a:r>
            <a:r>
              <a:rPr lang="en-US" sz="1600" b="1" dirty="0">
                <a:solidFill>
                  <a:srgbClr val="CC0000"/>
                </a:solidFill>
                <a:latin typeface="Lucida Sans Unicode" pitchFamily="34" charset="0"/>
                <a:cs typeface="Lucida Sans Unicode" pitchFamily="34" charset="0"/>
              </a:rPr>
              <a:t>Lived over 1 year.</a:t>
            </a:r>
          </a:p>
        </p:txBody>
      </p:sp>
      <p:sp>
        <p:nvSpPr>
          <p:cNvPr id="241671" name="Text Box 7"/>
          <p:cNvSpPr txBox="1">
            <a:spLocks noChangeArrowheads="1"/>
          </p:cNvSpPr>
          <p:nvPr/>
        </p:nvSpPr>
        <p:spPr bwMode="auto">
          <a:xfrm>
            <a:off x="4648200" y="5715000"/>
            <a:ext cx="44958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sz="1600" dirty="0">
                <a:latin typeface="Lucida Sans Unicode" pitchFamily="34" charset="0"/>
                <a:cs typeface="Lucida Sans Unicode" pitchFamily="34" charset="0"/>
              </a:rPr>
              <a:t>Puffed wheat</a:t>
            </a:r>
            <a:r>
              <a:rPr lang="en-US" sz="1600" dirty="0">
                <a:latin typeface="Verdana"/>
                <a:cs typeface="Verdana"/>
              </a:rPr>
              <a:t>,</a:t>
            </a:r>
            <a:r>
              <a:rPr lang="en-US" sz="1600" dirty="0">
                <a:latin typeface="Lucida Sans Unicode" pitchFamily="34" charset="0"/>
                <a:cs typeface="Lucida Sans Unicode" pitchFamily="34" charset="0"/>
              </a:rPr>
              <a:t> water</a:t>
            </a:r>
            <a:r>
              <a:rPr lang="en-US" sz="1600" dirty="0">
                <a:latin typeface="Verdana"/>
                <a:cs typeface="Verdana"/>
              </a:rPr>
              <a:t>,</a:t>
            </a:r>
            <a:r>
              <a:rPr lang="en-US" sz="1600" dirty="0">
                <a:latin typeface="Lucida Sans Unicode" pitchFamily="34" charset="0"/>
                <a:cs typeface="Lucida Sans Unicode" pitchFamily="34" charset="0"/>
              </a:rPr>
              <a:t> and vitamins and minerals.  </a:t>
            </a:r>
            <a:r>
              <a:rPr lang="en-US" sz="1600" b="1" dirty="0">
                <a:solidFill>
                  <a:srgbClr val="CC0000"/>
                </a:solidFill>
                <a:latin typeface="Lucida Sans Unicode" pitchFamily="34" charset="0"/>
                <a:cs typeface="Lucida Sans Unicode" pitchFamily="34" charset="0"/>
              </a:rPr>
              <a:t>Died in 2 weeks.</a:t>
            </a:r>
          </a:p>
        </p:txBody>
      </p:sp>
      <p:sp>
        <p:nvSpPr>
          <p:cNvPr id="241687" name="Text Box 23"/>
          <p:cNvSpPr txBox="1">
            <a:spLocks noChangeArrowheads="1"/>
          </p:cNvSpPr>
          <p:nvPr/>
        </p:nvSpPr>
        <p:spPr bwMode="auto">
          <a:xfrm>
            <a:off x="0" y="5715000"/>
            <a:ext cx="456723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1600" dirty="0">
                <a:latin typeface="Lucida Sans Unicode" pitchFamily="34" charset="0"/>
                <a:cs typeface="Lucida Sans Unicode" pitchFamily="34" charset="0"/>
              </a:rPr>
              <a:t>Water and white sugar. </a:t>
            </a:r>
          </a:p>
          <a:p>
            <a:pPr algn="ctr">
              <a:spcBef>
                <a:spcPts val="0"/>
              </a:spcBef>
            </a:pPr>
            <a:r>
              <a:rPr lang="en-US" sz="1600" b="1" dirty="0">
                <a:solidFill>
                  <a:srgbClr val="CC0000"/>
                </a:solidFill>
                <a:latin typeface="Lucida Sans Unicode" pitchFamily="34" charset="0"/>
                <a:cs typeface="Lucida Sans Unicode" pitchFamily="34" charset="0"/>
              </a:rPr>
              <a:t>Lived for 1 month.</a:t>
            </a:r>
          </a:p>
        </p:txBody>
      </p:sp>
      <p:sp>
        <p:nvSpPr>
          <p:cNvPr id="2" name="TextBox 1"/>
          <p:cNvSpPr txBox="1"/>
          <p:nvPr/>
        </p:nvSpPr>
        <p:spPr>
          <a:xfrm>
            <a:off x="342900" y="6400800"/>
            <a:ext cx="8610600" cy="307777"/>
          </a:xfrm>
          <a:prstGeom prst="rect">
            <a:avLst/>
          </a:prstGeom>
          <a:noFill/>
        </p:spPr>
        <p:txBody>
          <a:bodyPr wrap="square" rtlCol="0">
            <a:spAutoFit/>
          </a:bodyPr>
          <a:lstStyle/>
          <a:p>
            <a:r>
              <a:rPr lang="en-US" sz="1400" dirty="0">
                <a:latin typeface="Lucida Sans Unicode" pitchFamily="34" charset="0"/>
                <a:cs typeface="Lucida Sans Unicode" pitchFamily="34" charset="0"/>
              </a:rPr>
              <a:t>Source</a:t>
            </a:r>
            <a:r>
              <a:rPr lang="en-US" sz="1400" b="1" spc="60" dirty="0">
                <a:latin typeface="Lucida Sans Unicode" pitchFamily="34" charset="0"/>
                <a:cs typeface="Lucida Sans Unicode" pitchFamily="34" charset="0"/>
              </a:rPr>
              <a:t>:  </a:t>
            </a:r>
            <a:r>
              <a:rPr lang="en-US" sz="1400" b="1" i="1" spc="60" dirty="0">
                <a:latin typeface="Lucida Sans Unicode" pitchFamily="34" charset="0"/>
                <a:cs typeface="Lucida Sans Unicode" pitchFamily="34" charset="0"/>
              </a:rPr>
              <a:t>Fighting the Food Giants </a:t>
            </a:r>
            <a:r>
              <a:rPr lang="en-US" sz="1400" dirty="0">
                <a:latin typeface="Lucida Sans Unicode" pitchFamily="34" charset="0"/>
                <a:cs typeface="Lucida Sans Unicode" pitchFamily="34" charset="0"/>
              </a:rPr>
              <a:t>by Paul </a:t>
            </a:r>
            <a:r>
              <a:rPr lang="en-US" sz="1400" dirty="0" err="1">
                <a:latin typeface="Lucida Sans Unicode" pitchFamily="34" charset="0"/>
                <a:cs typeface="Lucida Sans Unicode" pitchFamily="34" charset="0"/>
              </a:rPr>
              <a:t>Stitt</a:t>
            </a:r>
            <a:endParaRPr lang="en-US" sz="1400" dirty="0">
              <a:latin typeface="Lucida Sans Unicode" pitchFamily="34" charset="0"/>
              <a:cs typeface="Lucida Sans Unicode" pitchFamily="34" charset="0"/>
            </a:endParaRPr>
          </a:p>
        </p:txBody>
      </p:sp>
      <p:pic>
        <p:nvPicPr>
          <p:cNvPr id="4" name="Picture 3" descr="Rat Study 2 - All-TV.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29200" y="3597440"/>
            <a:ext cx="3438144" cy="2148840"/>
          </a:xfrm>
          <a:prstGeom prst="rect">
            <a:avLst/>
          </a:prstGeom>
        </p:spPr>
      </p:pic>
      <p:pic>
        <p:nvPicPr>
          <p:cNvPr id="5" name="Picture 4" descr="Rat Study 3 - Sugar-TV.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7200" y="3585408"/>
            <a:ext cx="3438144" cy="2148840"/>
          </a:xfrm>
          <a:prstGeom prst="rect">
            <a:avLst/>
          </a:prstGeom>
        </p:spPr>
      </p:pic>
      <p:cxnSp>
        <p:nvCxnSpPr>
          <p:cNvPr id="8" name="Straight Connector 7"/>
          <p:cNvCxnSpPr/>
          <p:nvPr/>
        </p:nvCxnSpPr>
        <p:spPr bwMode="auto">
          <a:xfrm flipH="1">
            <a:off x="4567238" y="1219200"/>
            <a:ext cx="2" cy="5105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flipH="1">
            <a:off x="304800" y="3657600"/>
            <a:ext cx="81534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Slide Number Placeholder 15"/>
          <p:cNvSpPr>
            <a:spLocks noGrp="1"/>
          </p:cNvSpPr>
          <p:nvPr>
            <p:ph type="sldNum" sz="quarter" idx="12"/>
          </p:nvPr>
        </p:nvSpPr>
        <p:spPr>
          <a:xfrm>
            <a:off x="7013448" y="6400800"/>
            <a:ext cx="1905000" cy="457200"/>
          </a:xfrm>
        </p:spPr>
        <p:txBody>
          <a:bodyPr/>
          <a:lstStyle/>
          <a:p>
            <a:pPr>
              <a:defRPr/>
            </a:pPr>
            <a:fld id="{71360DCB-7ED0-6546-A959-9974F180C5EE}" type="slidenum">
              <a:rPr lang="en-US" sz="1200" smtClean="0"/>
              <a:pPr>
                <a:defRPr/>
              </a:pPr>
              <a:t>140</a:t>
            </a:fld>
            <a:endParaRPr lang="en-US" sz="1200" dirty="0"/>
          </a:p>
        </p:txBody>
      </p:sp>
    </p:spTree>
    <p:extLst>
      <p:ext uri="{BB962C8B-B14F-4D97-AF65-F5344CB8AC3E}">
        <p14:creationId xmlns:p14="http://schemas.microsoft.com/office/powerpoint/2010/main" val="380641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t Study Michigan - Water-TV.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76159" y="1028132"/>
            <a:ext cx="3951944" cy="2469965"/>
          </a:xfrm>
          <a:prstGeom prst="rect">
            <a:avLst/>
          </a:prstGeom>
        </p:spPr>
      </p:pic>
      <p:pic>
        <p:nvPicPr>
          <p:cNvPr id="2" name="Picture 1" descr="Rat Study Michigan - Chow-TV.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2194" y="1082522"/>
            <a:ext cx="3438144" cy="2148840"/>
          </a:xfrm>
          <a:prstGeom prst="rect">
            <a:avLst/>
          </a:prstGeom>
        </p:spPr>
      </p:pic>
      <p:sp>
        <p:nvSpPr>
          <p:cNvPr id="243722" name="Rectangle 10"/>
          <p:cNvSpPr>
            <a:spLocks noGrp="1" noChangeArrowheads="1"/>
          </p:cNvSpPr>
          <p:nvPr>
            <p:ph type="title" idx="4294967295"/>
          </p:nvPr>
        </p:nvSpPr>
        <p:spPr>
          <a:xfrm>
            <a:off x="0" y="179405"/>
            <a:ext cx="9144000" cy="929366"/>
          </a:xfrm>
        </p:spPr>
        <p:txBody>
          <a:bodyPr/>
          <a:lstStyle/>
          <a:p>
            <a:r>
              <a:rPr lang="en-US" sz="3600" b="1" spc="60" dirty="0">
                <a:solidFill>
                  <a:srgbClr val="CC0000"/>
                </a:solidFill>
              </a:rPr>
              <a:t>CEREAL STUDIES</a:t>
            </a:r>
            <a:br>
              <a:rPr lang="en-US" sz="2800" b="1" dirty="0">
                <a:solidFill>
                  <a:schemeClr val="tx1"/>
                </a:solidFill>
              </a:rPr>
            </a:br>
            <a:r>
              <a:rPr lang="en-US" sz="1800" b="1" spc="60" dirty="0"/>
              <a:t>THREE SETS OF RATS</a:t>
            </a:r>
            <a:r>
              <a:rPr lang="en-US" sz="1800" spc="60" dirty="0">
                <a:latin typeface="Verdana"/>
                <a:cs typeface="Verdana"/>
              </a:rPr>
              <a:t>,</a:t>
            </a:r>
            <a:r>
              <a:rPr lang="en-US" sz="1800" b="1" spc="60" dirty="0"/>
              <a:t> EACH ON A DIFFERENT DIET</a:t>
            </a:r>
          </a:p>
        </p:txBody>
      </p:sp>
      <p:sp>
        <p:nvSpPr>
          <p:cNvPr id="243725" name="Text Box 13"/>
          <p:cNvSpPr txBox="1">
            <a:spLocks noChangeArrowheads="1"/>
          </p:cNvSpPr>
          <p:nvPr/>
        </p:nvSpPr>
        <p:spPr bwMode="auto">
          <a:xfrm>
            <a:off x="1" y="5711824"/>
            <a:ext cx="45657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1600" dirty="0">
                <a:latin typeface="Lucida Sans Unicode" pitchFamily="34" charset="0"/>
                <a:cs typeface="Lucida Sans Unicode" pitchFamily="34" charset="0"/>
              </a:rPr>
              <a:t>Cardboard box the cornflakes came in </a:t>
            </a:r>
          </a:p>
          <a:p>
            <a:pPr algn="ctr">
              <a:spcBef>
                <a:spcPts val="0"/>
              </a:spcBef>
            </a:pPr>
            <a:r>
              <a:rPr lang="en-US" sz="1600" dirty="0">
                <a:latin typeface="Lucida Sans Unicode" pitchFamily="34" charset="0"/>
                <a:cs typeface="Lucida Sans Unicode" pitchFamily="34" charset="0"/>
              </a:rPr>
              <a:t>and water.  </a:t>
            </a:r>
          </a:p>
          <a:p>
            <a:pPr algn="ctr">
              <a:spcBef>
                <a:spcPts val="0"/>
              </a:spcBef>
            </a:pPr>
            <a:r>
              <a:rPr lang="en-US" sz="1600" b="1" dirty="0">
                <a:solidFill>
                  <a:srgbClr val="C00000"/>
                </a:solidFill>
                <a:latin typeface="Lucida Sans Unicode" pitchFamily="34" charset="0"/>
                <a:cs typeface="Lucida Sans Unicode" pitchFamily="34" charset="0"/>
              </a:rPr>
              <a:t>Died of malnutrition.</a:t>
            </a:r>
          </a:p>
        </p:txBody>
      </p:sp>
      <p:sp>
        <p:nvSpPr>
          <p:cNvPr id="243716" name="Text Box 4"/>
          <p:cNvSpPr txBox="1">
            <a:spLocks noChangeArrowheads="1"/>
          </p:cNvSpPr>
          <p:nvPr/>
        </p:nvSpPr>
        <p:spPr bwMode="auto">
          <a:xfrm>
            <a:off x="4888223" y="3324206"/>
            <a:ext cx="3971052"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600" dirty="0">
                <a:latin typeface="Lucida Sans Unicode" pitchFamily="34" charset="0"/>
                <a:cs typeface="Lucida Sans Unicode" pitchFamily="34" charset="0"/>
              </a:rPr>
              <a:t>Cornflakes and water  </a:t>
            </a:r>
          </a:p>
          <a:p>
            <a:pPr algn="ctr">
              <a:spcBef>
                <a:spcPts val="0"/>
              </a:spcBef>
            </a:pPr>
            <a:r>
              <a:rPr lang="en-US" sz="1600" b="1" dirty="0">
                <a:solidFill>
                  <a:srgbClr val="CC0000"/>
                </a:solidFill>
                <a:latin typeface="Lucida Sans Unicode" pitchFamily="34" charset="0"/>
                <a:cs typeface="Lucida Sans Unicode" pitchFamily="34" charset="0"/>
              </a:rPr>
              <a:t>Died before the rats </a:t>
            </a:r>
          </a:p>
          <a:p>
            <a:pPr algn="ctr">
              <a:spcBef>
                <a:spcPts val="0"/>
              </a:spcBef>
            </a:pPr>
            <a:r>
              <a:rPr lang="en-US" sz="1600" b="1" dirty="0">
                <a:solidFill>
                  <a:srgbClr val="CC0000"/>
                </a:solidFill>
                <a:latin typeface="Lucida Sans Unicode" pitchFamily="34" charset="0"/>
                <a:cs typeface="Lucida Sans Unicode" pitchFamily="34" charset="0"/>
              </a:rPr>
              <a:t>given the cardboard box.</a:t>
            </a:r>
            <a:r>
              <a:rPr lang="en-US" sz="1600" b="1" dirty="0">
                <a:latin typeface="Lucida Sans Unicode" pitchFamily="34" charset="0"/>
                <a:cs typeface="Lucida Sans Unicode" pitchFamily="34" charset="0"/>
              </a:rPr>
              <a:t>  </a:t>
            </a:r>
          </a:p>
          <a:p>
            <a:pPr>
              <a:spcBef>
                <a:spcPct val="50000"/>
              </a:spcBef>
            </a:pPr>
            <a:r>
              <a:rPr lang="en-US" sz="1600" dirty="0">
                <a:latin typeface="Lucida Sans Unicode" pitchFamily="34" charset="0"/>
                <a:cs typeface="Lucida Sans Unicode" pitchFamily="34" charset="0"/>
              </a:rPr>
              <a:t>Before death the cornflake rats developed schizophrenic behavior</a:t>
            </a:r>
            <a:r>
              <a:rPr lang="en-US" sz="1600" dirty="0">
                <a:latin typeface="Verdana"/>
                <a:cs typeface="Verdana"/>
              </a:rPr>
              <a:t>,</a:t>
            </a:r>
            <a:r>
              <a:rPr lang="en-US" sz="1600" dirty="0">
                <a:latin typeface="Lucida Sans Unicode" pitchFamily="34" charset="0"/>
                <a:cs typeface="Lucida Sans Unicode" pitchFamily="34" charset="0"/>
              </a:rPr>
              <a:t> threw fits, bit each other and finally went into convulsions.  Autopsy revealed dysfunction of the pancreas</a:t>
            </a:r>
            <a:r>
              <a:rPr lang="en-US" sz="1600" dirty="0">
                <a:latin typeface="Verdana"/>
                <a:cs typeface="Verdana"/>
              </a:rPr>
              <a:t>,</a:t>
            </a:r>
            <a:r>
              <a:rPr lang="en-US" sz="1600" dirty="0">
                <a:latin typeface="Lucida Sans Unicode" pitchFamily="34" charset="0"/>
                <a:cs typeface="Lucida Sans Unicode" pitchFamily="34" charset="0"/>
              </a:rPr>
              <a:t> liver and kidneys and degeneration of the nerves in the spine – all signs of "insulin shock."</a:t>
            </a:r>
          </a:p>
        </p:txBody>
      </p:sp>
      <p:sp>
        <p:nvSpPr>
          <p:cNvPr id="243733" name="Text Box 21"/>
          <p:cNvSpPr txBox="1">
            <a:spLocks noChangeArrowheads="1"/>
          </p:cNvSpPr>
          <p:nvPr/>
        </p:nvSpPr>
        <p:spPr bwMode="auto">
          <a:xfrm>
            <a:off x="0" y="3002759"/>
            <a:ext cx="4555622"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lnSpc>
                <a:spcPct val="110000"/>
              </a:lnSpc>
            </a:pPr>
            <a:r>
              <a:rPr lang="en-US" sz="1600" dirty="0">
                <a:latin typeface="Lucida Sans Unicode" pitchFamily="34" charset="0"/>
                <a:cs typeface="Lucida Sans Unicode" pitchFamily="34" charset="0"/>
              </a:rPr>
              <a:t>Rat chow and water.  </a:t>
            </a:r>
          </a:p>
          <a:p>
            <a:pPr algn="ctr" eaLnBrk="0" hangingPunct="0"/>
            <a:r>
              <a:rPr lang="en-US" sz="1600" b="1" dirty="0">
                <a:solidFill>
                  <a:srgbClr val="C00000"/>
                </a:solidFill>
                <a:latin typeface="Lucida Sans Unicode" pitchFamily="34" charset="0"/>
                <a:cs typeface="Lucida Sans Unicode" pitchFamily="34" charset="0"/>
              </a:rPr>
              <a:t>Lived over a year</a:t>
            </a:r>
            <a:r>
              <a:rPr lang="en-US" sz="1600" dirty="0">
                <a:solidFill>
                  <a:srgbClr val="C00000"/>
                </a:solidFill>
                <a:latin typeface="Verdana"/>
                <a:cs typeface="Verdana"/>
              </a:rPr>
              <a:t>,</a:t>
            </a:r>
            <a:r>
              <a:rPr lang="en-US" sz="1600" b="1" dirty="0">
                <a:solidFill>
                  <a:srgbClr val="C00000"/>
                </a:solidFill>
                <a:latin typeface="Lucida Sans Unicode" pitchFamily="34" charset="0"/>
                <a:cs typeface="Lucida Sans Unicode" pitchFamily="34" charset="0"/>
              </a:rPr>
              <a:t> in good health. </a:t>
            </a:r>
          </a:p>
        </p:txBody>
      </p:sp>
      <p:pic>
        <p:nvPicPr>
          <p:cNvPr id="4" name="Picture 3" descr="Rat Study Michigan - Cardboard-TV.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2114" y="3582615"/>
            <a:ext cx="3438144" cy="2148840"/>
          </a:xfrm>
          <a:prstGeom prst="rect">
            <a:avLst/>
          </a:prstGeom>
        </p:spPr>
      </p:pic>
      <p:cxnSp>
        <p:nvCxnSpPr>
          <p:cNvPr id="21" name="Straight Connector 20"/>
          <p:cNvCxnSpPr/>
          <p:nvPr/>
        </p:nvCxnSpPr>
        <p:spPr bwMode="auto">
          <a:xfrm flipH="1">
            <a:off x="4567238" y="1219200"/>
            <a:ext cx="2" cy="5105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H="1" flipV="1">
            <a:off x="304801" y="3718080"/>
            <a:ext cx="4262437" cy="134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Slide Number Placeholder 6"/>
          <p:cNvSpPr>
            <a:spLocks noGrp="1"/>
          </p:cNvSpPr>
          <p:nvPr>
            <p:ph type="sldNum" sz="quarter" idx="12"/>
          </p:nvPr>
        </p:nvSpPr>
        <p:spPr>
          <a:xfrm>
            <a:off x="7013448" y="6400800"/>
            <a:ext cx="1905000" cy="457200"/>
          </a:xfrm>
        </p:spPr>
        <p:txBody>
          <a:bodyPr/>
          <a:lstStyle/>
          <a:p>
            <a:pPr>
              <a:defRPr/>
            </a:pPr>
            <a:fld id="{71360DCB-7ED0-6546-A959-9974F180C5EE}" type="slidenum">
              <a:rPr lang="en-US" sz="1200" smtClean="0"/>
              <a:pPr>
                <a:defRPr/>
              </a:pPr>
              <a:t>141</a:t>
            </a:fld>
            <a:endParaRPr lang="en-US" sz="1200" dirty="0"/>
          </a:p>
        </p:txBody>
      </p:sp>
    </p:spTree>
    <p:extLst>
      <p:ext uri="{BB962C8B-B14F-4D97-AF65-F5344CB8AC3E}">
        <p14:creationId xmlns:p14="http://schemas.microsoft.com/office/powerpoint/2010/main" val="35048025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pPr>
              <a:defRPr/>
            </a:pPr>
            <a:fld id="{71360DCB-7ED0-6546-A959-9974F180C5EE}" type="slidenum">
              <a:rPr lang="en-US" smtClean="0"/>
              <a:pPr>
                <a:defRPr/>
              </a:pPr>
              <a:t>142</a:t>
            </a:fld>
            <a:endParaRPr lang="en-US" dirty="0"/>
          </a:p>
        </p:txBody>
      </p:sp>
      <p:sp>
        <p:nvSpPr>
          <p:cNvPr id="3" name="TextBox 2"/>
          <p:cNvSpPr txBox="1"/>
          <p:nvPr/>
        </p:nvSpPr>
        <p:spPr>
          <a:xfrm>
            <a:off x="757238" y="1127760"/>
            <a:ext cx="7620000" cy="5570757"/>
          </a:xfrm>
          <a:prstGeom prst="rect">
            <a:avLst/>
          </a:prstGeom>
          <a:noFill/>
        </p:spPr>
        <p:txBody>
          <a:bodyPr wrap="square" rtlCol="0">
            <a:spAutoFit/>
          </a:bodyPr>
          <a:lstStyle/>
          <a:p>
            <a:pPr algn="l"/>
            <a:endParaRPr lang="en-US" sz="2000" dirty="0">
              <a:latin typeface="Lucida Sans Unicode" pitchFamily="34" charset="0"/>
              <a:cs typeface="Lucida Sans Unicode" pitchFamily="34" charset="0"/>
            </a:endParaRPr>
          </a:p>
          <a:p>
            <a:pPr marL="285750" indent="-285750" algn="l">
              <a:buFont typeface="Arial" pitchFamily="34" charset="0"/>
              <a:buChar char="•"/>
            </a:pPr>
            <a:r>
              <a:rPr lang="en-US" sz="1800" dirty="0" err="1">
                <a:latin typeface="Lucida Sans Unicode" pitchFamily="34" charset="0"/>
                <a:cs typeface="Lucida Sans Unicode" pitchFamily="34" charset="0"/>
              </a:rPr>
              <a:t>Zeins</a:t>
            </a:r>
            <a:r>
              <a:rPr lang="en-US" sz="1800" dirty="0">
                <a:latin typeface="Lucida Sans Unicode" pitchFamily="34" charset="0"/>
                <a:cs typeface="Lucida Sans Unicode" pitchFamily="34" charset="0"/>
              </a:rPr>
              <a:t> are located in spherical organelles called protein bodies</a:t>
            </a:r>
            <a:r>
              <a:rPr lang="en-US" sz="1800" dirty="0">
                <a:latin typeface="Verdana"/>
                <a:cs typeface="Verdana"/>
              </a:rPr>
              <a:t>,</a:t>
            </a:r>
            <a:r>
              <a:rPr lang="en-US" sz="1800" dirty="0">
                <a:latin typeface="Lucida Sans Unicode" pitchFamily="34" charset="0"/>
                <a:cs typeface="Lucida Sans Unicode" pitchFamily="34" charset="0"/>
              </a:rPr>
              <a:t> found in corn. </a:t>
            </a:r>
          </a:p>
          <a:p>
            <a:pPr marL="285750" indent="-285750" algn="l">
              <a:buFont typeface="Arial" pitchFamily="34" charset="0"/>
              <a:buChar char="•"/>
            </a:pPr>
            <a:endParaRPr lang="en-US" sz="1800" dirty="0">
              <a:latin typeface="Lucida Sans Unicode" pitchFamily="34" charset="0"/>
              <a:cs typeface="Lucida Sans Unicode" pitchFamily="34" charset="0"/>
            </a:endParaRPr>
          </a:p>
          <a:p>
            <a:pPr marL="285750" indent="-285750" algn="l">
              <a:buFont typeface="Arial" pitchFamily="34" charset="0"/>
              <a:buChar char="•"/>
            </a:pPr>
            <a:r>
              <a:rPr lang="en-US" sz="1800" dirty="0">
                <a:latin typeface="Lucida Sans Unicode" pitchFamily="34" charset="0"/>
                <a:cs typeface="Lucida Sans Unicode" pitchFamily="34" charset="0"/>
              </a:rPr>
              <a:t>In one study (the only study in the literature on extruded grains)</a:t>
            </a:r>
            <a:r>
              <a:rPr lang="en-US" sz="1800" dirty="0">
                <a:latin typeface="Verdana"/>
                <a:cs typeface="Verdana"/>
              </a:rPr>
              <a:t>,</a:t>
            </a:r>
            <a:r>
              <a:rPr lang="en-US" sz="1800" dirty="0">
                <a:latin typeface="Lucida Sans Unicode" pitchFamily="34" charset="0"/>
                <a:cs typeface="Lucida Sans Unicode" pitchFamily="34" charset="0"/>
              </a:rPr>
              <a:t> researchers found that during extrusion</a:t>
            </a:r>
            <a:r>
              <a:rPr lang="en-US" sz="1800" dirty="0">
                <a:latin typeface="Verdana"/>
                <a:cs typeface="Verdana"/>
              </a:rPr>
              <a:t>,</a:t>
            </a:r>
            <a:r>
              <a:rPr lang="en-US" sz="1800" dirty="0">
                <a:latin typeface="Lucida Sans Unicode" pitchFamily="34" charset="0"/>
                <a:cs typeface="Lucida Sans Unicode" pitchFamily="34" charset="0"/>
              </a:rPr>
              <a:t> the protein bodies are completely disrupted and the </a:t>
            </a:r>
            <a:r>
              <a:rPr lang="en-US" sz="1800" dirty="0" err="1">
                <a:latin typeface="Lucida Sans Unicode" pitchFamily="34" charset="0"/>
                <a:cs typeface="Lucida Sans Unicode" pitchFamily="34" charset="0"/>
              </a:rPr>
              <a:t>zeins</a:t>
            </a:r>
            <a:r>
              <a:rPr lang="en-US" sz="1800" dirty="0">
                <a:latin typeface="Lucida Sans Unicode" pitchFamily="34" charset="0"/>
                <a:cs typeface="Lucida Sans Unicode" pitchFamily="34" charset="0"/>
              </a:rPr>
              <a:t> dispersed. </a:t>
            </a:r>
          </a:p>
          <a:p>
            <a:pPr marL="285750" indent="-285750" algn="l">
              <a:buFont typeface="Arial" pitchFamily="34" charset="0"/>
              <a:buChar char="•"/>
            </a:pPr>
            <a:endParaRPr lang="en-US" sz="1800" dirty="0">
              <a:latin typeface="Lucida Sans Unicode" pitchFamily="34" charset="0"/>
              <a:cs typeface="Lucida Sans Unicode" pitchFamily="34" charset="0"/>
            </a:endParaRPr>
          </a:p>
          <a:p>
            <a:pPr marL="285750" indent="-285750" algn="l">
              <a:buFont typeface="Arial" pitchFamily="34" charset="0"/>
              <a:buChar char="•"/>
            </a:pPr>
            <a:r>
              <a:rPr lang="en-US" sz="1800" dirty="0">
                <a:latin typeface="Lucida Sans Unicode" pitchFamily="34" charset="0"/>
                <a:cs typeface="Lucida Sans Unicode" pitchFamily="34" charset="0"/>
              </a:rPr>
              <a:t>The results suggest that the </a:t>
            </a:r>
            <a:r>
              <a:rPr lang="en-US" sz="1800" dirty="0" err="1">
                <a:latin typeface="Lucida Sans Unicode" pitchFamily="34" charset="0"/>
                <a:cs typeface="Lucida Sans Unicode" pitchFamily="34" charset="0"/>
              </a:rPr>
              <a:t>zeins</a:t>
            </a:r>
            <a:r>
              <a:rPr lang="en-US" sz="1800" dirty="0">
                <a:latin typeface="Lucida Sans Unicode" pitchFamily="34" charset="0"/>
                <a:cs typeface="Lucida Sans Unicode" pitchFamily="34" charset="0"/>
              </a:rPr>
              <a:t> in cornflakes are not confined to rigid protein bodies but can interact with each other and other components of the system</a:t>
            </a:r>
            <a:r>
              <a:rPr lang="en-US" sz="1800" dirty="0">
                <a:latin typeface="Verdana"/>
                <a:cs typeface="Verdana"/>
              </a:rPr>
              <a:t>,</a:t>
            </a:r>
            <a:r>
              <a:rPr lang="en-US" sz="1800" dirty="0">
                <a:latin typeface="Lucida Sans Unicode" pitchFamily="34" charset="0"/>
                <a:cs typeface="Lucida Sans Unicode" pitchFamily="34" charset="0"/>
              </a:rPr>
              <a:t> forming new compounds that are foreign to the human body. </a:t>
            </a:r>
          </a:p>
          <a:p>
            <a:pPr marL="285750" indent="-285750" algn="l">
              <a:buFont typeface="Arial" pitchFamily="34" charset="0"/>
              <a:buChar char="•"/>
            </a:pPr>
            <a:endParaRPr lang="en-US" sz="1800" dirty="0">
              <a:latin typeface="Lucida Sans Unicode" pitchFamily="34" charset="0"/>
              <a:cs typeface="Lucida Sans Unicode" pitchFamily="34" charset="0"/>
            </a:endParaRPr>
          </a:p>
          <a:p>
            <a:pPr marL="285750" indent="-285750" algn="l">
              <a:buFont typeface="Arial" pitchFamily="34" charset="0"/>
              <a:buChar char="•"/>
            </a:pPr>
            <a:r>
              <a:rPr lang="en-US" sz="1800" dirty="0">
                <a:latin typeface="Lucida Sans Unicode" pitchFamily="34" charset="0"/>
                <a:cs typeface="Lucida Sans Unicode" pitchFamily="34" charset="0"/>
              </a:rPr>
              <a:t>The extrusion process breaks down the organelles and disperses the proteins</a:t>
            </a:r>
            <a:r>
              <a:rPr lang="en-US" sz="1800" dirty="0">
                <a:latin typeface="Verdana"/>
                <a:cs typeface="Verdana"/>
              </a:rPr>
              <a:t>,</a:t>
            </a:r>
            <a:r>
              <a:rPr lang="en-US" sz="1800" dirty="0">
                <a:latin typeface="Lucida Sans Unicode" pitchFamily="34" charset="0"/>
                <a:cs typeface="Lucida Sans Unicode" pitchFamily="34" charset="0"/>
              </a:rPr>
              <a:t> </a:t>
            </a:r>
            <a:r>
              <a:rPr lang="en-US" sz="1800" dirty="0">
                <a:solidFill>
                  <a:srgbClr val="FF0000"/>
                </a:solidFill>
                <a:latin typeface="Lucida Sans Unicode" pitchFamily="34" charset="0"/>
                <a:cs typeface="Lucida Sans Unicode" pitchFamily="34" charset="0"/>
              </a:rPr>
              <a:t>which then become toxic</a:t>
            </a:r>
            <a:r>
              <a:rPr lang="en-US" sz="1800" dirty="0">
                <a:latin typeface="Lucida Sans Unicode" pitchFamily="34" charset="0"/>
                <a:cs typeface="Lucida Sans Unicode" pitchFamily="34" charset="0"/>
              </a:rPr>
              <a:t>. When the proteins are disrupted in this way</a:t>
            </a:r>
            <a:r>
              <a:rPr lang="en-US" sz="1800" dirty="0">
                <a:latin typeface="Verdana"/>
                <a:cs typeface="Verdana"/>
              </a:rPr>
              <a:t>,</a:t>
            </a:r>
            <a:r>
              <a:rPr lang="en-US" sz="1800" dirty="0">
                <a:latin typeface="Lucida Sans Unicode" pitchFamily="34" charset="0"/>
                <a:cs typeface="Lucida Sans Unicode" pitchFamily="34" charset="0"/>
              </a:rPr>
              <a:t> </a:t>
            </a:r>
            <a:r>
              <a:rPr lang="en-US" sz="1800" dirty="0">
                <a:solidFill>
                  <a:srgbClr val="FF0000"/>
                </a:solidFill>
                <a:latin typeface="Lucida Sans Unicode" pitchFamily="34" charset="0"/>
                <a:cs typeface="Lucida Sans Unicode" pitchFamily="34" charset="0"/>
              </a:rPr>
              <a:t>they can adversely affect the nervous system</a:t>
            </a:r>
            <a:r>
              <a:rPr lang="en-US" sz="1800" dirty="0">
                <a:latin typeface="Verdana"/>
                <a:cs typeface="Verdana"/>
              </a:rPr>
              <a:t>,</a:t>
            </a:r>
            <a:r>
              <a:rPr lang="en-US" sz="1800" dirty="0">
                <a:latin typeface="Lucida Sans Unicode" pitchFamily="34" charset="0"/>
                <a:cs typeface="Lucida Sans Unicode" pitchFamily="34" charset="0"/>
              </a:rPr>
              <a:t> as indicated by the cornflake experiment.</a:t>
            </a:r>
          </a:p>
          <a:p>
            <a:endParaRPr lang="en-US" sz="1800" dirty="0">
              <a:latin typeface="Lucida Sans Unicode" pitchFamily="34" charset="0"/>
              <a:cs typeface="Lucida Sans Unicode" pitchFamily="34" charset="0"/>
            </a:endParaRPr>
          </a:p>
          <a:p>
            <a:r>
              <a:rPr lang="en-US" sz="1000" dirty="0">
                <a:latin typeface="Lucida Sans Unicode" pitchFamily="34" charset="0"/>
                <a:cs typeface="Lucida Sans Unicode" pitchFamily="34" charset="0"/>
              </a:rPr>
              <a:t>Source: </a:t>
            </a:r>
            <a:r>
              <a:rPr lang="en-US" sz="1000" i="1" dirty="0">
                <a:latin typeface="Lucida Sans Unicode" pitchFamily="34" charset="0"/>
                <a:cs typeface="Lucida Sans Unicode" pitchFamily="34" charset="0"/>
              </a:rPr>
              <a:t>Cereal Chemistry</a:t>
            </a:r>
            <a:r>
              <a:rPr lang="en-US" sz="1000" dirty="0">
                <a:latin typeface="Lucida Sans Unicode" pitchFamily="34" charset="0"/>
                <a:cs typeface="Lucida Sans Unicode" pitchFamily="34" charset="0"/>
              </a:rPr>
              <a:t>. American Association of Cereal Chemists. Mar/Apr 1998 V 75 (2) 217-221.</a:t>
            </a:r>
          </a:p>
          <a:p>
            <a:pPr algn="l"/>
            <a:r>
              <a:rPr lang="en-US" sz="2000" dirty="0">
                <a:latin typeface="Lucida Sans Unicode" pitchFamily="34" charset="0"/>
                <a:cs typeface="Lucida Sans Unicode" pitchFamily="34" charset="0"/>
              </a:rPr>
              <a:t> </a:t>
            </a:r>
          </a:p>
        </p:txBody>
      </p:sp>
      <p:sp>
        <p:nvSpPr>
          <p:cNvPr id="4" name="Title 3"/>
          <p:cNvSpPr>
            <a:spLocks noGrp="1"/>
          </p:cNvSpPr>
          <p:nvPr>
            <p:ph type="title" idx="4294967295"/>
          </p:nvPr>
        </p:nvSpPr>
        <p:spPr>
          <a:xfrm>
            <a:off x="688975" y="298939"/>
            <a:ext cx="7772400" cy="1143000"/>
          </a:xfrm>
        </p:spPr>
        <p:txBody>
          <a:bodyPr/>
          <a:lstStyle/>
          <a:p>
            <a:pPr lvl="0" eaLnBrk="1" hangingPunct="1"/>
            <a:r>
              <a:rPr lang="en-US" sz="3200" b="1" spc="60" dirty="0">
                <a:solidFill>
                  <a:srgbClr val="000000"/>
                </a:solidFill>
                <a:cs typeface="Lucida Sans Unicode" pitchFamily="34" charset="0"/>
              </a:rPr>
              <a:t>PROTEINS IN GRAINS</a:t>
            </a:r>
          </a:p>
        </p:txBody>
      </p:sp>
    </p:spTree>
    <p:extLst>
      <p:ext uri="{BB962C8B-B14F-4D97-AF65-F5344CB8AC3E}">
        <p14:creationId xmlns:p14="http://schemas.microsoft.com/office/powerpoint/2010/main" val="28572512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pPr>
              <a:defRPr/>
            </a:pPr>
            <a:fld id="{71360DCB-7ED0-6546-A959-9974F180C5EE}" type="slidenum">
              <a:rPr lang="en-US" smtClean="0"/>
              <a:pPr>
                <a:defRPr/>
              </a:pPr>
              <a:t>143</a:t>
            </a:fld>
            <a:endParaRPr lang="en-US" dirty="0"/>
          </a:p>
        </p:txBody>
      </p:sp>
      <p:sp>
        <p:nvSpPr>
          <p:cNvPr id="3" name="TextBox 2"/>
          <p:cNvSpPr txBox="1"/>
          <p:nvPr/>
        </p:nvSpPr>
        <p:spPr>
          <a:xfrm>
            <a:off x="365760" y="1981200"/>
            <a:ext cx="8463280" cy="4401205"/>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latin typeface="Lucida Sans Unicode" panose="020B0602030504020204" pitchFamily="34" charset="0"/>
                <a:cs typeface="Lucida Sans Unicode" panose="020B0602030504020204" pitchFamily="34" charset="0"/>
              </a:rPr>
              <a:t>Researchers at the Norwegian Institute of Food, Fisheries and Aquaculture Research fed pigs either whole grain barley or oat groats, and these same grains in extruded form. </a:t>
            </a:r>
          </a:p>
          <a:p>
            <a:pPr marL="171450" indent="-171450" algn="l">
              <a:buFont typeface="Arial" panose="020B0604020202020204" pitchFamily="34" charset="0"/>
              <a:buChar char="•"/>
            </a:pPr>
            <a:endParaRPr lang="en-US" sz="2000" dirty="0">
              <a:latin typeface="Lucida Sans Unicode" panose="020B0602030504020204" pitchFamily="34" charset="0"/>
              <a:cs typeface="Lucida Sans Unicode" panose="020B0602030504020204" pitchFamily="34" charset="0"/>
            </a:endParaRPr>
          </a:p>
          <a:p>
            <a:pPr marL="171450" indent="-171450" algn="l">
              <a:buFont typeface="Arial" panose="020B0604020202020204" pitchFamily="34" charset="0"/>
              <a:buChar char="•"/>
            </a:pPr>
            <a:r>
              <a:rPr lang="en-US" sz="2000" dirty="0">
                <a:latin typeface="Lucida Sans Unicode" panose="020B0602030504020204" pitchFamily="34" charset="0"/>
                <a:cs typeface="Lucida Sans Unicode" panose="020B0602030504020204" pitchFamily="34" charset="0"/>
              </a:rPr>
              <a:t>The extruded grains resulted in lower gut bacteria diversity along with higher levels of pathogenic bacteria such as streptococcus. </a:t>
            </a:r>
          </a:p>
          <a:p>
            <a:pPr marL="171450" indent="-171450" algn="l">
              <a:buFont typeface="Arial" panose="020B0604020202020204" pitchFamily="34" charset="0"/>
              <a:buChar char="•"/>
            </a:pPr>
            <a:endParaRPr lang="en-US" sz="2000" dirty="0">
              <a:latin typeface="Lucida Sans Unicode" panose="020B0602030504020204" pitchFamily="34" charset="0"/>
              <a:cs typeface="Lucida Sans Unicode" panose="020B0602030504020204" pitchFamily="34" charset="0"/>
            </a:endParaRPr>
          </a:p>
          <a:p>
            <a:pPr marL="171450" indent="-171450" algn="l">
              <a:buFont typeface="Arial" panose="020B0604020202020204" pitchFamily="34" charset="0"/>
              <a:buChar char="•"/>
            </a:pPr>
            <a:r>
              <a:rPr lang="en-US" sz="2000" dirty="0">
                <a:latin typeface="Lucida Sans Unicode" panose="020B0602030504020204" pitchFamily="34" charset="0"/>
                <a:cs typeface="Lucida Sans Unicode" panose="020B0602030504020204" pitchFamily="34" charset="0"/>
              </a:rPr>
              <a:t>Grains that had not been extruded resulted in higher levels of bacteria producing beneficial lactic acid and butyric acid. </a:t>
            </a:r>
          </a:p>
          <a:p>
            <a:pPr marL="171450" indent="-171450" algn="l">
              <a:buFont typeface="Arial" panose="020B0604020202020204" pitchFamily="34" charset="0"/>
              <a:buChar char="•"/>
            </a:pPr>
            <a:endParaRPr lang="en-US" sz="2000" dirty="0">
              <a:latin typeface="Lucida Sans Unicode" panose="020B0602030504020204" pitchFamily="34" charset="0"/>
              <a:cs typeface="Lucida Sans Unicode" panose="020B0602030504020204" pitchFamily="34" charset="0"/>
            </a:endParaRPr>
          </a:p>
          <a:p>
            <a:pPr marL="171450" indent="-171450" algn="l">
              <a:buFont typeface="Arial" panose="020B0604020202020204" pitchFamily="34" charset="0"/>
              <a:buChar char="•"/>
            </a:pPr>
            <a:r>
              <a:rPr lang="en-US" sz="2000" dirty="0">
                <a:latin typeface="Lucida Sans Unicode" panose="020B0602030504020204" pitchFamily="34" charset="0"/>
                <a:cs typeface="Lucida Sans Unicode" panose="020B0602030504020204" pitchFamily="34" charset="0"/>
              </a:rPr>
              <a:t>Said the researchers: “This is the first study showing that cereal extrusion affects the microbiota composition and diversity towards a state generally thought to be less beneficial for health. . .” 			</a:t>
            </a:r>
            <a:r>
              <a:rPr lang="en-US" sz="1200" dirty="0">
                <a:latin typeface="Lucida Sans Unicode" panose="020B0602030504020204" pitchFamily="34" charset="0"/>
                <a:cs typeface="Lucida Sans Unicode" pitchFamily="34" charset="0"/>
              </a:rPr>
              <a:t>Source:</a:t>
            </a:r>
            <a:r>
              <a:rPr lang="en-US" sz="1200" i="1" dirty="0">
                <a:latin typeface="Lucida Sans Unicode" panose="020B0602030504020204" pitchFamily="34" charset="0"/>
                <a:cs typeface="Lucida Sans Unicode" panose="020B0602030504020204" pitchFamily="34" charset="0"/>
              </a:rPr>
              <a:t> Food and Function</a:t>
            </a:r>
            <a:r>
              <a:rPr lang="en-US" sz="1200" dirty="0">
                <a:latin typeface="Lucida Sans Unicode" panose="020B0602030504020204" pitchFamily="34" charset="0"/>
                <a:cs typeface="Lucida Sans Unicode" pitchFamily="34" charset="0"/>
              </a:rPr>
              <a:t> 2016;2 </a:t>
            </a:r>
            <a:endParaRPr lang="en-US" sz="1200" i="1" dirty="0">
              <a:latin typeface="Lucida Sans Unicode" panose="020B0602030504020204" pitchFamily="34" charset="0"/>
              <a:cs typeface="Lucida Sans Unicode" pitchFamily="34" charset="0"/>
            </a:endParaRPr>
          </a:p>
        </p:txBody>
      </p:sp>
      <p:sp>
        <p:nvSpPr>
          <p:cNvPr id="4" name="Title 3"/>
          <p:cNvSpPr>
            <a:spLocks noGrp="1"/>
          </p:cNvSpPr>
          <p:nvPr>
            <p:ph type="title" idx="4294967295"/>
          </p:nvPr>
        </p:nvSpPr>
        <p:spPr>
          <a:xfrm>
            <a:off x="688975" y="664699"/>
            <a:ext cx="7772400" cy="1143000"/>
          </a:xfrm>
        </p:spPr>
        <p:txBody>
          <a:bodyPr/>
          <a:lstStyle/>
          <a:p>
            <a:pPr lvl="0" eaLnBrk="1" hangingPunct="1"/>
            <a:r>
              <a:rPr lang="en-US" sz="3200" b="1" spc="60" dirty="0">
                <a:solidFill>
                  <a:srgbClr val="000000"/>
                </a:solidFill>
                <a:cs typeface="Lucida Sans Unicode" pitchFamily="34" charset="0"/>
              </a:rPr>
              <a:t>A NEW STUDY ON EXTRUDED GRAINS</a:t>
            </a:r>
            <a:br>
              <a:rPr lang="en-US" sz="3200" b="1" spc="60" dirty="0">
                <a:solidFill>
                  <a:srgbClr val="000000"/>
                </a:solidFill>
                <a:cs typeface="Lucida Sans Unicode" pitchFamily="34" charset="0"/>
              </a:rPr>
            </a:br>
            <a:r>
              <a:rPr lang="en-US" sz="3200" b="1" spc="60" dirty="0">
                <a:solidFill>
                  <a:srgbClr val="990033"/>
                </a:solidFill>
                <a:cs typeface="Lucida Sans Unicode" pitchFamily="34" charset="0"/>
              </a:rPr>
              <a:t>BAD FOR THE GUT FLORA!</a:t>
            </a:r>
          </a:p>
        </p:txBody>
      </p:sp>
    </p:spTree>
    <p:extLst>
      <p:ext uri="{BB962C8B-B14F-4D97-AF65-F5344CB8AC3E}">
        <p14:creationId xmlns:p14="http://schemas.microsoft.com/office/powerpoint/2010/main" val="7392665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2753360"/>
            <a:ext cx="7772400" cy="1143000"/>
          </a:xfrm>
        </p:spPr>
        <p:txBody>
          <a:bodyPr/>
          <a:lstStyle/>
          <a:p>
            <a:r>
              <a:rPr lang="en-US" sz="3600" dirty="0"/>
              <a:t>Extruded</a:t>
            </a:r>
            <a:r>
              <a:rPr lang="en-US" sz="3600" baseline="0" dirty="0"/>
              <a:t> Breakfast Cereal</a:t>
            </a:r>
            <a:endParaRPr lang="en-US" sz="3600" dirty="0"/>
          </a:p>
        </p:txBody>
      </p:sp>
      <p:pic>
        <p:nvPicPr>
          <p:cNvPr id="168961" name="Picture 2" descr="Organic Cereal.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9638" y="69215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575" y="6400800"/>
            <a:ext cx="1905000" cy="457200"/>
          </a:xfrm>
        </p:spPr>
        <p:txBody>
          <a:bodyPr/>
          <a:lstStyle/>
          <a:p>
            <a:pPr>
              <a:defRPr/>
            </a:pPr>
            <a:fld id="{5B33AA6D-188B-2C45-A501-5836B2032978}" type="slidenum">
              <a:rPr lang="en-US" sz="1200"/>
              <a:pPr>
                <a:defRPr/>
              </a:pPr>
              <a:t>144</a:t>
            </a:fld>
            <a:endParaRPr lang="en-US" sz="1200" dirty="0"/>
          </a:p>
        </p:txBody>
      </p:sp>
    </p:spTree>
    <p:extLst>
      <p:ext uri="{BB962C8B-B14F-4D97-AF65-F5344CB8AC3E}">
        <p14:creationId xmlns:p14="http://schemas.microsoft.com/office/powerpoint/2010/main" val="7973263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0" descr="Tropicana.jpg"/>
          <p:cNvPicPr>
            <a:picLocks noChangeAspect="1"/>
          </p:cNvPicPr>
          <p:nvPr/>
        </p:nvPicPr>
        <p:blipFill>
          <a:blip r:embed="rId3" cstate="email">
            <a:extLst>
              <a:ext uri="{28A0092B-C50C-407E-A947-70E740481C1C}">
                <a14:useLocalDpi xmlns:a14="http://schemas.microsoft.com/office/drawing/2010/main" val="0"/>
              </a:ext>
            </a:extLst>
          </a:blip>
          <a:srcRect t="3796"/>
          <a:stretch>
            <a:fillRect/>
          </a:stretch>
        </p:blipFill>
        <p:spPr bwMode="auto">
          <a:xfrm>
            <a:off x="6493090" y="838200"/>
            <a:ext cx="2468877"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0" name="Picture 7" descr="CrispyRice.png"/>
          <p:cNvPicPr>
            <a:picLocks noChangeAspect="1"/>
          </p:cNvPicPr>
          <p:nvPr/>
        </p:nvPicPr>
        <p:blipFill>
          <a:blip r:embed="rId4" cstate="email">
            <a:extLst>
              <a:ext uri="{28A0092B-C50C-407E-A947-70E740481C1C}">
                <a14:useLocalDpi xmlns:a14="http://schemas.microsoft.com/office/drawing/2010/main" val="0"/>
              </a:ext>
            </a:extLst>
          </a:blip>
          <a:srcRect t="3860"/>
          <a:stretch>
            <a:fillRect/>
          </a:stretch>
        </p:blipFill>
        <p:spPr bwMode="auto">
          <a:xfrm>
            <a:off x="76200" y="152400"/>
            <a:ext cx="3779838"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575" y="6400800"/>
            <a:ext cx="1905000" cy="457200"/>
          </a:xfrm>
        </p:spPr>
        <p:txBody>
          <a:bodyPr/>
          <a:lstStyle/>
          <a:p>
            <a:pPr>
              <a:defRPr/>
            </a:pPr>
            <a:fld id="{953A82D8-B270-6049-AF74-79DE01679EDA}" type="slidenum">
              <a:rPr lang="en-US" sz="1200"/>
              <a:pPr>
                <a:defRPr/>
              </a:pPr>
              <a:t>145</a:t>
            </a:fld>
            <a:endParaRPr lang="en-US" sz="1200" dirty="0"/>
          </a:p>
        </p:txBody>
      </p:sp>
      <p:pic>
        <p:nvPicPr>
          <p:cNvPr id="171012" name="Picture 5" descr="Skim-Milk.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53000" y="762000"/>
            <a:ext cx="16795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9" descr="Puffed Rice Bowl.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47800" y="2743200"/>
            <a:ext cx="43434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Rectangle 1027"/>
          <p:cNvSpPr>
            <a:spLocks noGrp="1" noChangeArrowheads="1"/>
          </p:cNvSpPr>
          <p:nvPr>
            <p:ph type="title" idx="4294967295"/>
          </p:nvPr>
        </p:nvSpPr>
        <p:spPr>
          <a:xfrm>
            <a:off x="685800" y="6019800"/>
            <a:ext cx="7772400" cy="609600"/>
          </a:xfrm>
        </p:spPr>
        <p:txBody>
          <a:bodyPr/>
          <a:lstStyle/>
          <a:p>
            <a:pPr eaLnBrk="1" hangingPunct="1"/>
            <a:r>
              <a:rPr lang="en-US" sz="3600" b="1" dirty="0">
                <a:solidFill>
                  <a:schemeClr val="tx1"/>
                </a:solidFill>
                <a:latin typeface="Lucida Sans Unicode"/>
                <a:cs typeface="Lucida Sans Unicode"/>
              </a:rPr>
              <a:t>CRUEL BREAKFAST</a:t>
            </a:r>
          </a:p>
        </p:txBody>
      </p:sp>
    </p:spTree>
    <p:extLst>
      <p:ext uri="{BB962C8B-B14F-4D97-AF65-F5344CB8AC3E}">
        <p14:creationId xmlns:p14="http://schemas.microsoft.com/office/powerpoint/2010/main" val="9009994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2863850"/>
            <a:ext cx="7772400" cy="1143000"/>
          </a:xfrm>
        </p:spPr>
        <p:txBody>
          <a:bodyPr/>
          <a:lstStyle/>
          <a:p>
            <a:r>
              <a:rPr lang="en-US" sz="1400" dirty="0"/>
              <a:t>Orange Spitzer</a:t>
            </a:r>
          </a:p>
        </p:txBody>
      </p:sp>
      <p:sp>
        <p:nvSpPr>
          <p:cNvPr id="3" name="Slide Number Placeholder 2"/>
          <p:cNvSpPr>
            <a:spLocks noGrp="1"/>
          </p:cNvSpPr>
          <p:nvPr>
            <p:ph type="sldNum" sz="quarter" idx="12"/>
          </p:nvPr>
        </p:nvSpPr>
        <p:spPr>
          <a:xfrm>
            <a:off x="7013448" y="6400800"/>
            <a:ext cx="1905000" cy="457200"/>
          </a:xfrm>
        </p:spPr>
        <p:txBody>
          <a:bodyPr/>
          <a:lstStyle/>
          <a:p>
            <a:pPr>
              <a:defRPr/>
            </a:pPr>
            <a:fld id="{A1BA1543-2BAB-364F-83EF-8D6331B6224C}" type="slidenum">
              <a:rPr lang="en-US" sz="1200" smtClean="0"/>
              <a:pPr>
                <a:defRPr/>
              </a:pPr>
              <a:t>146</a:t>
            </a:fld>
            <a:endParaRPr lang="en-US" sz="1200" dirty="0"/>
          </a:p>
        </p:txBody>
      </p:sp>
      <p:pic>
        <p:nvPicPr>
          <p:cNvPr id="6" name="Picture 5" descr="NT PowerPoint 20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62" y="314465"/>
            <a:ext cx="9144000" cy="6100653"/>
          </a:xfrm>
          <a:prstGeom prst="rect">
            <a:avLst/>
          </a:prstGeom>
        </p:spPr>
      </p:pic>
    </p:spTree>
    <p:extLst>
      <p:ext uri="{BB962C8B-B14F-4D97-AF65-F5344CB8AC3E}">
        <p14:creationId xmlns:p14="http://schemas.microsoft.com/office/powerpoint/2010/main" val="2795268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02A1D4F-44B3-4AEF-8137-E5A30EB3FF8B}" type="slidenum">
              <a:rPr lang="en-US" smtClean="0"/>
              <a:pPr>
                <a:defRPr/>
              </a:pPr>
              <a:t>147</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99" y="1578429"/>
            <a:ext cx="4057403" cy="304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600200"/>
            <a:ext cx="3048000" cy="3048000"/>
          </a:xfrm>
          <a:prstGeom prst="rect">
            <a:avLst/>
          </a:prstGeom>
        </p:spPr>
      </p:pic>
      <p:sp>
        <p:nvSpPr>
          <p:cNvPr id="7" name="TextBox 6"/>
          <p:cNvSpPr txBox="1"/>
          <p:nvPr/>
        </p:nvSpPr>
        <p:spPr>
          <a:xfrm>
            <a:off x="914400" y="5029200"/>
            <a:ext cx="7696200" cy="646331"/>
          </a:xfrm>
          <a:prstGeom prst="rect">
            <a:avLst/>
          </a:prstGeom>
          <a:noFill/>
        </p:spPr>
        <p:txBody>
          <a:bodyPr wrap="square" rtlCol="0">
            <a:spAutoFit/>
          </a:bodyPr>
          <a:lstStyle/>
          <a:p>
            <a:pPr algn="ctr"/>
            <a:r>
              <a:rPr lang="en-US" sz="3600" dirty="0">
                <a:latin typeface="Lucida Sans Unicode" panose="020B0602030504020204" pitchFamily="34" charset="0"/>
                <a:cs typeface="Lucida Sans Unicode" panose="020B0602030504020204" pitchFamily="34" charset="0"/>
              </a:rPr>
              <a:t>MORE CRUEL BREAKFASTS</a:t>
            </a:r>
          </a:p>
        </p:txBody>
      </p:sp>
    </p:spTree>
    <p:extLst>
      <p:ext uri="{BB962C8B-B14F-4D97-AF65-F5344CB8AC3E}">
        <p14:creationId xmlns:p14="http://schemas.microsoft.com/office/powerpoint/2010/main" val="9743585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moothie 10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1321" y="3445182"/>
            <a:ext cx="3116419" cy="2866070"/>
          </a:xfrm>
          <a:prstGeom prst="rect">
            <a:avLst/>
          </a:prstGeom>
        </p:spPr>
      </p:pic>
      <p:pic>
        <p:nvPicPr>
          <p:cNvPr id="9" name="Picture 8" descr="NT PowerPoint 1517.jpg"/>
          <p:cNvPicPr>
            <a:picLocks noChangeAspect="1"/>
          </p:cNvPicPr>
          <p:nvPr/>
        </p:nvPicPr>
        <p:blipFill rotWithShape="1">
          <a:blip r:embed="rId4" cstate="email">
            <a:extLst>
              <a:ext uri="{28A0092B-C50C-407E-A947-70E740481C1C}">
                <a14:useLocalDpi xmlns:a14="http://schemas.microsoft.com/office/drawing/2010/main" val="0"/>
              </a:ext>
            </a:extLst>
          </a:blip>
          <a:srcRect r="4775"/>
          <a:stretch/>
        </p:blipFill>
        <p:spPr>
          <a:xfrm>
            <a:off x="4639925" y="2979574"/>
            <a:ext cx="4576762" cy="3200482"/>
          </a:xfrm>
          <a:prstGeom prst="rect">
            <a:avLst/>
          </a:prstGeom>
        </p:spPr>
      </p:pic>
      <p:pic>
        <p:nvPicPr>
          <p:cNvPr id="6" name="Picture 5" descr="NT PowerPoint 112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06169" y="281336"/>
            <a:ext cx="4722137" cy="3144489"/>
          </a:xfrm>
          <a:prstGeom prst="rect">
            <a:avLst/>
          </a:prstGeom>
        </p:spPr>
      </p:pic>
      <p:sp>
        <p:nvSpPr>
          <p:cNvPr id="173058" name="Rectangle 2"/>
          <p:cNvSpPr>
            <a:spLocks noGrp="1" noChangeArrowheads="1"/>
          </p:cNvSpPr>
          <p:nvPr>
            <p:ph type="title"/>
          </p:nvPr>
        </p:nvSpPr>
        <p:spPr>
          <a:xfrm>
            <a:off x="1600200" y="-152400"/>
            <a:ext cx="5791200" cy="1066800"/>
          </a:xfrm>
        </p:spPr>
        <p:txBody>
          <a:bodyPr/>
          <a:lstStyle/>
          <a:p>
            <a:pPr eaLnBrk="1" hangingPunct="1"/>
            <a:r>
              <a:rPr lang="en-US" sz="4000" b="1" dirty="0">
                <a:latin typeface="Lucida Sans Unicode"/>
              </a:rPr>
              <a:t>GOOD BREAKFASTS</a:t>
            </a:r>
          </a:p>
        </p:txBody>
      </p:sp>
      <p:sp>
        <p:nvSpPr>
          <p:cNvPr id="3" name="Text Box 6"/>
          <p:cNvSpPr txBox="1">
            <a:spLocks noChangeArrowheads="1"/>
          </p:cNvSpPr>
          <p:nvPr/>
        </p:nvSpPr>
        <p:spPr bwMode="auto">
          <a:xfrm>
            <a:off x="4869546" y="5932716"/>
            <a:ext cx="4267200" cy="74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30000"/>
              </a:lnSpc>
              <a:spcBef>
                <a:spcPct val="50000"/>
              </a:spcBef>
              <a:defRPr/>
            </a:pPr>
            <a:r>
              <a:rPr lang="en-US" sz="1400" b="1" spc="60" dirty="0">
                <a:latin typeface="Lucida Sans Unicode"/>
              </a:rPr>
              <a:t>FRIED EGGS WITH </a:t>
            </a:r>
          </a:p>
          <a:p>
            <a:pPr eaLnBrk="1" hangingPunct="1">
              <a:lnSpc>
                <a:spcPct val="130000"/>
              </a:lnSpc>
              <a:spcBef>
                <a:spcPct val="50000"/>
              </a:spcBef>
              <a:defRPr/>
            </a:pPr>
            <a:r>
              <a:rPr lang="en-US" sz="1400" b="1" spc="60" dirty="0">
                <a:latin typeface="Lucida Sans Unicode"/>
              </a:rPr>
              <a:t>NO-NITRATE BACON AND FRUIT</a:t>
            </a:r>
          </a:p>
        </p:txBody>
      </p:sp>
      <p:sp>
        <p:nvSpPr>
          <p:cNvPr id="2" name="Slide Number Placeholder 1"/>
          <p:cNvSpPr>
            <a:spLocks noGrp="1"/>
          </p:cNvSpPr>
          <p:nvPr>
            <p:ph type="sldNum" sz="quarter" idx="12"/>
          </p:nvPr>
        </p:nvSpPr>
        <p:spPr>
          <a:xfrm>
            <a:off x="7013575" y="6400800"/>
            <a:ext cx="1905000" cy="457200"/>
          </a:xfrm>
        </p:spPr>
        <p:txBody>
          <a:bodyPr/>
          <a:lstStyle/>
          <a:p>
            <a:pPr>
              <a:defRPr/>
            </a:pPr>
            <a:r>
              <a:rPr lang="en-US" sz="1200" dirty="0"/>
              <a:t>152</a:t>
            </a:r>
          </a:p>
        </p:txBody>
      </p:sp>
      <p:sp>
        <p:nvSpPr>
          <p:cNvPr id="4" name="Text Box 8"/>
          <p:cNvSpPr txBox="1">
            <a:spLocks noChangeArrowheads="1"/>
          </p:cNvSpPr>
          <p:nvPr/>
        </p:nvSpPr>
        <p:spPr bwMode="auto">
          <a:xfrm>
            <a:off x="152400" y="5987686"/>
            <a:ext cx="45212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30000"/>
              </a:lnSpc>
              <a:spcBef>
                <a:spcPct val="50000"/>
              </a:spcBef>
              <a:defRPr/>
            </a:pPr>
            <a:r>
              <a:rPr lang="en-US" sz="1400" b="1" spc="60" dirty="0">
                <a:latin typeface="Lucida Sans Unicode"/>
              </a:rPr>
              <a:t>SMOOTHIE MADE WITH WHOLE YOGURT</a:t>
            </a:r>
            <a:r>
              <a:rPr lang="en-US" sz="1400" spc="60" dirty="0">
                <a:latin typeface="Verdana"/>
                <a:cs typeface="Verdana"/>
              </a:rPr>
              <a:t>,</a:t>
            </a:r>
            <a:r>
              <a:rPr lang="en-US" sz="1400" spc="60" dirty="0">
                <a:latin typeface="Lucida Sans Unicode"/>
              </a:rPr>
              <a:t> </a:t>
            </a:r>
          </a:p>
          <a:p>
            <a:pPr eaLnBrk="1" hangingPunct="1">
              <a:lnSpc>
                <a:spcPct val="130000"/>
              </a:lnSpc>
              <a:spcBef>
                <a:spcPts val="0"/>
              </a:spcBef>
              <a:defRPr/>
            </a:pPr>
            <a:r>
              <a:rPr lang="en-US" sz="1400" b="1" spc="60" dirty="0">
                <a:latin typeface="Lucida Sans Unicode"/>
              </a:rPr>
              <a:t>EGG YOLKS</a:t>
            </a:r>
            <a:r>
              <a:rPr lang="en-US" sz="1400" spc="60" dirty="0">
                <a:latin typeface="Verdana"/>
                <a:cs typeface="Verdana"/>
              </a:rPr>
              <a:t>,</a:t>
            </a:r>
            <a:r>
              <a:rPr lang="en-US" sz="1400" b="1" spc="60" dirty="0">
                <a:latin typeface="Lucida Sans Unicode"/>
              </a:rPr>
              <a:t> FRUIT AND COCONUT OIL</a:t>
            </a:r>
          </a:p>
        </p:txBody>
      </p:sp>
      <p:sp>
        <p:nvSpPr>
          <p:cNvPr id="172038" name="Text Box 7"/>
          <p:cNvSpPr txBox="1">
            <a:spLocks noChangeArrowheads="1"/>
          </p:cNvSpPr>
          <p:nvPr/>
        </p:nvSpPr>
        <p:spPr bwMode="auto">
          <a:xfrm>
            <a:off x="757238" y="3254375"/>
            <a:ext cx="7620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spcBef>
                <a:spcPct val="50000"/>
              </a:spcBef>
              <a:defRPr/>
            </a:pPr>
            <a:r>
              <a:rPr lang="en-US" sz="1400" b="1" spc="60" dirty="0">
                <a:latin typeface="Lucida Sans Unicode"/>
              </a:rPr>
              <a:t>SCRAMBLED EGGS WITH SAUTÉED POTATOES</a:t>
            </a:r>
          </a:p>
        </p:txBody>
      </p:sp>
    </p:spTree>
    <p:extLst>
      <p:ext uri="{BB962C8B-B14F-4D97-AF65-F5344CB8AC3E}">
        <p14:creationId xmlns:p14="http://schemas.microsoft.com/office/powerpoint/2010/main" val="4176152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685800" y="685800"/>
            <a:ext cx="7772400" cy="990600"/>
          </a:xfrm>
        </p:spPr>
        <p:txBody>
          <a:bodyPr/>
          <a:lstStyle/>
          <a:p>
            <a:pPr eaLnBrk="1" hangingPunct="1"/>
            <a:r>
              <a:rPr lang="en-US" sz="3600" b="1" dirty="0">
                <a:solidFill>
                  <a:schemeClr val="tx1"/>
                </a:solidFill>
                <a:cs typeface="Lucida Sans Unicode" pitchFamily="34" charset="0"/>
              </a:rPr>
              <a:t>GOOD GRAIN BREAKFAST</a:t>
            </a:r>
          </a:p>
        </p:txBody>
      </p:sp>
      <p:sp>
        <p:nvSpPr>
          <p:cNvPr id="174082" name="Text Box 6"/>
          <p:cNvSpPr txBox="1">
            <a:spLocks noChangeArrowheads="1"/>
          </p:cNvSpPr>
          <p:nvPr/>
        </p:nvSpPr>
        <p:spPr bwMode="auto">
          <a:xfrm>
            <a:off x="609599" y="4800600"/>
            <a:ext cx="8068255" cy="12557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indent="-457200" algn="l" eaLnBrk="1" hangingPunct="1">
              <a:lnSpc>
                <a:spcPct val="140000"/>
              </a:lnSpc>
              <a:spcBef>
                <a:spcPct val="50000"/>
              </a:spcBef>
              <a:buFontTx/>
              <a:buAutoNum type="arabicPeriod"/>
              <a:tabLst>
                <a:tab pos="401638" algn="l"/>
              </a:tabLst>
              <a:defRPr/>
            </a:pPr>
            <a:r>
              <a:rPr lang="en-US" sz="1800" b="1" spc="60" dirty="0">
                <a:latin typeface="Lucida Sans Unicode"/>
              </a:rPr>
              <a:t>PLACE ROLLED OATS IN WARM WATER AND SOAK OVERNIGHT WITH 1 TABLESPOON OF SOMETHING ACIDIC - </a:t>
            </a:r>
            <a:r>
              <a:rPr lang="en-US" sz="1800" b="1" spc="60" dirty="0">
                <a:solidFill>
                  <a:srgbClr val="FF0000"/>
                </a:solidFill>
                <a:latin typeface="Lucida Sans Unicode"/>
              </a:rPr>
              <a:t>WHEY</a:t>
            </a:r>
            <a:r>
              <a:rPr lang="en-US" sz="1800" spc="60" dirty="0">
                <a:solidFill>
                  <a:srgbClr val="FF0000"/>
                </a:solidFill>
                <a:latin typeface="Verdana"/>
                <a:cs typeface="Verdana"/>
              </a:rPr>
              <a:t>,</a:t>
            </a:r>
            <a:r>
              <a:rPr lang="en-US" sz="1800" b="1" spc="60" dirty="0">
                <a:solidFill>
                  <a:srgbClr val="FF0000"/>
                </a:solidFill>
                <a:latin typeface="Lucida Sans Unicode"/>
              </a:rPr>
              <a:t> YOGHURT</a:t>
            </a:r>
            <a:r>
              <a:rPr lang="en-US" sz="1800" spc="60" dirty="0">
                <a:solidFill>
                  <a:srgbClr val="FF0000"/>
                </a:solidFill>
                <a:latin typeface="Verdana"/>
                <a:cs typeface="Verdana"/>
              </a:rPr>
              <a:t>,</a:t>
            </a:r>
            <a:r>
              <a:rPr lang="en-US" sz="1800" b="1" spc="60" dirty="0">
                <a:solidFill>
                  <a:srgbClr val="FF0000"/>
                </a:solidFill>
                <a:latin typeface="Lucida Sans Unicode"/>
              </a:rPr>
              <a:t> VINEGAR OR LEMON </a:t>
            </a:r>
            <a:r>
              <a:rPr lang="en-US" sz="1800" b="1" spc="60" dirty="0">
                <a:solidFill>
                  <a:srgbClr val="FF0000"/>
                </a:solidFill>
                <a:latin typeface="Lucida Sans Unicode"/>
                <a:cs typeface="Lucida Sans Unicode"/>
              </a:rPr>
              <a:t>J</a:t>
            </a:r>
            <a:r>
              <a:rPr lang="en-US" sz="1800" b="1" spc="60" dirty="0">
                <a:solidFill>
                  <a:srgbClr val="FF0000"/>
                </a:solidFill>
                <a:latin typeface="Lucida Sans Unicode"/>
              </a:rPr>
              <a:t>UICE</a:t>
            </a:r>
            <a:r>
              <a:rPr lang="en-US" sz="1800" b="1" spc="60" dirty="0">
                <a:solidFill>
                  <a:srgbClr val="CC0000"/>
                </a:solidFill>
                <a:latin typeface="Lucida Sans Unicode"/>
              </a:rPr>
              <a:t>.</a:t>
            </a:r>
            <a:endParaRPr lang="en-US" sz="1800" b="1" spc="60" dirty="0">
              <a:latin typeface="Lucida Sans Unicode"/>
            </a:endParaRP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A3C273F7-BED6-9C48-B49C-FED3780BA409}" type="slidenum">
              <a:rPr lang="en-US" sz="1200"/>
              <a:pPr>
                <a:defRPr/>
              </a:pPr>
              <a:t>149</a:t>
            </a:fld>
            <a:endParaRPr lang="en-US" sz="1200" dirty="0"/>
          </a:p>
        </p:txBody>
      </p:sp>
      <p:pic>
        <p:nvPicPr>
          <p:cNvPr id="9" name="Picture 8" descr="NT PowerPoint 139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00" y="1744786"/>
            <a:ext cx="4394148" cy="2926080"/>
          </a:xfrm>
          <a:prstGeom prst="rect">
            <a:avLst/>
          </a:prstGeom>
          <a:ln w="3175" cmpd="sng">
            <a:solidFill>
              <a:schemeClr val="tx1"/>
            </a:solidFill>
          </a:ln>
        </p:spPr>
      </p:pic>
      <p:pic>
        <p:nvPicPr>
          <p:cNvPr id="3" name="Picture 2" descr="NT PowerPoint 1168.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56138" y="1739900"/>
            <a:ext cx="4394148" cy="2926080"/>
          </a:xfrm>
          <a:prstGeom prst="rect">
            <a:avLst/>
          </a:prstGeom>
          <a:ln w="3175" cmpd="sng">
            <a:solidFill>
              <a:schemeClr val="tx1"/>
            </a:solidFill>
          </a:ln>
        </p:spPr>
      </p:pic>
    </p:spTree>
    <p:extLst>
      <p:ext uri="{BB962C8B-B14F-4D97-AF65-F5344CB8AC3E}">
        <p14:creationId xmlns:p14="http://schemas.microsoft.com/office/powerpoint/2010/main" val="2223711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a:xfrm>
            <a:off x="-4762" y="389008"/>
            <a:ext cx="9144000" cy="1581995"/>
          </a:xfrm>
        </p:spPr>
        <p:txBody>
          <a:bodyPr/>
          <a:lstStyle/>
          <a:p>
            <a:pPr eaLnBrk="1" hangingPunct="1">
              <a:lnSpc>
                <a:spcPct val="120000"/>
              </a:lnSpc>
            </a:pPr>
            <a:r>
              <a:rPr lang="en-US" sz="3600" b="1" dirty="0"/>
              <a:t>REDRESSING THE </a:t>
            </a:r>
            <a:br>
              <a:rPr lang="en-US" sz="3600" b="1" dirty="0"/>
            </a:br>
            <a:r>
              <a:rPr lang="en-US" sz="3600" b="1" dirty="0"/>
              <a:t>OMEGA-6/OMEGA-3 IMBALANCE</a:t>
            </a:r>
          </a:p>
        </p:txBody>
      </p:sp>
      <p:sp>
        <p:nvSpPr>
          <p:cNvPr id="171010" name="Text Box 3"/>
          <p:cNvSpPr txBox="1">
            <a:spLocks noChangeArrowheads="1"/>
          </p:cNvSpPr>
          <p:nvPr/>
        </p:nvSpPr>
        <p:spPr bwMode="auto">
          <a:xfrm>
            <a:off x="472147" y="2307952"/>
            <a:ext cx="819018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65138" indent="-465138"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ts val="0"/>
              </a:spcBef>
            </a:pPr>
            <a:r>
              <a:rPr lang="en-US" b="1" dirty="0">
                <a:solidFill>
                  <a:srgbClr val="C00000"/>
                </a:solidFill>
                <a:latin typeface="Lucida Sans Unicode"/>
              </a:rPr>
              <a:t>ELIMINATE</a:t>
            </a:r>
            <a:r>
              <a:rPr lang="en-US" dirty="0">
                <a:solidFill>
                  <a:srgbClr val="C00000"/>
                </a:solidFill>
                <a:latin typeface="Lucida Sans Unicode"/>
              </a:rPr>
              <a:t> </a:t>
            </a:r>
            <a:r>
              <a:rPr lang="en-US" dirty="0">
                <a:latin typeface="Lucida Sans Unicode"/>
              </a:rPr>
              <a:t>all commercial vegetable oils </a:t>
            </a:r>
          </a:p>
          <a:p>
            <a:pPr eaLnBrk="1" hangingPunct="1">
              <a:spcBef>
                <a:spcPts val="0"/>
              </a:spcBef>
            </a:pPr>
            <a:r>
              <a:rPr lang="en-US" dirty="0">
                <a:latin typeface="Lucida Sans Unicode"/>
              </a:rPr>
              <a:t>from the diet.</a:t>
            </a:r>
          </a:p>
          <a:p>
            <a:pPr eaLnBrk="1" hangingPunct="1">
              <a:spcBef>
                <a:spcPct val="50000"/>
              </a:spcBef>
            </a:pPr>
            <a:r>
              <a:rPr lang="en-US" b="1" dirty="0">
                <a:solidFill>
                  <a:srgbClr val="C00000"/>
                </a:solidFill>
                <a:latin typeface="Lucida Sans Unicode"/>
              </a:rPr>
              <a:t>USE FLAX OIL</a:t>
            </a:r>
            <a:r>
              <a:rPr lang="en-US" dirty="0">
                <a:latin typeface="Verdana"/>
                <a:cs typeface="Verdana"/>
              </a:rPr>
              <a:t>,</a:t>
            </a:r>
            <a:r>
              <a:rPr lang="en-US" dirty="0">
                <a:latin typeface="Lucida Sans Unicode"/>
              </a:rPr>
              <a:t> a source of omega-3 fatty acids, in </a:t>
            </a:r>
            <a:r>
              <a:rPr lang="en-US" b="1" dirty="0">
                <a:latin typeface="Lucida Sans Unicode"/>
              </a:rPr>
              <a:t>SMALL</a:t>
            </a:r>
            <a:r>
              <a:rPr lang="en-US" dirty="0">
                <a:latin typeface="Lucida Sans Unicode"/>
              </a:rPr>
              <a:t> amounts in salad dressing (about ½ teaspoon per day).</a:t>
            </a:r>
          </a:p>
          <a:p>
            <a:pPr eaLnBrk="1" hangingPunct="1">
              <a:spcBef>
                <a:spcPct val="50000"/>
              </a:spcBef>
            </a:pPr>
            <a:r>
              <a:rPr lang="en-US" b="1" dirty="0">
                <a:solidFill>
                  <a:srgbClr val="C00000"/>
                </a:solidFill>
                <a:latin typeface="Lucida Sans Unicode"/>
              </a:rPr>
              <a:t>CHOOSE ORGANIC AND GRASS-FED </a:t>
            </a:r>
            <a:r>
              <a:rPr lang="en-US" dirty="0">
                <a:latin typeface="Lucida Sans Unicode"/>
              </a:rPr>
              <a:t>animal and plant foods for a good source of omega-3 fatty acids.</a:t>
            </a:r>
          </a:p>
        </p:txBody>
      </p:sp>
      <p:sp>
        <p:nvSpPr>
          <p:cNvPr id="2" name="Slide Number Placeholder 1"/>
          <p:cNvSpPr>
            <a:spLocks noGrp="1"/>
          </p:cNvSpPr>
          <p:nvPr>
            <p:ph type="sldNum" sz="quarter" idx="12"/>
          </p:nvPr>
        </p:nvSpPr>
        <p:spPr/>
        <p:txBody>
          <a:bodyPr/>
          <a:lstStyle/>
          <a:p>
            <a:pPr>
              <a:defRPr/>
            </a:pPr>
            <a:fld id="{FA6AAE2C-85DA-1F42-84F5-906112C3E81B}" type="slidenum">
              <a:rPr lang="en-US" smtClean="0"/>
              <a:pPr>
                <a:defRPr/>
              </a:pPr>
              <a:t>15</a:t>
            </a:fld>
            <a:endParaRPr lang="en-US" dirty="0"/>
          </a:p>
        </p:txBody>
      </p:sp>
    </p:spTree>
    <p:extLst>
      <p:ext uri="{BB962C8B-B14F-4D97-AF65-F5344CB8AC3E}">
        <p14:creationId xmlns:p14="http://schemas.microsoft.com/office/powerpoint/2010/main" val="31147988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1038" y="2843213"/>
            <a:ext cx="7772400" cy="1143000"/>
          </a:xfrm>
        </p:spPr>
        <p:txBody>
          <a:bodyPr/>
          <a:lstStyle/>
          <a:p>
            <a:r>
              <a:rPr lang="en-US" sz="3600" dirty="0"/>
              <a:t>How to make oatmeal</a:t>
            </a:r>
          </a:p>
        </p:txBody>
      </p:sp>
      <p:sp>
        <p:nvSpPr>
          <p:cNvPr id="176130" name="Text Box 6"/>
          <p:cNvSpPr txBox="1">
            <a:spLocks noChangeArrowheads="1"/>
          </p:cNvSpPr>
          <p:nvPr/>
        </p:nvSpPr>
        <p:spPr bwMode="auto">
          <a:xfrm>
            <a:off x="304800" y="4800600"/>
            <a:ext cx="86106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20000"/>
              </a:lnSpc>
              <a:spcBef>
                <a:spcPct val="40000"/>
              </a:spcBef>
              <a:defRPr/>
            </a:pPr>
            <a:r>
              <a:rPr lang="en-US" sz="1800" b="1" spc="60" dirty="0">
                <a:latin typeface="Lucida Sans Unicode"/>
              </a:rPr>
              <a:t>2. NEXT MORNING</a:t>
            </a:r>
            <a:r>
              <a:rPr lang="en-US" sz="1800" spc="60" dirty="0">
                <a:latin typeface="Verdana"/>
                <a:cs typeface="Verdana"/>
              </a:rPr>
              <a:t>,</a:t>
            </a:r>
            <a:r>
              <a:rPr lang="en-US" sz="1800" b="1" spc="60" dirty="0">
                <a:latin typeface="Lucida Sans Unicode"/>
              </a:rPr>
              <a:t> BRING WATER AND SALT TO A BOIL.</a:t>
            </a:r>
          </a:p>
          <a:p>
            <a:pPr algn="l" eaLnBrk="1" hangingPunct="1">
              <a:lnSpc>
                <a:spcPct val="120000"/>
              </a:lnSpc>
              <a:spcBef>
                <a:spcPct val="40000"/>
              </a:spcBef>
              <a:buFontTx/>
              <a:buAutoNum type="arabicPeriod" startAt="3"/>
              <a:tabLst>
                <a:tab pos="287338" algn="l"/>
              </a:tabLst>
              <a:defRPr/>
            </a:pPr>
            <a:r>
              <a:rPr lang="en-US" sz="1800" b="1" spc="60" dirty="0">
                <a:latin typeface="Lucida Sans Unicode"/>
              </a:rPr>
              <a:t> ADD SOAKED OATMEAL</a:t>
            </a:r>
            <a:r>
              <a:rPr lang="en-US" sz="1800" spc="60" dirty="0">
                <a:latin typeface="Verdana"/>
                <a:cs typeface="Verdana"/>
              </a:rPr>
              <a:t>,</a:t>
            </a:r>
            <a:r>
              <a:rPr lang="en-US" sz="1800" b="1" spc="60" dirty="0">
                <a:latin typeface="Lucida Sans Unicode"/>
              </a:rPr>
              <a:t> BRING TO A BOIL AND COOK</a:t>
            </a:r>
            <a:r>
              <a:rPr lang="en-US" sz="1800" spc="60" dirty="0">
                <a:latin typeface="Verdana"/>
                <a:cs typeface="Verdana"/>
              </a:rPr>
              <a:t>,</a:t>
            </a:r>
            <a:r>
              <a:rPr lang="en-US" sz="1800" b="1" spc="60" dirty="0">
                <a:latin typeface="Lucida Sans Unicode"/>
              </a:rPr>
              <a:t> STIRRING</a:t>
            </a:r>
            <a:r>
              <a:rPr lang="en-US" sz="1800" spc="60" dirty="0">
                <a:latin typeface="Verdana"/>
                <a:cs typeface="Verdana"/>
              </a:rPr>
              <a:t>,</a:t>
            </a:r>
            <a:r>
              <a:rPr lang="en-US" sz="1800" b="1" spc="60" dirty="0">
                <a:latin typeface="Lucida Sans Unicode"/>
              </a:rPr>
              <a:t> 	UNTIL OATS ARE SOFT AND CREAMY.</a:t>
            </a:r>
          </a:p>
          <a:p>
            <a:pPr algn="l" eaLnBrk="1" hangingPunct="1">
              <a:lnSpc>
                <a:spcPct val="120000"/>
              </a:lnSpc>
              <a:spcBef>
                <a:spcPct val="40000"/>
              </a:spcBef>
              <a:defRPr/>
            </a:pPr>
            <a:r>
              <a:rPr lang="en-US" sz="1800" b="1" spc="60" dirty="0">
                <a:latin typeface="Lucida Sans Unicode"/>
              </a:rPr>
              <a:t>4. COVER AND LET SIT SEVERAL MINUTES. </a:t>
            </a:r>
          </a:p>
        </p:txBody>
      </p:sp>
      <p:sp>
        <p:nvSpPr>
          <p:cNvPr id="2" name="Slide Number Placeholder 1"/>
          <p:cNvSpPr>
            <a:spLocks noGrp="1"/>
          </p:cNvSpPr>
          <p:nvPr>
            <p:ph type="sldNum" sz="quarter" idx="12"/>
          </p:nvPr>
        </p:nvSpPr>
        <p:spPr>
          <a:xfrm>
            <a:off x="7013575" y="6400800"/>
            <a:ext cx="1905000" cy="457200"/>
          </a:xfrm>
        </p:spPr>
        <p:txBody>
          <a:bodyPr/>
          <a:lstStyle/>
          <a:p>
            <a:pPr>
              <a:defRPr/>
            </a:pPr>
            <a:r>
              <a:rPr lang="en-US" sz="1200" dirty="0"/>
              <a:t>91</a:t>
            </a:r>
          </a:p>
        </p:txBody>
      </p:sp>
      <p:pic>
        <p:nvPicPr>
          <p:cNvPr id="3" name="Picture 2" descr="NT PowerPoint 1358.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3492" y="546100"/>
            <a:ext cx="6167492" cy="4114800"/>
          </a:xfrm>
          <a:prstGeom prst="rect">
            <a:avLst/>
          </a:prstGeom>
          <a:ln w="3175" cmpd="sng">
            <a:solidFill>
              <a:schemeClr val="tx1"/>
            </a:solidFill>
          </a:ln>
        </p:spPr>
      </p:pic>
    </p:spTree>
    <p:extLst>
      <p:ext uri="{BB962C8B-B14F-4D97-AF65-F5344CB8AC3E}">
        <p14:creationId xmlns:p14="http://schemas.microsoft.com/office/powerpoint/2010/main" val="22684166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56920" y="2843213"/>
            <a:ext cx="7772400" cy="1143000"/>
          </a:xfrm>
        </p:spPr>
        <p:txBody>
          <a:bodyPr/>
          <a:lstStyle/>
          <a:p>
            <a:r>
              <a:rPr lang="en-US" sz="3600" dirty="0"/>
              <a:t>Oatmeal</a:t>
            </a:r>
            <a:r>
              <a:rPr lang="en-US" sz="3600" baseline="0" dirty="0"/>
              <a:t> Breakfast</a:t>
            </a:r>
            <a:endParaRPr lang="en-US" sz="3600" dirty="0"/>
          </a:p>
        </p:txBody>
      </p:sp>
      <p:pic>
        <p:nvPicPr>
          <p:cNvPr id="3" name="Picture 2" descr="NT PowerPoint 57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68300"/>
            <a:ext cx="9144000" cy="6100653"/>
          </a:xfrm>
          <a:prstGeom prst="rect">
            <a:avLst/>
          </a:prstGeom>
        </p:spPr>
      </p:pic>
      <p:sp>
        <p:nvSpPr>
          <p:cNvPr id="178178" name="Text Box 4"/>
          <p:cNvSpPr txBox="1">
            <a:spLocks noChangeArrowheads="1"/>
          </p:cNvSpPr>
          <p:nvPr/>
        </p:nvSpPr>
        <p:spPr bwMode="auto">
          <a:xfrm>
            <a:off x="454025" y="5132388"/>
            <a:ext cx="823436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30000"/>
              </a:lnSpc>
              <a:tabLst>
                <a:tab pos="344488" algn="l"/>
              </a:tabLst>
              <a:defRPr/>
            </a:pPr>
            <a:r>
              <a:rPr lang="en-US" sz="1600" b="1" spc="60" dirty="0">
                <a:latin typeface="Lucida Sans Unicode"/>
              </a:rPr>
              <a:t>5.  SERVE OATMEAL WITH PLENTY OF BUTTER OR CREAM AND A 	NATURAL SWEETENER.  SPRINKLE COCONUT AND/OR CRISPY NUTS 	ON TOP IF DESIRED.</a:t>
            </a:r>
          </a:p>
        </p:txBody>
      </p:sp>
      <p:sp>
        <p:nvSpPr>
          <p:cNvPr id="2" name="Slide Number Placeholder 1"/>
          <p:cNvSpPr>
            <a:spLocks noGrp="1"/>
          </p:cNvSpPr>
          <p:nvPr>
            <p:ph type="sldNum" sz="quarter" idx="12"/>
          </p:nvPr>
        </p:nvSpPr>
        <p:spPr>
          <a:xfrm>
            <a:off x="7013575" y="6400800"/>
            <a:ext cx="1905000" cy="457200"/>
          </a:xfrm>
        </p:spPr>
        <p:txBody>
          <a:bodyPr/>
          <a:lstStyle/>
          <a:p>
            <a:pPr>
              <a:defRPr/>
            </a:pPr>
            <a:r>
              <a:rPr lang="en-US" sz="1200" dirty="0"/>
              <a:t>92</a:t>
            </a:r>
          </a:p>
        </p:txBody>
      </p:sp>
    </p:spTree>
    <p:extLst>
      <p:ext uri="{BB962C8B-B14F-4D97-AF65-F5344CB8AC3E}">
        <p14:creationId xmlns:p14="http://schemas.microsoft.com/office/powerpoint/2010/main" val="4168116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idx="4294967295"/>
          </p:nvPr>
        </p:nvSpPr>
        <p:spPr>
          <a:xfrm>
            <a:off x="228600" y="152400"/>
            <a:ext cx="8610600" cy="685800"/>
          </a:xfrm>
        </p:spPr>
        <p:txBody>
          <a:bodyPr/>
          <a:lstStyle/>
          <a:p>
            <a:pPr eaLnBrk="1" hangingPunct="1"/>
            <a:r>
              <a:rPr lang="en-US" sz="3200" b="1" dirty="0">
                <a:solidFill>
                  <a:schemeClr val="tx1"/>
                </a:solidFill>
              </a:rPr>
              <a:t>SOURDOUGH PANCAKES</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14E58ABA-0FD6-CC41-87D9-541C93B8B475}" type="slidenum">
              <a:rPr lang="en-US" sz="1200"/>
              <a:pPr>
                <a:defRPr/>
              </a:pPr>
              <a:t>152</a:t>
            </a:fld>
            <a:endParaRPr lang="en-US" sz="1200" dirty="0"/>
          </a:p>
        </p:txBody>
      </p:sp>
      <p:pic>
        <p:nvPicPr>
          <p:cNvPr id="3" name="Picture 2" descr="NT PowerPoint 337.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324" y="1016000"/>
            <a:ext cx="4119514" cy="2743200"/>
          </a:xfrm>
          <a:prstGeom prst="rect">
            <a:avLst/>
          </a:prstGeom>
          <a:ln w="3175" cmpd="sng">
            <a:solidFill>
              <a:schemeClr val="tx1"/>
            </a:solidFill>
          </a:ln>
        </p:spPr>
      </p:pic>
      <p:pic>
        <p:nvPicPr>
          <p:cNvPr id="10" name="Picture 9" descr="NT PowerPoint 338.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11701" y="1017191"/>
            <a:ext cx="4119513" cy="2743200"/>
          </a:xfrm>
          <a:prstGeom prst="rect">
            <a:avLst/>
          </a:prstGeom>
          <a:ln w="3175" cmpd="sng">
            <a:solidFill>
              <a:schemeClr val="tx1"/>
            </a:solidFill>
          </a:ln>
        </p:spPr>
      </p:pic>
      <p:pic>
        <p:nvPicPr>
          <p:cNvPr id="12" name="Picture 11" descr="NT PowerPoint 345-v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509838" y="3924300"/>
            <a:ext cx="4114800" cy="2743200"/>
          </a:xfrm>
          <a:prstGeom prst="rect">
            <a:avLst/>
          </a:prstGeom>
          <a:ln w="3175" cmpd="sng">
            <a:solidFill>
              <a:schemeClr val="tx1"/>
            </a:solid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T PowerPoint 354.jpg"/>
          <p:cNvPicPr>
            <a:picLocks noChangeAspect="1"/>
          </p:cNvPicPr>
          <p:nvPr/>
        </p:nvPicPr>
        <p:blipFill rotWithShape="1">
          <a:blip r:embed="rId3" cstate="email">
            <a:extLst>
              <a:ext uri="{28A0092B-C50C-407E-A947-70E740481C1C}">
                <a14:useLocalDpi xmlns:a14="http://schemas.microsoft.com/office/drawing/2010/main" val="0"/>
              </a:ext>
            </a:extLst>
          </a:blip>
          <a:srcRect t="-1" r="4966" b="-600"/>
          <a:stretch/>
        </p:blipFill>
        <p:spPr>
          <a:xfrm>
            <a:off x="2523393" y="1238933"/>
            <a:ext cx="5957136" cy="4207255"/>
          </a:xfrm>
          <a:prstGeom prst="rect">
            <a:avLst/>
          </a:prstGeom>
          <a:ln w="3175" cmpd="sng">
            <a:solidFill>
              <a:schemeClr val="tx1"/>
            </a:solidFill>
          </a:ln>
        </p:spPr>
      </p:pic>
      <p:sp>
        <p:nvSpPr>
          <p:cNvPr id="183297" name="Rectangle 2"/>
          <p:cNvSpPr>
            <a:spLocks noGrp="1" noChangeArrowheads="1"/>
          </p:cNvSpPr>
          <p:nvPr>
            <p:ph type="title" idx="4294967295"/>
          </p:nvPr>
        </p:nvSpPr>
        <p:spPr>
          <a:xfrm>
            <a:off x="611188" y="203200"/>
            <a:ext cx="8115300" cy="914400"/>
          </a:xfrm>
        </p:spPr>
        <p:txBody>
          <a:bodyPr/>
          <a:lstStyle/>
          <a:p>
            <a:pPr eaLnBrk="1" hangingPunct="1"/>
            <a:r>
              <a:rPr lang="en-US" sz="3600" b="1" dirty="0">
                <a:solidFill>
                  <a:schemeClr val="tx1"/>
                </a:solidFill>
              </a:rPr>
              <a:t>SOURDOUGH PANCAKES</a:t>
            </a:r>
            <a:endParaRPr lang="en-US" sz="3600" dirty="0">
              <a:solidFill>
                <a:schemeClr val="tx1"/>
              </a:solidFill>
            </a:endParaRP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9F2D85A5-FB7A-AD47-A440-CF49502E23EC}" type="slidenum">
              <a:rPr lang="en-US" sz="1200"/>
              <a:pPr>
                <a:defRPr/>
              </a:pPr>
              <a:t>153</a:t>
            </a:fld>
            <a:endParaRPr lang="en-US" sz="1200" dirty="0"/>
          </a:p>
        </p:txBody>
      </p:sp>
      <p:pic>
        <p:nvPicPr>
          <p:cNvPr id="7" name="Picture 6" descr="Pancakes-Web-20%.png"/>
          <p:cNvPicPr>
            <a:picLocks noChangeAspect="1"/>
          </p:cNvPicPr>
          <p:nvPr/>
        </p:nvPicPr>
        <p:blipFill rotWithShape="1">
          <a:blip r:embed="rId4" cstate="email">
            <a:extLst>
              <a:ext uri="{28A0092B-C50C-407E-A947-70E740481C1C}">
                <a14:useLocalDpi xmlns:a14="http://schemas.microsoft.com/office/drawing/2010/main" val="0"/>
              </a:ext>
            </a:extLst>
          </a:blip>
          <a:srcRect l="11239" b="5453"/>
          <a:stretch/>
        </p:blipFill>
        <p:spPr>
          <a:xfrm>
            <a:off x="319453" y="2803768"/>
            <a:ext cx="5701935" cy="4044459"/>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4520" y="2843213"/>
            <a:ext cx="7772400" cy="1143000"/>
          </a:xfrm>
        </p:spPr>
        <p:txBody>
          <a:bodyPr/>
          <a:lstStyle/>
          <a:p>
            <a:r>
              <a:rPr lang="en-US" sz="3600" dirty="0"/>
              <a:t>Butter</a:t>
            </a:r>
            <a:r>
              <a:rPr lang="en-US" sz="3600" baseline="0" dirty="0"/>
              <a:t> and Pancakes</a:t>
            </a:r>
            <a:endParaRPr lang="en-US" sz="3600" dirty="0"/>
          </a:p>
        </p:txBody>
      </p:sp>
      <p:pic>
        <p:nvPicPr>
          <p:cNvPr id="185345" name="Picture 2" descr="butterpancakesma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8238" y="776288"/>
            <a:ext cx="6858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1E0CB1BE-7C10-514C-AE34-1548E5062E01}" type="slidenum">
              <a:rPr lang="en-US" sz="1200"/>
              <a:pPr>
                <a:defRPr/>
              </a:pPr>
              <a:t>154</a:t>
            </a:fld>
            <a:endParaRPr lang="en-US" sz="12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1038" y="2843213"/>
            <a:ext cx="7772400" cy="1143000"/>
          </a:xfrm>
        </p:spPr>
        <p:txBody>
          <a:bodyPr/>
          <a:lstStyle/>
          <a:p>
            <a:r>
              <a:rPr lang="en-US" sz="3600" dirty="0"/>
              <a:t>Pancake</a:t>
            </a:r>
            <a:r>
              <a:rPr lang="en-US" sz="3600" baseline="0" dirty="0"/>
              <a:t> Breakfast</a:t>
            </a:r>
            <a:endParaRPr lang="en-US" sz="3600" dirty="0"/>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70B4B09B-ABE5-5F41-8962-6841B29DC491}" type="slidenum">
              <a:rPr lang="en-US" sz="1200"/>
              <a:pPr>
                <a:defRPr/>
              </a:pPr>
              <a:t>155</a:t>
            </a:fld>
            <a:endParaRPr lang="en-US" sz="1200" dirty="0"/>
          </a:p>
        </p:txBody>
      </p:sp>
      <p:pic>
        <p:nvPicPr>
          <p:cNvPr id="3" name="Picture 2" descr="NT PowerPoint 42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04800"/>
            <a:ext cx="9144000" cy="6100653"/>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1030467.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76211" y="1518224"/>
            <a:ext cx="3256527" cy="2440165"/>
          </a:xfrm>
          <a:prstGeom prst="rect">
            <a:avLst/>
          </a:prstGeom>
        </p:spPr>
      </p:pic>
      <p:sp>
        <p:nvSpPr>
          <p:cNvPr id="3" name="Slide Number Placeholder 2"/>
          <p:cNvSpPr>
            <a:spLocks noGrp="1"/>
          </p:cNvSpPr>
          <p:nvPr>
            <p:ph type="sldNum" sz="quarter" idx="12"/>
          </p:nvPr>
        </p:nvSpPr>
        <p:spPr>
          <a:xfrm>
            <a:off x="7013448" y="6400800"/>
            <a:ext cx="1905000" cy="457200"/>
          </a:xfrm>
        </p:spPr>
        <p:txBody>
          <a:bodyPr/>
          <a:lstStyle/>
          <a:p>
            <a:pPr>
              <a:defRPr/>
            </a:pPr>
            <a:fld id="{A1BA1543-2BAB-364F-83EF-8D6331B6224C}" type="slidenum">
              <a:rPr lang="en-US" smtClean="0"/>
              <a:pPr>
                <a:defRPr/>
              </a:pPr>
              <a:t>156</a:t>
            </a:fld>
            <a:endParaRPr lang="en-US" dirty="0"/>
          </a:p>
        </p:txBody>
      </p:sp>
      <p:sp>
        <p:nvSpPr>
          <p:cNvPr id="8" name="TextBox 7"/>
          <p:cNvSpPr txBox="1"/>
          <p:nvPr/>
        </p:nvSpPr>
        <p:spPr>
          <a:xfrm>
            <a:off x="508000" y="4585072"/>
            <a:ext cx="8215086" cy="2092881"/>
          </a:xfrm>
          <a:prstGeom prst="rect">
            <a:avLst/>
          </a:prstGeom>
          <a:noFill/>
        </p:spPr>
        <p:txBody>
          <a:bodyPr wrap="square" rtlCol="0">
            <a:spAutoFit/>
          </a:bodyPr>
          <a:lstStyle/>
          <a:p>
            <a:pPr marL="914400" indent="-457200" algn="l">
              <a:spcBef>
                <a:spcPts val="1200"/>
              </a:spcBef>
              <a:buAutoNum type="arabicPeriod"/>
            </a:pPr>
            <a:r>
              <a:rPr lang="en-US" sz="2000" dirty="0">
                <a:latin typeface="Lucida Sans Unicode" pitchFamily="34" charset="0"/>
                <a:cs typeface="Lucida Sans Unicode" pitchFamily="34" charset="0"/>
              </a:rPr>
              <a:t>Make small</a:t>
            </a:r>
            <a:r>
              <a:rPr lang="en-US" sz="2000" dirty="0">
                <a:latin typeface="Verdana"/>
                <a:cs typeface="Verdana"/>
              </a:rPr>
              <a:t>,</a:t>
            </a:r>
            <a:r>
              <a:rPr lang="en-US" sz="2000" dirty="0">
                <a:latin typeface="Lucida Sans Unicode" pitchFamily="34" charset="0"/>
                <a:cs typeface="Lucida Sans Unicode" pitchFamily="34" charset="0"/>
              </a:rPr>
              <a:t> thin pancakes.</a:t>
            </a:r>
          </a:p>
          <a:p>
            <a:pPr marL="914400" indent="-457200" algn="l">
              <a:spcBef>
                <a:spcPts val="1200"/>
              </a:spcBef>
              <a:buAutoNum type="arabicPeriod"/>
            </a:pPr>
            <a:r>
              <a:rPr lang="en-US" sz="2000" dirty="0">
                <a:latin typeface="Lucida Sans Unicode" pitchFamily="34" charset="0"/>
                <a:cs typeface="Lucida Sans Unicode" pitchFamily="34" charset="0"/>
              </a:rPr>
              <a:t>Place on cookie sheet and dry out in a warm oven.</a:t>
            </a:r>
          </a:p>
          <a:p>
            <a:pPr marL="914400" indent="-457200" algn="l">
              <a:spcBef>
                <a:spcPts val="1200"/>
              </a:spcBef>
              <a:buAutoNum type="arabicPeriod"/>
            </a:pPr>
            <a:r>
              <a:rPr lang="en-US" sz="2000" dirty="0">
                <a:latin typeface="Lucida Sans Unicode" pitchFamily="34" charset="0"/>
                <a:cs typeface="Lucida Sans Unicode" pitchFamily="34" charset="0"/>
              </a:rPr>
              <a:t>Use like crackers with many toppings (cream cheese</a:t>
            </a:r>
            <a:r>
              <a:rPr lang="en-US" sz="2000" dirty="0">
                <a:latin typeface="Verdana"/>
                <a:cs typeface="Verdana"/>
              </a:rPr>
              <a:t>,</a:t>
            </a:r>
            <a:r>
              <a:rPr lang="en-US" sz="2000" dirty="0">
                <a:latin typeface="Lucida Sans Unicode" pitchFamily="34" charset="0"/>
                <a:cs typeface="Lucida Sans Unicode" pitchFamily="34" charset="0"/>
              </a:rPr>
              <a:t> honey</a:t>
            </a:r>
            <a:r>
              <a:rPr lang="en-US" sz="2000" dirty="0">
                <a:latin typeface="Verdana"/>
                <a:cs typeface="Verdana"/>
              </a:rPr>
              <a:t>,</a:t>
            </a:r>
            <a:r>
              <a:rPr lang="en-US" sz="2000" dirty="0">
                <a:latin typeface="Lucida Sans Unicode" pitchFamily="34" charset="0"/>
                <a:cs typeface="Lucida Sans Unicode" pitchFamily="34" charset="0"/>
              </a:rPr>
              <a:t> pate</a:t>
            </a:r>
            <a:r>
              <a:rPr lang="en-US" sz="2000" dirty="0">
                <a:latin typeface="Verdana"/>
                <a:cs typeface="Verdana"/>
              </a:rPr>
              <a:t>,</a:t>
            </a:r>
            <a:r>
              <a:rPr lang="en-US" sz="2000" dirty="0">
                <a:latin typeface="Lucida Sans Unicode" pitchFamily="34" charset="0"/>
                <a:cs typeface="Lucida Sans Unicode" pitchFamily="34" charset="0"/>
              </a:rPr>
              <a:t> caviar).</a:t>
            </a:r>
          </a:p>
          <a:p>
            <a:pPr marL="914400" indent="-457200" algn="l">
              <a:spcBef>
                <a:spcPts val="1200"/>
              </a:spcBef>
              <a:buAutoNum type="arabicPeriod"/>
            </a:pPr>
            <a:r>
              <a:rPr lang="en-US" sz="2000" dirty="0">
                <a:latin typeface="Lucida Sans Unicode" pitchFamily="34" charset="0"/>
                <a:cs typeface="Lucida Sans Unicode" pitchFamily="34" charset="0"/>
              </a:rPr>
              <a:t>Store in an airtight container.</a:t>
            </a:r>
          </a:p>
        </p:txBody>
      </p:sp>
      <p:pic>
        <p:nvPicPr>
          <p:cNvPr id="6" name="Picture 5" descr="Pancakes 30%.jpg"/>
          <p:cNvPicPr>
            <a:picLocks noChangeAspect="1"/>
          </p:cNvPicPr>
          <p:nvPr/>
        </p:nvPicPr>
        <p:blipFill rotWithShape="1">
          <a:blip r:embed="rId4" cstate="email">
            <a:extLst>
              <a:ext uri="{28A0092B-C50C-407E-A947-70E740481C1C}">
                <a14:useLocalDpi xmlns:a14="http://schemas.microsoft.com/office/drawing/2010/main" val="0"/>
              </a:ext>
            </a:extLst>
          </a:blip>
          <a:srcRect l="9728"/>
          <a:stretch/>
        </p:blipFill>
        <p:spPr>
          <a:xfrm>
            <a:off x="0" y="1472565"/>
            <a:ext cx="2947737" cy="2450542"/>
          </a:xfrm>
          <a:prstGeom prst="rect">
            <a:avLst/>
          </a:prstGeom>
        </p:spPr>
      </p:pic>
      <p:pic>
        <p:nvPicPr>
          <p:cNvPr id="9" name="Picture 8" descr="Pancakes 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40088" y="1180851"/>
            <a:ext cx="2491739" cy="3325355"/>
          </a:xfrm>
          <a:prstGeom prst="rect">
            <a:avLst/>
          </a:prstGeom>
        </p:spPr>
      </p:pic>
      <p:sp>
        <p:nvSpPr>
          <p:cNvPr id="4" name="Title 3"/>
          <p:cNvSpPr>
            <a:spLocks noGrp="1"/>
          </p:cNvSpPr>
          <p:nvPr>
            <p:ph type="title" idx="4294967295"/>
          </p:nvPr>
        </p:nvSpPr>
        <p:spPr>
          <a:xfrm>
            <a:off x="681038" y="0"/>
            <a:ext cx="7772400" cy="1143000"/>
          </a:xfrm>
        </p:spPr>
        <p:txBody>
          <a:bodyPr/>
          <a:lstStyle/>
          <a:p>
            <a:pPr rtl="0" fontAlgn="base"/>
            <a:r>
              <a:rPr lang="en-US" sz="3200" kern="1200" dirty="0">
                <a:solidFill>
                  <a:srgbClr val="000000"/>
                </a:solidFill>
                <a:effectLst/>
                <a:latin typeface="Lucida Sans Unicode"/>
                <a:ea typeface="ＭＳ Ｐゴシック"/>
                <a:cs typeface="Lucida Sans Unicode"/>
              </a:rPr>
              <a:t>CRISPY PANCAKES</a:t>
            </a:r>
            <a:endParaRPr lang="en-US" dirty="0">
              <a:effectLst/>
            </a:endParaRPr>
          </a:p>
        </p:txBody>
      </p:sp>
    </p:spTree>
    <p:extLst>
      <p:ext uri="{BB962C8B-B14F-4D97-AF65-F5344CB8AC3E}">
        <p14:creationId xmlns:p14="http://schemas.microsoft.com/office/powerpoint/2010/main" val="35920496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157</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9272" y="0"/>
            <a:ext cx="7517331" cy="5637998"/>
          </a:xfrm>
          <a:prstGeom prst="rect">
            <a:avLst/>
          </a:prstGeom>
        </p:spPr>
      </p:pic>
      <p:sp>
        <p:nvSpPr>
          <p:cNvPr id="4" name="TextBox 3"/>
          <p:cNvSpPr txBox="1"/>
          <p:nvPr/>
        </p:nvSpPr>
        <p:spPr>
          <a:xfrm>
            <a:off x="635267" y="5784783"/>
            <a:ext cx="7834965" cy="461665"/>
          </a:xfrm>
          <a:prstGeom prst="rect">
            <a:avLst/>
          </a:prstGeom>
          <a:noFill/>
        </p:spPr>
        <p:txBody>
          <a:bodyPr wrap="square" rtlCol="0">
            <a:spAutoFit/>
          </a:bodyPr>
          <a:lstStyle/>
          <a:p>
            <a:r>
              <a:rPr lang="en-US" dirty="0">
                <a:solidFill>
                  <a:srgbClr val="990033"/>
                </a:solidFill>
                <a:latin typeface="Lucida Sans Unicode" pitchFamily="34" charset="0"/>
                <a:cs typeface="Lucida Sans Unicode" pitchFamily="34" charset="0"/>
              </a:rPr>
              <a:t>CRISPY PANCAKES WITH SOURCREAM AND CAVIAR</a:t>
            </a:r>
          </a:p>
        </p:txBody>
      </p:sp>
    </p:spTree>
    <p:extLst>
      <p:ext uri="{BB962C8B-B14F-4D97-AF65-F5344CB8AC3E}">
        <p14:creationId xmlns:p14="http://schemas.microsoft.com/office/powerpoint/2010/main" val="33115949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idx="4294967295"/>
          </p:nvPr>
        </p:nvSpPr>
        <p:spPr>
          <a:xfrm>
            <a:off x="0" y="431800"/>
            <a:ext cx="9144000" cy="914400"/>
          </a:xfrm>
        </p:spPr>
        <p:txBody>
          <a:bodyPr/>
          <a:lstStyle/>
          <a:p>
            <a:pPr eaLnBrk="1" hangingPunct="1"/>
            <a:r>
              <a:rPr lang="en-US" sz="4000" dirty="0">
                <a:solidFill>
                  <a:srgbClr val="FF0000"/>
                </a:solidFill>
              </a:rPr>
              <a:t>YOGURT DOUGH </a:t>
            </a:r>
          </a:p>
        </p:txBody>
      </p:sp>
      <p:sp>
        <p:nvSpPr>
          <p:cNvPr id="187394" name="Text Box 3"/>
          <p:cNvSpPr txBox="1">
            <a:spLocks noChangeArrowheads="1"/>
          </p:cNvSpPr>
          <p:nvPr/>
        </p:nvSpPr>
        <p:spPr bwMode="auto">
          <a:xfrm>
            <a:off x="1379538" y="4635500"/>
            <a:ext cx="637540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ts val="600"/>
              </a:spcBef>
              <a:defRPr/>
            </a:pPr>
            <a:r>
              <a:rPr lang="en-US" b="1" spc="60" dirty="0">
                <a:latin typeface="Lucida Sans Unicode" pitchFamily="34" charset="0"/>
              </a:rPr>
              <a:t>YOGHURT</a:t>
            </a:r>
          </a:p>
          <a:p>
            <a:pPr algn="l" eaLnBrk="1" hangingPunct="1">
              <a:spcBef>
                <a:spcPts val="600"/>
              </a:spcBef>
              <a:defRPr/>
            </a:pPr>
            <a:r>
              <a:rPr lang="en-US" b="1" spc="60" dirty="0">
                <a:latin typeface="Lucida Sans Unicode" pitchFamily="34" charset="0"/>
              </a:rPr>
              <a:t>FRESHLY GROUND WHOLE GRAIN FLOUR</a:t>
            </a:r>
          </a:p>
          <a:p>
            <a:pPr algn="l" eaLnBrk="1" hangingPunct="1">
              <a:spcBef>
                <a:spcPts val="600"/>
              </a:spcBef>
              <a:defRPr/>
            </a:pPr>
            <a:r>
              <a:rPr lang="en-US" b="1" spc="60" dirty="0">
                <a:latin typeface="Lucida Sans Unicode" pitchFamily="34" charset="0"/>
              </a:rPr>
              <a:t>BUTTER </a:t>
            </a:r>
          </a:p>
          <a:p>
            <a:pPr algn="l" eaLnBrk="1" hangingPunct="1">
              <a:spcBef>
                <a:spcPts val="600"/>
              </a:spcBef>
              <a:defRPr/>
            </a:pPr>
            <a:r>
              <a:rPr lang="en-US" b="1" spc="60" dirty="0">
                <a:latin typeface="Lucida Sans Unicode" pitchFamily="34" charset="0"/>
              </a:rPr>
              <a:t>SALT</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D41A4C7E-E990-FC43-B94B-69057AE00401}" type="slidenum">
              <a:rPr lang="en-US" sz="1200"/>
              <a:pPr>
                <a:defRPr/>
              </a:pPr>
              <a:t>158</a:t>
            </a:fld>
            <a:endParaRPr lang="en-US" sz="1200" dirty="0"/>
          </a:p>
        </p:txBody>
      </p:sp>
      <p:pic>
        <p:nvPicPr>
          <p:cNvPr id="14" name="Picture 13" descr="NT PowerPoint 399 - Version 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501" y="1643962"/>
            <a:ext cx="4113003" cy="2743200"/>
          </a:xfrm>
          <a:prstGeom prst="rect">
            <a:avLst/>
          </a:prstGeom>
          <a:ln w="3175" cmpd="sng">
            <a:solidFill>
              <a:schemeClr val="tx1"/>
            </a:solidFill>
          </a:ln>
        </p:spPr>
      </p:pic>
      <p:pic>
        <p:nvPicPr>
          <p:cNvPr id="19" name="Picture 18" descr="NT PowerPoint  805 - Version 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11700" y="1638300"/>
            <a:ext cx="4111662" cy="2743200"/>
          </a:xfrm>
          <a:prstGeom prst="rect">
            <a:avLst/>
          </a:prstGeom>
          <a:ln w="3175" cmpd="sng">
            <a:solidFill>
              <a:schemeClr val="tx1"/>
            </a:solid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iche v2-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48395" y="2057400"/>
            <a:ext cx="6462205" cy="4303208"/>
          </a:xfrm>
          <a:prstGeom prst="rect">
            <a:avLst/>
          </a:prstGeom>
          <a:ln w="3175" cmpd="sng">
            <a:solidFill>
              <a:schemeClr val="tx1"/>
            </a:solidFill>
          </a:ln>
        </p:spPr>
      </p:pic>
      <p:sp>
        <p:nvSpPr>
          <p:cNvPr id="190465" name="Rectangle 2"/>
          <p:cNvSpPr>
            <a:spLocks noGrp="1" noChangeArrowheads="1"/>
          </p:cNvSpPr>
          <p:nvPr>
            <p:ph type="title" idx="4294967295"/>
          </p:nvPr>
        </p:nvSpPr>
        <p:spPr>
          <a:xfrm>
            <a:off x="3352800" y="76200"/>
            <a:ext cx="2362200" cy="1143000"/>
          </a:xfrm>
        </p:spPr>
        <p:txBody>
          <a:bodyPr/>
          <a:lstStyle/>
          <a:p>
            <a:pPr eaLnBrk="1" hangingPunct="1"/>
            <a:r>
              <a:rPr lang="en-US" sz="3600" b="1" dirty="0">
                <a:solidFill>
                  <a:schemeClr val="tx1"/>
                </a:solidFill>
                <a:latin typeface="Lucida Sans Unicode"/>
              </a:rPr>
              <a:t>QUICHE</a:t>
            </a:r>
          </a:p>
        </p:txBody>
      </p:sp>
      <p:sp>
        <p:nvSpPr>
          <p:cNvPr id="2" name="Slide Number Placeholder 1"/>
          <p:cNvSpPr>
            <a:spLocks noGrp="1"/>
          </p:cNvSpPr>
          <p:nvPr>
            <p:ph type="sldNum" sz="quarter" idx="12"/>
          </p:nvPr>
        </p:nvSpPr>
        <p:spPr>
          <a:xfrm>
            <a:off x="7013448" y="6400800"/>
            <a:ext cx="1905000" cy="457200"/>
          </a:xfrm>
        </p:spPr>
        <p:txBody>
          <a:bodyPr/>
          <a:lstStyle/>
          <a:p>
            <a:pPr>
              <a:defRPr/>
            </a:pPr>
            <a:r>
              <a:rPr lang="en-US" sz="1200" dirty="0"/>
              <a:t>99</a:t>
            </a:r>
          </a:p>
        </p:txBody>
      </p:sp>
      <p:pic>
        <p:nvPicPr>
          <p:cNvPr id="5" name="Picture 4" descr="Quiche.png"/>
          <p:cNvPicPr>
            <a:picLocks noChangeAspect="1"/>
          </p:cNvPicPr>
          <p:nvPr/>
        </p:nvPicPr>
        <p:blipFill rotWithShape="1">
          <a:blip r:embed="rId4" cstate="email">
            <a:extLst>
              <a:ext uri="{28A0092B-C50C-407E-A947-70E740481C1C}">
                <a14:useLocalDpi xmlns:a14="http://schemas.microsoft.com/office/drawing/2010/main" val="0"/>
              </a:ext>
            </a:extLst>
          </a:blip>
          <a:srcRect l="10249" t="-479" r="8142" b="479"/>
          <a:stretch/>
        </p:blipFill>
        <p:spPr>
          <a:xfrm>
            <a:off x="76200" y="309857"/>
            <a:ext cx="5410200" cy="4414543"/>
          </a:xfrm>
          <a:prstGeom prst="rect">
            <a:avLst/>
          </a:prstGeom>
        </p:spPr>
      </p:pic>
    </p:spTree>
    <p:extLst>
      <p:ext uri="{BB962C8B-B14F-4D97-AF65-F5344CB8AC3E}">
        <p14:creationId xmlns:p14="http://schemas.microsoft.com/office/powerpoint/2010/main" val="3881644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lyunsaturated Oil Profille.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642710"/>
            <a:ext cx="9144000" cy="4572000"/>
          </a:xfrm>
          <a:prstGeom prst="rect">
            <a:avLst/>
          </a:prstGeom>
        </p:spPr>
      </p:pic>
      <p:sp>
        <p:nvSpPr>
          <p:cNvPr id="3" name="Title 2"/>
          <p:cNvSpPr>
            <a:spLocks noGrp="1"/>
          </p:cNvSpPr>
          <p:nvPr>
            <p:ph type="title" idx="4294967295"/>
          </p:nvPr>
        </p:nvSpPr>
        <p:spPr>
          <a:xfrm>
            <a:off x="682625" y="582857"/>
            <a:ext cx="7772400" cy="1143000"/>
          </a:xfrm>
        </p:spPr>
        <p:txBody>
          <a:bodyPr/>
          <a:lstStyle/>
          <a:p>
            <a:pPr rtl="0" eaLnBrk="1" fontAlgn="base" hangingPunct="1"/>
            <a:r>
              <a:rPr lang="en-US" sz="2400" b="1" kern="1200" spc="60" dirty="0">
                <a:solidFill>
                  <a:srgbClr val="000000"/>
                </a:solidFill>
                <a:effectLst/>
                <a:ea typeface="ＭＳ Ｐゴシック"/>
                <a:cs typeface="ＭＳ Ｐゴシック"/>
              </a:rPr>
              <a:t>FATTY ACID PROFILES OF </a:t>
            </a:r>
            <a:endParaRPr lang="en-US" dirty="0">
              <a:effectLst/>
            </a:endParaRPr>
          </a:p>
          <a:p>
            <a:pPr rtl="0" eaLnBrk="1" fontAlgn="base" hangingPunct="1"/>
            <a:r>
              <a:rPr lang="en-US" sz="3600" b="1" kern="1200" dirty="0">
                <a:solidFill>
                  <a:srgbClr val="000000"/>
                </a:solidFill>
                <a:effectLst/>
                <a:ea typeface="ＭＳ Ｐゴシック"/>
                <a:cs typeface="ＭＳ Ｐゴシック"/>
              </a:rPr>
              <a:t>POLYUNSATURATED OILS</a:t>
            </a:r>
            <a:endParaRPr lang="en-US" dirty="0">
              <a:effectLst/>
            </a:endParaRPr>
          </a:p>
        </p:txBody>
      </p:sp>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16</a:t>
            </a:fld>
            <a:endParaRPr lang="en-US" dirty="0"/>
          </a:p>
        </p:txBody>
      </p:sp>
    </p:spTree>
    <p:extLst>
      <p:ext uri="{BB962C8B-B14F-4D97-AF65-F5344CB8AC3E}">
        <p14:creationId xmlns:p14="http://schemas.microsoft.com/office/powerpoint/2010/main" val="1348732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2628900" y="5932349"/>
            <a:ext cx="3886200" cy="914400"/>
          </a:xfrm>
        </p:spPr>
        <p:txBody>
          <a:bodyPr/>
          <a:lstStyle/>
          <a:p>
            <a:pPr eaLnBrk="1" hangingPunct="1"/>
            <a:r>
              <a:rPr lang="en-US" sz="2400" b="1" dirty="0">
                <a:solidFill>
                  <a:schemeClr val="tx1"/>
                </a:solidFill>
                <a:latin typeface="Lucida Sans Unicode"/>
              </a:rPr>
              <a:t>EMPANADAS</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7C16520C-011B-D447-BEC2-BCD59BD35F20}" type="slidenum">
              <a:rPr lang="en-US" sz="1200"/>
              <a:pPr>
                <a:defRPr/>
              </a:pPr>
              <a:t>160</a:t>
            </a:fld>
            <a:endParaRPr lang="en-US" sz="1200" dirty="0"/>
          </a:p>
        </p:txBody>
      </p:sp>
      <p:pic>
        <p:nvPicPr>
          <p:cNvPr id="7" name="Picture 6" descr="_MG_016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 y="3276600"/>
            <a:ext cx="4114800" cy="2743200"/>
          </a:xfrm>
          <a:prstGeom prst="rect">
            <a:avLst/>
          </a:prstGeom>
          <a:ln w="3175" cmpd="sng">
            <a:solidFill>
              <a:schemeClr val="tx1"/>
            </a:solidFill>
          </a:ln>
        </p:spPr>
      </p:pic>
      <p:pic>
        <p:nvPicPr>
          <p:cNvPr id="13" name="Picture 12" descr="_MG_0176.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24400" y="3276600"/>
            <a:ext cx="4114800" cy="2743200"/>
          </a:xfrm>
          <a:prstGeom prst="rect">
            <a:avLst/>
          </a:prstGeom>
          <a:ln w="3175" cmpd="sng">
            <a:solidFill>
              <a:schemeClr val="tx1"/>
            </a:solidFill>
          </a:ln>
        </p:spPr>
      </p:pic>
      <p:pic>
        <p:nvPicPr>
          <p:cNvPr id="15" name="Picture 14" descr="_MG_0150.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4800" y="381000"/>
            <a:ext cx="4114800" cy="2743200"/>
          </a:xfrm>
          <a:prstGeom prst="rect">
            <a:avLst/>
          </a:prstGeom>
          <a:ln w="3175" cmpd="sng">
            <a:solidFill>
              <a:schemeClr val="tx1"/>
            </a:solidFill>
          </a:ln>
        </p:spPr>
      </p:pic>
      <p:pic>
        <p:nvPicPr>
          <p:cNvPr id="16" name="Picture 15" descr="_MG_0163.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724400" y="381000"/>
            <a:ext cx="4114801" cy="2743200"/>
          </a:xfrm>
          <a:prstGeom prst="rect">
            <a:avLst/>
          </a:prstGeom>
          <a:ln w="3175" cmpd="sng">
            <a:solidFill>
              <a:schemeClr val="tx1"/>
            </a:solidFill>
          </a:ln>
        </p:spPr>
      </p:pic>
    </p:spTree>
    <p:extLst>
      <p:ext uri="{BB962C8B-B14F-4D97-AF65-F5344CB8AC3E}">
        <p14:creationId xmlns:p14="http://schemas.microsoft.com/office/powerpoint/2010/main" val="40289764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idx="4294967295"/>
          </p:nvPr>
        </p:nvSpPr>
        <p:spPr>
          <a:xfrm>
            <a:off x="-6350" y="119154"/>
            <a:ext cx="9147175" cy="685800"/>
          </a:xfrm>
        </p:spPr>
        <p:txBody>
          <a:bodyPr/>
          <a:lstStyle/>
          <a:p>
            <a:pPr eaLnBrk="1" hangingPunct="1">
              <a:defRPr/>
            </a:pPr>
            <a:r>
              <a:rPr lang="en-US" sz="2800" spc="60" dirty="0">
                <a:solidFill>
                  <a:schemeClr val="tx1"/>
                </a:solidFill>
              </a:rPr>
              <a:t>PREPARATION OF CRISPY NUTS</a:t>
            </a:r>
          </a:p>
        </p:txBody>
      </p:sp>
      <p:sp>
        <p:nvSpPr>
          <p:cNvPr id="193538" name="Text Box 3"/>
          <p:cNvSpPr txBox="1">
            <a:spLocks noChangeArrowheads="1"/>
          </p:cNvSpPr>
          <p:nvPr/>
        </p:nvSpPr>
        <p:spPr bwMode="auto">
          <a:xfrm>
            <a:off x="383760" y="3285646"/>
            <a:ext cx="4148265" cy="56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spcBef>
                <a:spcPts val="0"/>
              </a:spcBef>
              <a:defRPr/>
            </a:pPr>
            <a:r>
              <a:rPr lang="en-US" sz="1300" b="1" spc="60" dirty="0">
                <a:latin typeface="Lucida Sans Unicode" pitchFamily="34" charset="0"/>
              </a:rPr>
              <a:t>SOAK RAW NUTS IN SALTED WATER 6-8 HOURS TO NEUTRALIZE ENZYME INHIBITORS.</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7343DC37-6DF5-1F45-B16B-D72B41CC6468}" type="slidenum">
              <a:rPr lang="en-US" sz="1200"/>
              <a:pPr>
                <a:defRPr/>
              </a:pPr>
              <a:t>161</a:t>
            </a:fld>
            <a:endParaRPr lang="en-US" sz="1200" dirty="0"/>
          </a:p>
        </p:txBody>
      </p:sp>
      <p:sp>
        <p:nvSpPr>
          <p:cNvPr id="7" name="Rectangle 6"/>
          <p:cNvSpPr/>
          <p:nvPr/>
        </p:nvSpPr>
        <p:spPr>
          <a:xfrm>
            <a:off x="1707568" y="6403508"/>
            <a:ext cx="5719340" cy="292388"/>
          </a:xfrm>
          <a:prstGeom prst="rect">
            <a:avLst/>
          </a:prstGeom>
        </p:spPr>
        <p:txBody>
          <a:bodyPr wrap="square">
            <a:spAutoFit/>
          </a:bodyPr>
          <a:lstStyle/>
          <a:p>
            <a:pPr>
              <a:spcBef>
                <a:spcPct val="50000"/>
              </a:spcBef>
              <a:defRPr/>
            </a:pPr>
            <a:r>
              <a:rPr lang="en-US" sz="1300" b="1" spc="60" dirty="0">
                <a:latin typeface="Lucida Sans Unicode" pitchFamily="34" charset="0"/>
              </a:rPr>
              <a:t>DRY OUT IN WARM OVEN OR DEHYDRATOR.</a:t>
            </a:r>
          </a:p>
        </p:txBody>
      </p:sp>
      <p:sp>
        <p:nvSpPr>
          <p:cNvPr id="4" name="TextBox 3"/>
          <p:cNvSpPr txBox="1"/>
          <p:nvPr/>
        </p:nvSpPr>
        <p:spPr>
          <a:xfrm>
            <a:off x="4905093" y="3294784"/>
            <a:ext cx="3555908" cy="307777"/>
          </a:xfrm>
          <a:prstGeom prst="rect">
            <a:avLst/>
          </a:prstGeom>
          <a:noFill/>
        </p:spPr>
        <p:txBody>
          <a:bodyPr wrap="square" rtlCol="0">
            <a:spAutoFit/>
          </a:bodyPr>
          <a:lstStyle/>
          <a:p>
            <a:r>
              <a:rPr lang="en-US" sz="1400" b="1" spc="60" dirty="0">
                <a:latin typeface="Lucida Sans Unicode" pitchFamily="34" charset="0"/>
              </a:rPr>
              <a:t>DRAIN SOAKING </a:t>
            </a:r>
            <a:r>
              <a:rPr lang="en-US" sz="1300" b="1" spc="60" dirty="0">
                <a:latin typeface="Lucida Sans Unicode" pitchFamily="34" charset="0"/>
              </a:rPr>
              <a:t>LIQUID</a:t>
            </a:r>
            <a:endParaRPr lang="en-US" sz="1300" dirty="0">
              <a:latin typeface="Lucida Sans Unicode"/>
            </a:endParaRPr>
          </a:p>
        </p:txBody>
      </p:sp>
      <p:pic>
        <p:nvPicPr>
          <p:cNvPr id="9" name="Picture 8" descr="NT PowerPoint  78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88377" y="870495"/>
            <a:ext cx="3570245" cy="2377440"/>
          </a:xfrm>
          <a:prstGeom prst="rect">
            <a:avLst/>
          </a:prstGeom>
          <a:ln w="3175" cmpd="sng">
            <a:solidFill>
              <a:schemeClr val="tx1"/>
            </a:solidFill>
          </a:ln>
        </p:spPr>
      </p:pic>
      <p:pic>
        <p:nvPicPr>
          <p:cNvPr id="12" name="Picture 11" descr="NT PowerPoint  79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82115" y="3951695"/>
            <a:ext cx="3570245" cy="2377440"/>
          </a:xfrm>
          <a:prstGeom prst="rect">
            <a:avLst/>
          </a:prstGeom>
          <a:ln w="3175" cmpd="sng">
            <a:solidFill>
              <a:schemeClr val="tx1"/>
            </a:solidFill>
          </a:ln>
        </p:spPr>
      </p:pic>
      <p:pic>
        <p:nvPicPr>
          <p:cNvPr id="13" name="Picture 12" descr="NT PowerPoint  776.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4428" y="862047"/>
            <a:ext cx="3570245" cy="2377440"/>
          </a:xfrm>
          <a:prstGeom prst="rect">
            <a:avLst/>
          </a:prstGeom>
          <a:ln w="3175" cmpd="sng">
            <a:solidFill>
              <a:schemeClr val="tx1"/>
            </a:solid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T PowerPoint  761 - Version 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78673"/>
            <a:ext cx="9144000" cy="6100653"/>
          </a:xfrm>
          <a:prstGeom prst="rect">
            <a:avLst/>
          </a:prstGeom>
        </p:spPr>
      </p:pic>
      <p:sp>
        <p:nvSpPr>
          <p:cNvPr id="196610" name="Rectangle 2"/>
          <p:cNvSpPr>
            <a:spLocks noGrp="1" noChangeArrowheads="1"/>
          </p:cNvSpPr>
          <p:nvPr>
            <p:ph type="title" idx="4294967295"/>
          </p:nvPr>
        </p:nvSpPr>
        <p:spPr>
          <a:xfrm>
            <a:off x="2357438" y="615427"/>
            <a:ext cx="4419600" cy="838200"/>
          </a:xfrm>
        </p:spPr>
        <p:txBody>
          <a:bodyPr/>
          <a:lstStyle/>
          <a:p>
            <a:pPr eaLnBrk="1" hangingPunct="1"/>
            <a:r>
              <a:rPr lang="en-US" sz="4000" b="1" dirty="0">
                <a:solidFill>
                  <a:srgbClr val="000000"/>
                </a:solidFill>
              </a:rPr>
              <a:t>CRISPY NUTS</a:t>
            </a:r>
          </a:p>
        </p:txBody>
      </p:sp>
      <p:sp>
        <p:nvSpPr>
          <p:cNvPr id="195587" name="Text Box 4"/>
          <p:cNvSpPr txBox="1">
            <a:spLocks noChangeArrowheads="1"/>
          </p:cNvSpPr>
          <p:nvPr/>
        </p:nvSpPr>
        <p:spPr bwMode="auto">
          <a:xfrm>
            <a:off x="1060765" y="5656872"/>
            <a:ext cx="1536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spc="60" dirty="0">
                <a:latin typeface="Lucida Sans Unicode" pitchFamily="34" charset="0"/>
              </a:rPr>
              <a:t>CRISPY CASHEWS</a:t>
            </a:r>
          </a:p>
        </p:txBody>
      </p:sp>
      <p:sp>
        <p:nvSpPr>
          <p:cNvPr id="195588" name="Text Box 5"/>
          <p:cNvSpPr txBox="1">
            <a:spLocks noChangeArrowheads="1"/>
          </p:cNvSpPr>
          <p:nvPr/>
        </p:nvSpPr>
        <p:spPr bwMode="auto">
          <a:xfrm>
            <a:off x="4748709" y="5647735"/>
            <a:ext cx="1331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spc="60" dirty="0">
                <a:latin typeface="Lucida Sans Unicode" pitchFamily="34" charset="0"/>
              </a:rPr>
              <a:t>CRISPY ALMONDS</a:t>
            </a:r>
          </a:p>
        </p:txBody>
      </p:sp>
      <p:sp>
        <p:nvSpPr>
          <p:cNvPr id="195589" name="Text Box 6"/>
          <p:cNvSpPr txBox="1">
            <a:spLocks noChangeArrowheads="1"/>
          </p:cNvSpPr>
          <p:nvPr/>
        </p:nvSpPr>
        <p:spPr bwMode="auto">
          <a:xfrm>
            <a:off x="3087652" y="5656872"/>
            <a:ext cx="1331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1" spc="60" dirty="0">
                <a:latin typeface="Lucida Sans Unicode" pitchFamily="34" charset="0"/>
              </a:rPr>
              <a:t>CRISPY PECANS</a:t>
            </a:r>
          </a:p>
        </p:txBody>
      </p:sp>
      <p:sp>
        <p:nvSpPr>
          <p:cNvPr id="195591" name="Text Box 8"/>
          <p:cNvSpPr txBox="1">
            <a:spLocks noChangeArrowheads="1"/>
          </p:cNvSpPr>
          <p:nvPr/>
        </p:nvSpPr>
        <p:spPr bwMode="auto">
          <a:xfrm>
            <a:off x="6434245" y="5730156"/>
            <a:ext cx="1538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600" b="1" spc="60" dirty="0">
                <a:latin typeface="Lucida Sans Unicode" pitchFamily="34" charset="0"/>
              </a:rPr>
              <a:t>PEPITAS</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54C873BC-49BE-BA4D-9DB2-CC44690B1E36}" type="slidenum">
              <a:rPr lang="en-US" sz="1200"/>
              <a:pPr>
                <a:defRPr/>
              </a:pPr>
              <a:t>162</a:t>
            </a:fld>
            <a:endParaRPr lang="en-US" sz="12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idx="4294967295"/>
          </p:nvPr>
        </p:nvSpPr>
        <p:spPr>
          <a:xfrm>
            <a:off x="0" y="152400"/>
            <a:ext cx="9144000" cy="838200"/>
          </a:xfrm>
        </p:spPr>
        <p:txBody>
          <a:bodyPr/>
          <a:lstStyle/>
          <a:p>
            <a:pPr eaLnBrk="1" hangingPunct="1"/>
            <a:r>
              <a:rPr lang="en-US" sz="4000" b="1" dirty="0">
                <a:solidFill>
                  <a:schemeClr val="tx1"/>
                </a:solidFill>
                <a:latin typeface="Lucida Sans Unicode"/>
              </a:rPr>
              <a:t>COOKIES</a:t>
            </a:r>
          </a:p>
        </p:txBody>
      </p:sp>
      <p:sp>
        <p:nvSpPr>
          <p:cNvPr id="197634" name="Text Box 4"/>
          <p:cNvSpPr txBox="1">
            <a:spLocks noChangeArrowheads="1"/>
          </p:cNvSpPr>
          <p:nvPr/>
        </p:nvSpPr>
        <p:spPr bwMode="auto">
          <a:xfrm>
            <a:off x="1370013" y="4953000"/>
            <a:ext cx="64008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30000"/>
              </a:lnSpc>
              <a:spcBef>
                <a:spcPct val="30000"/>
              </a:spcBef>
              <a:defRPr/>
            </a:pPr>
            <a:r>
              <a:rPr lang="en-US" sz="1800" b="1" spc="60" dirty="0">
                <a:latin typeface="Lucida Sans Unicode"/>
              </a:rPr>
              <a:t>GROUND CRISPY NUTS</a:t>
            </a:r>
            <a:r>
              <a:rPr lang="en-US" sz="1800" b="1" spc="60" dirty="0">
                <a:latin typeface="Verdana"/>
                <a:cs typeface="Verdana"/>
              </a:rPr>
              <a:t>,</a:t>
            </a:r>
            <a:r>
              <a:rPr lang="en-US" sz="1800" b="1" spc="60" dirty="0">
                <a:latin typeface="Lucida Sans Unicode"/>
              </a:rPr>
              <a:t> </a:t>
            </a:r>
          </a:p>
          <a:p>
            <a:pPr eaLnBrk="1" hangingPunct="1">
              <a:lnSpc>
                <a:spcPct val="130000"/>
              </a:lnSpc>
              <a:spcBef>
                <a:spcPct val="30000"/>
              </a:spcBef>
              <a:defRPr/>
            </a:pPr>
            <a:r>
              <a:rPr lang="en-US" sz="1800" b="1" spc="60" dirty="0">
                <a:latin typeface="Lucida Sans Unicode"/>
              </a:rPr>
              <a:t>ARROWROOT POWDER BUTTER</a:t>
            </a:r>
            <a:r>
              <a:rPr lang="en-US" sz="1800" b="1" spc="60" dirty="0">
                <a:latin typeface="Verdana"/>
                <a:cs typeface="Verdana"/>
              </a:rPr>
              <a:t>,</a:t>
            </a:r>
            <a:r>
              <a:rPr lang="en-US" sz="1800" b="1" spc="60" dirty="0">
                <a:latin typeface="Lucida Sans Unicode"/>
              </a:rPr>
              <a:t> RAPADURA</a:t>
            </a:r>
          </a:p>
          <a:p>
            <a:pPr eaLnBrk="1" hangingPunct="1">
              <a:lnSpc>
                <a:spcPct val="130000"/>
              </a:lnSpc>
              <a:spcBef>
                <a:spcPct val="30000"/>
              </a:spcBef>
              <a:defRPr/>
            </a:pPr>
            <a:r>
              <a:rPr lang="en-US" sz="1800" b="1" spc="60" dirty="0">
                <a:latin typeface="Lucida Sans Unicode"/>
              </a:rPr>
              <a:t>FLAVORINGS (SALT</a:t>
            </a:r>
            <a:r>
              <a:rPr lang="en-US" sz="1800" b="1" spc="60" dirty="0">
                <a:latin typeface="Verdana"/>
                <a:cs typeface="Verdana"/>
              </a:rPr>
              <a:t>,</a:t>
            </a:r>
            <a:r>
              <a:rPr lang="en-US" sz="1800" b="1" spc="60" dirty="0">
                <a:latin typeface="Lucida Sans Unicode"/>
              </a:rPr>
              <a:t> VANILLA</a:t>
            </a:r>
            <a:r>
              <a:rPr lang="en-US" sz="1800" b="1" spc="60" dirty="0">
                <a:latin typeface="Verdana"/>
                <a:cs typeface="Verdana"/>
              </a:rPr>
              <a:t>, </a:t>
            </a:r>
            <a:r>
              <a:rPr lang="en-US" sz="1800" b="1" spc="60" dirty="0">
                <a:latin typeface="Lucida Sans Unicode"/>
              </a:rPr>
              <a:t>LEMON PEEL</a:t>
            </a:r>
            <a:r>
              <a:rPr lang="en-US" sz="1800" b="1" spc="60" dirty="0">
                <a:latin typeface="Verdana"/>
                <a:cs typeface="Verdana"/>
              </a:rPr>
              <a:t>,</a:t>
            </a:r>
            <a:r>
              <a:rPr lang="en-US" sz="1800" b="1" spc="60" dirty="0">
                <a:latin typeface="Lucida Sans Unicode"/>
              </a:rPr>
              <a:t> ETC.)</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9E7EC7E3-BAB9-D446-90E7-81133C37F0EC}" type="slidenum">
              <a:rPr lang="en-US" sz="1200"/>
              <a:pPr>
                <a:defRPr/>
              </a:pPr>
              <a:t>163</a:t>
            </a:fld>
            <a:endParaRPr lang="en-US" sz="1200" dirty="0"/>
          </a:p>
        </p:txBody>
      </p:sp>
      <p:pic>
        <p:nvPicPr>
          <p:cNvPr id="3" name="Picture 2" descr="thumbprintcookies.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30996" y="1111738"/>
            <a:ext cx="5469308" cy="3657600"/>
          </a:xfrm>
          <a:prstGeom prst="rect">
            <a:avLst/>
          </a:prstGeom>
          <a:ln w="3175" cmpd="sng">
            <a:solidFill>
              <a:schemeClr val="tx1"/>
            </a:solidFill>
          </a:ln>
        </p:spPr>
      </p:pic>
    </p:spTree>
    <p:extLst>
      <p:ext uri="{BB962C8B-B14F-4D97-AF65-F5344CB8AC3E}">
        <p14:creationId xmlns:p14="http://schemas.microsoft.com/office/powerpoint/2010/main" val="11060491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ock Pot.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97113" y="2006600"/>
            <a:ext cx="4546600" cy="4546600"/>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pPr>
              <a:defRPr/>
            </a:pPr>
            <a:fld id="{00683E98-B6AC-8847-A6F6-C8C458BAE5FF}" type="slidenum">
              <a:rPr lang="en-US" sz="1200"/>
              <a:pPr>
                <a:defRPr/>
              </a:pPr>
              <a:t>164</a:t>
            </a:fld>
            <a:endParaRPr lang="en-US" sz="1200" dirty="0"/>
          </a:p>
        </p:txBody>
      </p:sp>
      <p:sp>
        <p:nvSpPr>
          <p:cNvPr id="3" name="Title 2"/>
          <p:cNvSpPr>
            <a:spLocks noGrp="1"/>
          </p:cNvSpPr>
          <p:nvPr>
            <p:ph type="title" idx="4294967295"/>
          </p:nvPr>
        </p:nvSpPr>
        <p:spPr>
          <a:xfrm>
            <a:off x="681038" y="690880"/>
            <a:ext cx="7772400" cy="1143000"/>
          </a:xfrm>
        </p:spPr>
        <p:txBody>
          <a:bodyPr/>
          <a:lstStyle/>
          <a:p>
            <a:pPr rtl="0" eaLnBrk="1" fontAlgn="base" hangingPunct="1"/>
            <a:r>
              <a:rPr lang="en-US" sz="3600" b="1" kern="1200" dirty="0">
                <a:solidFill>
                  <a:srgbClr val="000000"/>
                </a:solidFill>
                <a:effectLst/>
                <a:latin typeface="Lucida Sans Unicode"/>
                <a:ea typeface="ＭＳ Ｐゴシック"/>
                <a:cs typeface="ＭＳ Ｐゴシック"/>
              </a:rPr>
              <a:t>7. MAKE </a:t>
            </a:r>
            <a:r>
              <a:rPr lang="en-US" sz="3600" b="1" kern="1200" dirty="0">
                <a:solidFill>
                  <a:srgbClr val="8AC21B"/>
                </a:solidFill>
                <a:effectLst/>
                <a:latin typeface="Lucida Sans Unicode"/>
                <a:ea typeface="ＭＳ Ｐゴシック"/>
                <a:cs typeface="ＭＳ Ｐゴシック"/>
              </a:rPr>
              <a:t>STOCK</a:t>
            </a:r>
            <a:r>
              <a:rPr lang="en-US" sz="3600" b="1" kern="1200" dirty="0">
                <a:solidFill>
                  <a:srgbClr val="000000"/>
                </a:solidFill>
                <a:effectLst/>
                <a:latin typeface="Lucida Sans Unicode"/>
                <a:ea typeface="ＭＳ Ｐゴシック"/>
                <a:cs typeface="ＭＳ Ｐゴシック"/>
              </a:rPr>
              <a:t> (BONE BROTH) </a:t>
            </a:r>
            <a:endParaRPr lang="en-US" sz="3600" dirty="0">
              <a:effectLst/>
            </a:endParaRPr>
          </a:p>
          <a:p>
            <a:pPr rtl="0" eaLnBrk="1" fontAlgn="base" hangingPunct="1"/>
            <a:r>
              <a:rPr lang="en-US" sz="3600" b="1" kern="1200" dirty="0">
                <a:solidFill>
                  <a:srgbClr val="000000"/>
                </a:solidFill>
                <a:effectLst/>
                <a:latin typeface="Lucida Sans Unicode"/>
                <a:ea typeface="ＭＳ Ｐゴシック"/>
                <a:cs typeface="ＭＳ Ｐゴシック"/>
              </a:rPr>
              <a:t>AT LEAST ONCE A WEEK</a:t>
            </a:r>
            <a:endParaRPr lang="en-US" dirty="0">
              <a:effectLst/>
            </a:endParaRPr>
          </a:p>
        </p:txBody>
      </p:sp>
    </p:spTree>
    <p:extLst>
      <p:ext uri="{BB962C8B-B14F-4D97-AF65-F5344CB8AC3E}">
        <p14:creationId xmlns:p14="http://schemas.microsoft.com/office/powerpoint/2010/main" val="19750153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a:xfrm>
            <a:off x="684213" y="177817"/>
            <a:ext cx="7772400" cy="1143000"/>
          </a:xfrm>
        </p:spPr>
        <p:txBody>
          <a:bodyPr/>
          <a:lstStyle/>
          <a:p>
            <a:pPr marL="838200" indent="-838200" eaLnBrk="1" hangingPunct="1"/>
            <a:r>
              <a:rPr lang="en-US" sz="3600" b="1" dirty="0">
                <a:solidFill>
                  <a:schemeClr val="tx1"/>
                </a:solidFill>
                <a:cs typeface="Lucida Sans Unicode"/>
              </a:rPr>
              <a:t>CHICKEN STOCK</a:t>
            </a:r>
          </a:p>
        </p:txBody>
      </p:sp>
      <p:sp>
        <p:nvSpPr>
          <p:cNvPr id="202754" name="Text Box 4"/>
          <p:cNvSpPr txBox="1">
            <a:spLocks noChangeArrowheads="1"/>
          </p:cNvSpPr>
          <p:nvPr/>
        </p:nvSpPr>
        <p:spPr bwMode="auto">
          <a:xfrm>
            <a:off x="646113" y="5763592"/>
            <a:ext cx="78486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5000"/>
              </a:spcBef>
            </a:pPr>
            <a:r>
              <a:rPr lang="en-US" sz="2000" dirty="0">
                <a:latin typeface="Lucida Sans Unicode"/>
              </a:rPr>
              <a:t>Whole chicken (including feet) or chicken backs and necks</a:t>
            </a:r>
            <a:r>
              <a:rPr lang="en-US" sz="2000" dirty="0">
                <a:latin typeface="Verdana"/>
                <a:cs typeface="Verdana"/>
              </a:rPr>
              <a:t>,</a:t>
            </a:r>
          </a:p>
          <a:p>
            <a:pPr algn="l" eaLnBrk="1" hangingPunct="1">
              <a:spcBef>
                <a:spcPct val="25000"/>
              </a:spcBef>
            </a:pPr>
            <a:r>
              <a:rPr lang="en-US" sz="2000" dirty="0">
                <a:latin typeface="Lucida Sans Unicode"/>
              </a:rPr>
              <a:t>vegetables (onions, carrots, celery)</a:t>
            </a:r>
            <a:r>
              <a:rPr lang="en-US" sz="2000" dirty="0">
                <a:latin typeface="Verdana"/>
                <a:cs typeface="Verdana"/>
              </a:rPr>
              <a:t>,</a:t>
            </a:r>
            <a:r>
              <a:rPr lang="en-US" sz="2000" dirty="0">
                <a:latin typeface="Lucida Sans Unicode"/>
              </a:rPr>
              <a:t> vinegar</a:t>
            </a:r>
            <a:r>
              <a:rPr lang="en-US" sz="2000" dirty="0">
                <a:latin typeface="Verdana"/>
                <a:cs typeface="Verdana"/>
              </a:rPr>
              <a:t>,</a:t>
            </a:r>
            <a:r>
              <a:rPr lang="en-US" sz="2000" dirty="0">
                <a:latin typeface="Lucida Sans Unicode"/>
              </a:rPr>
              <a:t> filtered water</a:t>
            </a:r>
          </a:p>
        </p:txBody>
      </p:sp>
      <p:pic>
        <p:nvPicPr>
          <p:cNvPr id="202755" name="Picture 5" descr="Trad3_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1420192"/>
            <a:ext cx="6858000" cy="4035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7BA51C6E-2D8A-284D-8E82-1A1D931E2950}" type="slidenum">
              <a:rPr lang="en-US" sz="1200"/>
              <a:pPr>
                <a:defRPr/>
              </a:pPr>
              <a:t>165</a:t>
            </a:fld>
            <a:endParaRPr lang="en-US" sz="1200" dirty="0"/>
          </a:p>
        </p:txBody>
      </p:sp>
    </p:spTree>
    <p:extLst>
      <p:ext uri="{BB962C8B-B14F-4D97-AF65-F5344CB8AC3E}">
        <p14:creationId xmlns:p14="http://schemas.microsoft.com/office/powerpoint/2010/main" val="24222961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ChangeArrowheads="1"/>
          </p:cNvSpPr>
          <p:nvPr>
            <p:ph type="title" idx="4294967295"/>
          </p:nvPr>
        </p:nvSpPr>
        <p:spPr>
          <a:xfrm>
            <a:off x="971550" y="8467"/>
            <a:ext cx="7197725" cy="1143000"/>
          </a:xfrm>
        </p:spPr>
        <p:txBody>
          <a:bodyPr/>
          <a:lstStyle/>
          <a:p>
            <a:pPr eaLnBrk="1" hangingPunct="1"/>
            <a:r>
              <a:rPr lang="en-US" sz="4000" b="1" dirty="0">
                <a:solidFill>
                  <a:schemeClr val="tx1"/>
                </a:solidFill>
                <a:cs typeface="Lucida Sans Unicode"/>
              </a:rPr>
              <a:t>CHICKEN STOCK</a:t>
            </a:r>
            <a:endParaRPr lang="en-US" sz="4000" dirty="0">
              <a:solidFill>
                <a:schemeClr val="tx1"/>
              </a:solidFill>
              <a:latin typeface="Lucida Sans Unicode"/>
            </a:endParaRPr>
          </a:p>
        </p:txBody>
      </p:sp>
      <p:sp>
        <p:nvSpPr>
          <p:cNvPr id="204802" name="Text Box 6"/>
          <p:cNvSpPr txBox="1">
            <a:spLocks noChangeArrowheads="1"/>
          </p:cNvSpPr>
          <p:nvPr/>
        </p:nvSpPr>
        <p:spPr bwMode="auto">
          <a:xfrm>
            <a:off x="4267200" y="4343400"/>
            <a:ext cx="428466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dirty="0">
                <a:latin typeface="Lucida Sans Unicode"/>
                <a:cs typeface="Lucida Sans Unicode"/>
              </a:rPr>
              <a:t>Good broth</a:t>
            </a:r>
          </a:p>
          <a:p>
            <a:pPr eaLnBrk="1" hangingPunct="1"/>
            <a:r>
              <a:rPr lang="en-US" sz="2800" b="1" dirty="0">
                <a:latin typeface="Lucida Sans Unicode"/>
                <a:cs typeface="Lucida Sans Unicode"/>
              </a:rPr>
              <a:t>resurrects the dead.</a:t>
            </a:r>
          </a:p>
          <a:p>
            <a:pPr eaLnBrk="1" hangingPunct="1">
              <a:spcBef>
                <a:spcPct val="50000"/>
              </a:spcBef>
            </a:pPr>
            <a:r>
              <a:rPr lang="en-US" sz="2000" dirty="0">
                <a:latin typeface="Lucida Sans Unicode"/>
              </a:rPr>
              <a:t>South American Proverb</a:t>
            </a:r>
          </a:p>
        </p:txBody>
      </p:sp>
      <p:pic>
        <p:nvPicPr>
          <p:cNvPr id="204803" name="Picture 7" descr="Trad3_85a"/>
          <p:cNvPicPr>
            <a:picLocks noChangeAspect="1" noChangeArrowheads="1"/>
          </p:cNvPicPr>
          <p:nvPr/>
        </p:nvPicPr>
        <p:blipFill>
          <a:blip r:embed="rId3">
            <a:extLst>
              <a:ext uri="{28A0092B-C50C-407E-A947-70E740481C1C}">
                <a14:useLocalDpi xmlns:a14="http://schemas.microsoft.com/office/drawing/2010/main" val="0"/>
              </a:ext>
            </a:extLst>
          </a:blip>
          <a:srcRect l="7040" r="9387"/>
          <a:stretch>
            <a:fillRect/>
          </a:stretch>
        </p:blipFill>
        <p:spPr bwMode="auto">
          <a:xfrm>
            <a:off x="685800" y="990600"/>
            <a:ext cx="3203575" cy="287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8" descr="Trad3_8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004986"/>
            <a:ext cx="3200400" cy="266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9" descr="Trad3_8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990600"/>
            <a:ext cx="4315968" cy="287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BA32432D-C052-2047-B15A-64DF9FA4C561}" type="slidenum">
              <a:rPr lang="en-US" sz="1200"/>
              <a:pPr>
                <a:defRPr/>
              </a:pPr>
              <a:t>166</a:t>
            </a:fld>
            <a:endParaRPr lang="en-US" sz="1200" dirty="0"/>
          </a:p>
        </p:txBody>
      </p:sp>
    </p:spTree>
    <p:extLst>
      <p:ext uri="{BB962C8B-B14F-4D97-AF65-F5344CB8AC3E}">
        <p14:creationId xmlns:p14="http://schemas.microsoft.com/office/powerpoint/2010/main" val="52251981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2843213"/>
            <a:ext cx="7772400" cy="1143000"/>
          </a:xfrm>
        </p:spPr>
        <p:txBody>
          <a:bodyPr/>
          <a:lstStyle/>
          <a:p>
            <a:r>
              <a:rPr lang="en-US" dirty="0">
                <a:solidFill>
                  <a:srgbClr val="FFFFFF"/>
                </a:solidFill>
              </a:rPr>
              <a:t>Chicken</a:t>
            </a:r>
            <a:r>
              <a:rPr lang="en-US" baseline="0" dirty="0">
                <a:solidFill>
                  <a:srgbClr val="FFFFFF"/>
                </a:solidFill>
              </a:rPr>
              <a:t> Heads</a:t>
            </a:r>
            <a:endParaRPr lang="en-US" dirty="0">
              <a:solidFill>
                <a:srgbClr val="FFFFFF"/>
              </a:solidFill>
            </a:endParaRPr>
          </a:p>
        </p:txBody>
      </p:sp>
      <p:pic>
        <p:nvPicPr>
          <p:cNvPr id="206850" name="Picture 4" descr="Trad3_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11" y="1361769"/>
            <a:ext cx="7058053" cy="410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ABAE4D7C-3F60-FC45-B1C2-38A18ABACB3D}" type="slidenum">
              <a:rPr lang="en-US" sz="1200"/>
              <a:pPr>
                <a:defRPr/>
              </a:pPr>
              <a:t>167</a:t>
            </a:fld>
            <a:endParaRPr lang="en-US" sz="1200" dirty="0"/>
          </a:p>
        </p:txBody>
      </p:sp>
    </p:spTree>
    <p:extLst>
      <p:ext uri="{BB962C8B-B14F-4D97-AF65-F5344CB8AC3E}">
        <p14:creationId xmlns:p14="http://schemas.microsoft.com/office/powerpoint/2010/main" val="19578601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28040" y="2843213"/>
            <a:ext cx="7772400" cy="1143000"/>
          </a:xfrm>
        </p:spPr>
        <p:txBody>
          <a:bodyPr/>
          <a:lstStyle/>
          <a:p>
            <a:r>
              <a:rPr lang="en-US" sz="3600" dirty="0"/>
              <a:t>Fish Broth</a:t>
            </a:r>
          </a:p>
        </p:txBody>
      </p:sp>
      <p:sp>
        <p:nvSpPr>
          <p:cNvPr id="208898" name="Text Box 4"/>
          <p:cNvSpPr txBox="1">
            <a:spLocks noChangeArrowheads="1"/>
          </p:cNvSpPr>
          <p:nvPr/>
        </p:nvSpPr>
        <p:spPr bwMode="auto">
          <a:xfrm>
            <a:off x="836613" y="5410200"/>
            <a:ext cx="74676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200" b="1" dirty="0">
                <a:latin typeface="Lucida Sans Unicode"/>
              </a:rPr>
              <a:t>Fish broth will cure anything!</a:t>
            </a:r>
          </a:p>
          <a:p>
            <a:pPr eaLnBrk="1" hangingPunct="1">
              <a:spcBef>
                <a:spcPct val="50000"/>
              </a:spcBef>
            </a:pPr>
            <a:r>
              <a:rPr lang="en-US" sz="2000" dirty="0">
                <a:latin typeface="Lucida Sans Unicode"/>
              </a:rPr>
              <a:t>South American Proverb</a:t>
            </a:r>
          </a:p>
        </p:txBody>
      </p:sp>
      <p:pic>
        <p:nvPicPr>
          <p:cNvPr id="208899" name="Picture 5" descr="Trad3_8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20787" y="152400"/>
            <a:ext cx="3299251"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C4B34880-CFFA-4742-84B4-03A416E76EB5}" type="slidenum">
              <a:rPr lang="en-US" sz="1200"/>
              <a:pPr>
                <a:defRPr/>
              </a:pPr>
              <a:t>168</a:t>
            </a:fld>
            <a:endParaRPr lang="en-US" sz="1200" dirty="0"/>
          </a:p>
        </p:txBody>
      </p:sp>
    </p:spTree>
    <p:extLst>
      <p:ext uri="{BB962C8B-B14F-4D97-AF65-F5344CB8AC3E}">
        <p14:creationId xmlns:p14="http://schemas.microsoft.com/office/powerpoint/2010/main" val="580336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169</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95058" y="823794"/>
            <a:ext cx="5608828" cy="5349560"/>
          </a:xfrm>
          <a:prstGeom prst="rect">
            <a:avLst/>
          </a:prstGeom>
        </p:spPr>
      </p:pic>
      <p:sp>
        <p:nvSpPr>
          <p:cNvPr id="4" name="Rectangle 3"/>
          <p:cNvSpPr/>
          <p:nvPr/>
        </p:nvSpPr>
        <p:spPr bwMode="auto">
          <a:xfrm>
            <a:off x="2184400" y="5442857"/>
            <a:ext cx="4521200" cy="914400"/>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Rectangle 4"/>
          <p:cNvSpPr/>
          <p:nvPr/>
        </p:nvSpPr>
        <p:spPr bwMode="auto">
          <a:xfrm flipH="1">
            <a:off x="7155542" y="823794"/>
            <a:ext cx="740226" cy="5685863"/>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78781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2827215"/>
            <a:ext cx="3309815" cy="953477"/>
          </a:xfrm>
        </p:spPr>
        <p:txBody>
          <a:bodyPr/>
          <a:lstStyle/>
          <a:p>
            <a:r>
              <a:rPr lang="en-US" sz="3600" dirty="0"/>
              <a:t>Canola Oil</a:t>
            </a:r>
          </a:p>
        </p:txBody>
      </p:sp>
      <p:pic>
        <p:nvPicPr>
          <p:cNvPr id="4" name="Picture 3" descr="Canola Oil Profile.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004358"/>
            <a:ext cx="3657600" cy="5486400"/>
          </a:xfrm>
          <a:prstGeom prst="rect">
            <a:avLst/>
          </a:prstGeom>
        </p:spPr>
      </p:pic>
      <p:sp>
        <p:nvSpPr>
          <p:cNvPr id="173057" name="Text Box 2"/>
          <p:cNvSpPr txBox="1">
            <a:spLocks noChangeArrowheads="1"/>
          </p:cNvSpPr>
          <p:nvPr/>
        </p:nvSpPr>
        <p:spPr bwMode="auto">
          <a:xfrm>
            <a:off x="3007895" y="3146036"/>
            <a:ext cx="5846548" cy="30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marL="285750" indent="-285750" algn="l" eaLnBrk="1" hangingPunct="1">
              <a:lnSpc>
                <a:spcPct val="110000"/>
              </a:lnSpc>
              <a:spcBef>
                <a:spcPts val="0"/>
              </a:spcBef>
              <a:spcAft>
                <a:spcPts val="600"/>
              </a:spcAft>
              <a:buFont typeface="Arial" panose="020B0604020202020204" pitchFamily="34" charset="0"/>
              <a:buChar char="•"/>
            </a:pPr>
            <a:r>
              <a:rPr lang="en-US" sz="2400" dirty="0">
                <a:latin typeface="Lucida Sans Unicode"/>
              </a:rPr>
              <a:t>Seemingly "heart healthy.”</a:t>
            </a:r>
          </a:p>
          <a:p>
            <a:pPr marL="285750" indent="-285750" algn="l" eaLnBrk="1" hangingPunct="1">
              <a:lnSpc>
                <a:spcPct val="110000"/>
              </a:lnSpc>
              <a:spcBef>
                <a:spcPts val="0"/>
              </a:spcBef>
              <a:spcAft>
                <a:spcPts val="600"/>
              </a:spcAft>
              <a:buFont typeface="Arial" panose="020B0604020202020204" pitchFamily="34" charset="0"/>
              <a:buChar char="•"/>
            </a:pPr>
            <a:r>
              <a:rPr lang="en-US" sz="2400" dirty="0">
                <a:latin typeface="Lucida Sans Unicode"/>
              </a:rPr>
              <a:t>Increases the body</a:t>
            </a:r>
            <a:r>
              <a:rPr lang="en-US" sz="2400" dirty="0">
                <a:latin typeface="Verdana"/>
                <a:cs typeface="Verdana"/>
              </a:rPr>
              <a:t>’</a:t>
            </a:r>
            <a:r>
              <a:rPr lang="en-US" altLang="ja-JP" sz="2400" dirty="0">
                <a:latin typeface="Lucida Sans Unicode"/>
              </a:rPr>
              <a:t>s need for vitamin E</a:t>
            </a:r>
            <a:endParaRPr lang="en-US" altLang="ja-JP" sz="2400" dirty="0">
              <a:latin typeface="Verdana"/>
              <a:cs typeface="Verdana"/>
            </a:endParaRPr>
          </a:p>
          <a:p>
            <a:pPr marL="285750" indent="-285750" algn="l" eaLnBrk="1" hangingPunct="1">
              <a:lnSpc>
                <a:spcPct val="110000"/>
              </a:lnSpc>
              <a:spcBef>
                <a:spcPts val="0"/>
              </a:spcBef>
              <a:spcAft>
                <a:spcPts val="600"/>
              </a:spcAft>
              <a:buFont typeface="Arial" panose="020B0604020202020204" pitchFamily="34" charset="0"/>
              <a:buChar char="•"/>
            </a:pPr>
            <a:r>
              <a:rPr lang="en-US" altLang="ja-JP" sz="2400" dirty="0">
                <a:latin typeface="Verdana"/>
                <a:cs typeface="Verdana"/>
              </a:rPr>
              <a:t>C</a:t>
            </a:r>
            <a:r>
              <a:rPr lang="en-US" altLang="ja-JP" sz="2400" dirty="0">
                <a:latin typeface="Lucida Sans Unicode"/>
              </a:rPr>
              <a:t>auses heart lesions in test animals</a:t>
            </a:r>
            <a:endParaRPr lang="en-US" altLang="ja-JP" sz="2400" dirty="0">
              <a:latin typeface="Verdana"/>
              <a:cs typeface="Verdana"/>
            </a:endParaRPr>
          </a:p>
          <a:p>
            <a:pPr marL="285750" indent="-285750" algn="l" eaLnBrk="1" hangingPunct="1">
              <a:lnSpc>
                <a:spcPct val="110000"/>
              </a:lnSpc>
              <a:spcBef>
                <a:spcPts val="0"/>
              </a:spcBef>
              <a:spcAft>
                <a:spcPts val="600"/>
              </a:spcAft>
              <a:buFont typeface="Arial" panose="020B0604020202020204" pitchFamily="34" charset="0"/>
              <a:buChar char="•"/>
            </a:pPr>
            <a:r>
              <a:rPr lang="en-US" altLang="ja-JP" sz="2400" dirty="0">
                <a:latin typeface="Verdana"/>
                <a:cs typeface="Verdana"/>
              </a:rPr>
              <a:t>I</a:t>
            </a:r>
            <a:r>
              <a:rPr lang="en-US" altLang="ja-JP" sz="2400" dirty="0">
                <a:latin typeface="Lucida Sans Unicode"/>
              </a:rPr>
              <a:t>ncreases platelet clumping and causes deaths in stroke-prone rats.</a:t>
            </a:r>
            <a:endParaRPr lang="en-US" sz="2400" dirty="0">
              <a:latin typeface="Lucida Sans Unicode"/>
            </a:endParaRPr>
          </a:p>
          <a:p>
            <a:pPr eaLnBrk="1" hangingPunct="1">
              <a:lnSpc>
                <a:spcPct val="110000"/>
              </a:lnSpc>
              <a:spcBef>
                <a:spcPts val="0"/>
              </a:spcBef>
              <a:spcAft>
                <a:spcPts val="600"/>
              </a:spcAft>
            </a:pPr>
            <a:r>
              <a:rPr lang="en-US" sz="1400" dirty="0">
                <a:latin typeface="Lucida Sans Unicode"/>
              </a:rPr>
              <a:t>	Source:  The Great Con-</a:t>
            </a:r>
            <a:r>
              <a:rPr lang="en-US" sz="1400" dirty="0" err="1">
                <a:latin typeface="Lucida Sans Unicode"/>
              </a:rPr>
              <a:t>ola</a:t>
            </a:r>
            <a:r>
              <a:rPr lang="en-US" sz="1400" dirty="0">
                <a:latin typeface="Verdana"/>
                <a:cs typeface="Verdana"/>
              </a:rPr>
              <a:t>,</a:t>
            </a:r>
            <a:r>
              <a:rPr lang="en-US" sz="1400" dirty="0">
                <a:latin typeface="Lucida Sans Unicode"/>
              </a:rPr>
              <a:t> westonaprice.org.</a:t>
            </a:r>
          </a:p>
        </p:txBody>
      </p:sp>
      <p:sp>
        <p:nvSpPr>
          <p:cNvPr id="2" name="Rectangle 1"/>
          <p:cNvSpPr/>
          <p:nvPr/>
        </p:nvSpPr>
        <p:spPr>
          <a:xfrm>
            <a:off x="917585" y="473271"/>
            <a:ext cx="7239233" cy="615553"/>
          </a:xfrm>
          <a:prstGeom prst="rect">
            <a:avLst/>
          </a:prstGeom>
        </p:spPr>
        <p:txBody>
          <a:bodyPr wrap="square">
            <a:spAutoFit/>
          </a:bodyPr>
          <a:lstStyle/>
          <a:p>
            <a:pPr algn="ctr" eaLnBrk="1" hangingPunct="1"/>
            <a:r>
              <a:rPr lang="en-US" b="1" dirty="0">
                <a:solidFill>
                  <a:srgbClr val="000000"/>
                </a:solidFill>
                <a:latin typeface="Lucida Sans Unicode"/>
              </a:rPr>
              <a:t>CANOLA OIL – A NEW FANGLED OIL</a:t>
            </a:r>
          </a:p>
          <a:p>
            <a:pPr algn="ctr" eaLnBrk="1" hangingPunct="1"/>
            <a:endParaRPr lang="en-US" sz="600" dirty="0">
              <a:solidFill>
                <a:srgbClr val="000000"/>
              </a:solidFill>
              <a:latin typeface="Lucida Sans Unicode"/>
            </a:endParaRPr>
          </a:p>
        </p:txBody>
      </p:sp>
      <p:sp>
        <p:nvSpPr>
          <p:cNvPr id="3" name="Rectangle 2"/>
          <p:cNvSpPr/>
          <p:nvPr/>
        </p:nvSpPr>
        <p:spPr>
          <a:xfrm>
            <a:off x="2888342" y="1380450"/>
            <a:ext cx="5849257" cy="1631216"/>
          </a:xfrm>
          <a:prstGeom prst="rect">
            <a:avLst/>
          </a:prstGeom>
        </p:spPr>
        <p:txBody>
          <a:bodyPr wrap="square">
            <a:spAutoFit/>
          </a:bodyPr>
          <a:lstStyle/>
          <a:p>
            <a:pPr lvl="0">
              <a:spcBef>
                <a:spcPts val="0"/>
              </a:spcBef>
            </a:pPr>
            <a:r>
              <a:rPr lang="en-US" sz="2000" b="1" spc="60" dirty="0">
                <a:solidFill>
                  <a:srgbClr val="CC0000"/>
                </a:solidFill>
                <a:latin typeface="Lucida Sans Unicode"/>
              </a:rPr>
              <a:t>FATTY ACID PROFILE:  </a:t>
            </a:r>
          </a:p>
          <a:p>
            <a:pPr lvl="0" algn="l">
              <a:spcBef>
                <a:spcPts val="0"/>
              </a:spcBef>
              <a:tabLst>
                <a:tab pos="684213" algn="l"/>
              </a:tabLst>
            </a:pPr>
            <a:r>
              <a:rPr lang="en-US" sz="2000" b="1" spc="60" dirty="0">
                <a:solidFill>
                  <a:srgbClr val="CC0000"/>
                </a:solidFill>
                <a:latin typeface="Lucida Sans Unicode"/>
              </a:rPr>
              <a:t>	07   percent SATURATED </a:t>
            </a:r>
          </a:p>
          <a:p>
            <a:pPr lvl="0" algn="l">
              <a:spcBef>
                <a:spcPts val="0"/>
              </a:spcBef>
              <a:tabLst>
                <a:tab pos="684213" algn="l"/>
              </a:tabLst>
            </a:pPr>
            <a:r>
              <a:rPr lang="en-US" sz="2000" b="1" spc="60" dirty="0">
                <a:solidFill>
                  <a:srgbClr val="CC0000"/>
                </a:solidFill>
                <a:latin typeface="Lucida Sans Unicode"/>
              </a:rPr>
              <a:t>	65 percent MONOUNSATURATED </a:t>
            </a:r>
          </a:p>
          <a:p>
            <a:pPr lvl="0" algn="l">
              <a:spcBef>
                <a:spcPts val="0"/>
              </a:spcBef>
              <a:tabLst>
                <a:tab pos="684213" algn="l"/>
              </a:tabLst>
            </a:pPr>
            <a:r>
              <a:rPr lang="en-US" sz="2000" b="1" spc="60" dirty="0">
                <a:solidFill>
                  <a:srgbClr val="CC0000"/>
                </a:solidFill>
                <a:latin typeface="Lucida Sans Unicode"/>
              </a:rPr>
              <a:t>	19 percent OMEGA-6</a:t>
            </a:r>
          </a:p>
          <a:p>
            <a:pPr lvl="0" algn="l">
              <a:spcBef>
                <a:spcPts val="0"/>
              </a:spcBef>
              <a:tabLst>
                <a:tab pos="684213" algn="l"/>
              </a:tabLst>
            </a:pPr>
            <a:r>
              <a:rPr lang="en-US" sz="2000" b="1" spc="60" dirty="0">
                <a:solidFill>
                  <a:srgbClr val="CC0000"/>
                </a:solidFill>
                <a:latin typeface="Lucida Sans Unicode"/>
              </a:rPr>
              <a:t>	09   percent OMEGA-3</a:t>
            </a:r>
          </a:p>
        </p:txBody>
      </p:sp>
      <p:sp>
        <p:nvSpPr>
          <p:cNvPr id="5" name="Rectangle 4"/>
          <p:cNvSpPr/>
          <p:nvPr/>
        </p:nvSpPr>
        <p:spPr>
          <a:xfrm>
            <a:off x="187822" y="935543"/>
            <a:ext cx="8702395" cy="338554"/>
          </a:xfrm>
          <a:prstGeom prst="rect">
            <a:avLst/>
          </a:prstGeom>
        </p:spPr>
        <p:txBody>
          <a:bodyPr wrap="square">
            <a:spAutoFit/>
          </a:bodyPr>
          <a:lstStyle/>
          <a:p>
            <a:pPr algn="ctr" eaLnBrk="1" hangingPunct="1">
              <a:spcBef>
                <a:spcPct val="50000"/>
              </a:spcBef>
            </a:pPr>
            <a:r>
              <a:rPr lang="en-US" sz="1600" b="1" spc="60" dirty="0">
                <a:latin typeface="Lucida Sans Unicode"/>
              </a:rPr>
              <a:t>A NEW OIL CREATED BY GENETIC MANIPULATION FROM THE RAPE SEED.</a:t>
            </a:r>
          </a:p>
        </p:txBody>
      </p:sp>
      <p:sp>
        <p:nvSpPr>
          <p:cNvPr id="7" name="Slide Number Placeholder 6"/>
          <p:cNvSpPr>
            <a:spLocks noGrp="1"/>
          </p:cNvSpPr>
          <p:nvPr>
            <p:ph type="sldNum" sz="quarter" idx="12"/>
          </p:nvPr>
        </p:nvSpPr>
        <p:spPr/>
        <p:txBody>
          <a:bodyPr/>
          <a:lstStyle/>
          <a:p>
            <a:pPr>
              <a:defRPr/>
            </a:pPr>
            <a:fld id="{F4C2CD96-F40F-D44A-BBA3-74B283F389DB}" type="slidenum">
              <a:rPr lang="en-US" smtClean="0"/>
              <a:pPr>
                <a:defRPr/>
              </a:pPr>
              <a:t>17</a:t>
            </a:fld>
            <a:endParaRPr lang="en-US" dirty="0"/>
          </a:p>
        </p:txBody>
      </p:sp>
    </p:spTree>
    <p:extLst>
      <p:ext uri="{BB962C8B-B14F-4D97-AF65-F5344CB8AC3E}">
        <p14:creationId xmlns:p14="http://schemas.microsoft.com/office/powerpoint/2010/main" val="15038955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descr="Trad3_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996" y="1824452"/>
            <a:ext cx="6450483" cy="430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5" name="Rectangle 2"/>
          <p:cNvSpPr>
            <a:spLocks noGrp="1" noChangeArrowheads="1"/>
          </p:cNvSpPr>
          <p:nvPr>
            <p:ph type="title" idx="4294967295"/>
          </p:nvPr>
        </p:nvSpPr>
        <p:spPr>
          <a:xfrm>
            <a:off x="681038" y="454282"/>
            <a:ext cx="7772400" cy="1143000"/>
          </a:xfrm>
        </p:spPr>
        <p:txBody>
          <a:bodyPr/>
          <a:lstStyle/>
          <a:p>
            <a:pPr eaLnBrk="1" hangingPunct="1"/>
            <a:r>
              <a:rPr lang="en-US" b="1" spc="60" dirty="0">
                <a:solidFill>
                  <a:schemeClr val="tx1"/>
                </a:solidFill>
                <a:latin typeface="Lucida Sans Unicode"/>
              </a:rPr>
              <a:t>BEEF STOCK</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A5D2295F-9C9C-E14E-835A-B34182B49AFA}" type="slidenum">
              <a:rPr lang="en-US" sz="1200"/>
              <a:pPr>
                <a:defRPr/>
              </a:pPr>
              <a:t>170</a:t>
            </a:fld>
            <a:endParaRPr lang="en-US" sz="1200" dirty="0"/>
          </a:p>
        </p:txBody>
      </p:sp>
    </p:spTree>
    <p:extLst>
      <p:ext uri="{BB962C8B-B14F-4D97-AF65-F5344CB8AC3E}">
        <p14:creationId xmlns:p14="http://schemas.microsoft.com/office/powerpoint/2010/main" val="4235091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idx="4294967295"/>
          </p:nvPr>
        </p:nvSpPr>
        <p:spPr>
          <a:xfrm>
            <a:off x="794932" y="2838450"/>
            <a:ext cx="7772400" cy="1143000"/>
          </a:xfrm>
        </p:spPr>
        <p:txBody>
          <a:bodyPr/>
          <a:lstStyle/>
          <a:p>
            <a:pPr eaLnBrk="1" hangingPunct="1"/>
            <a:r>
              <a:rPr lang="en-US" sz="3600" dirty="0">
                <a:solidFill>
                  <a:srgbClr val="000000"/>
                </a:solidFill>
                <a:latin typeface="Lucida Sans Unicode"/>
              </a:rPr>
              <a:t>Beef Stock Reduction</a:t>
            </a:r>
          </a:p>
        </p:txBody>
      </p:sp>
      <p:pic>
        <p:nvPicPr>
          <p:cNvPr id="212994" name="Picture 4" descr="Trad3_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016" y="1423461"/>
            <a:ext cx="6910444" cy="397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D20745BE-F866-DE4B-B22B-32BEA7887FDC}" type="slidenum">
              <a:rPr lang="en-US" sz="1200"/>
              <a:pPr>
                <a:defRPr/>
              </a:pPr>
              <a:t>171</a:t>
            </a:fld>
            <a:endParaRPr lang="en-US" sz="1200" dirty="0"/>
          </a:p>
        </p:txBody>
      </p:sp>
    </p:spTree>
    <p:extLst>
      <p:ext uri="{BB962C8B-B14F-4D97-AF65-F5344CB8AC3E}">
        <p14:creationId xmlns:p14="http://schemas.microsoft.com/office/powerpoint/2010/main" val="13121762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tock_000003152202Small - Version 3-TV.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7211" y="713944"/>
            <a:ext cx="3281861" cy="2524211"/>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pPr>
              <a:defRPr/>
            </a:pPr>
            <a:fld id="{54DC148D-A479-C449-AF64-E9512F1D2F2B}" type="slidenum">
              <a:rPr lang="en-US" sz="1200"/>
              <a:pPr>
                <a:defRPr/>
              </a:pPr>
              <a:t>172</a:t>
            </a:fld>
            <a:endParaRPr lang="en-US" sz="1200" dirty="0"/>
          </a:p>
        </p:txBody>
      </p:sp>
      <p:pic>
        <p:nvPicPr>
          <p:cNvPr id="13" name="Picture 12" descr="Stove Top.jpg"/>
          <p:cNvPicPr>
            <a:picLocks noChangeAspect="1"/>
          </p:cNvPicPr>
          <p:nvPr/>
        </p:nvPicPr>
        <p:blipFill rotWithShape="1">
          <a:blip r:embed="rId4" cstate="email">
            <a:extLst>
              <a:ext uri="{28A0092B-C50C-407E-A947-70E740481C1C}">
                <a14:useLocalDpi xmlns:a14="http://schemas.microsoft.com/office/drawing/2010/main" val="0"/>
              </a:ext>
            </a:extLst>
          </a:blip>
          <a:srcRect l="11597"/>
          <a:stretch/>
        </p:blipFill>
        <p:spPr>
          <a:xfrm>
            <a:off x="228599" y="3089103"/>
            <a:ext cx="2694517" cy="3048000"/>
          </a:xfrm>
          <a:prstGeom prst="rect">
            <a:avLst/>
          </a:prstGeom>
        </p:spPr>
      </p:pic>
      <p:sp>
        <p:nvSpPr>
          <p:cNvPr id="215042" name="Text Box 4"/>
          <p:cNvSpPr txBox="1">
            <a:spLocks noChangeArrowheads="1"/>
          </p:cNvSpPr>
          <p:nvPr/>
        </p:nvSpPr>
        <p:spPr bwMode="auto">
          <a:xfrm>
            <a:off x="0" y="59436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2000" b="1" spc="60" dirty="0">
                <a:latin typeface="Lucida Sans Unicode"/>
              </a:rPr>
              <a:t>MSG </a:t>
            </a:r>
            <a:r>
              <a:rPr lang="en-US" sz="2000" dirty="0">
                <a:latin typeface="Lucida Sans Unicode"/>
              </a:rPr>
              <a:t>has been linked to: diabetes</a:t>
            </a:r>
            <a:r>
              <a:rPr lang="en-US" sz="2000" dirty="0">
                <a:latin typeface="Verdana"/>
                <a:cs typeface="Verdana"/>
              </a:rPr>
              <a:t>,</a:t>
            </a:r>
            <a:r>
              <a:rPr lang="en-US" sz="2000" dirty="0">
                <a:latin typeface="Lucida Sans Unicode"/>
              </a:rPr>
              <a:t> migraines and</a:t>
            </a:r>
          </a:p>
          <a:p>
            <a:pPr eaLnBrk="1" hangingPunct="1">
              <a:lnSpc>
                <a:spcPct val="120000"/>
              </a:lnSpc>
            </a:pPr>
            <a:r>
              <a:rPr lang="en-US" sz="2000" dirty="0">
                <a:latin typeface="Lucida Sans Unicode"/>
              </a:rPr>
              <a:t>headaches</a:t>
            </a:r>
            <a:r>
              <a:rPr lang="en-US" sz="2000" dirty="0">
                <a:latin typeface="Verdana"/>
                <a:cs typeface="Verdana"/>
              </a:rPr>
              <a:t>,</a:t>
            </a:r>
            <a:r>
              <a:rPr lang="en-US" sz="2000" dirty="0">
                <a:latin typeface="Lucida Sans Unicode"/>
              </a:rPr>
              <a:t> obesity</a:t>
            </a:r>
            <a:r>
              <a:rPr lang="en-US" sz="2000" dirty="0">
                <a:latin typeface="Verdana"/>
                <a:cs typeface="Verdana"/>
              </a:rPr>
              <a:t>,</a:t>
            </a:r>
            <a:r>
              <a:rPr lang="en-US" sz="2000" dirty="0">
                <a:latin typeface="Lucida Sans Unicode"/>
              </a:rPr>
              <a:t> autism</a:t>
            </a:r>
            <a:r>
              <a:rPr lang="en-US" sz="2000" dirty="0">
                <a:latin typeface="Verdana"/>
                <a:cs typeface="Verdana"/>
              </a:rPr>
              <a:t>, </a:t>
            </a:r>
            <a:r>
              <a:rPr lang="en-US" sz="2000" dirty="0">
                <a:latin typeface="Lucida Sans Unicode"/>
              </a:rPr>
              <a:t>ADHD and Alzheimer's</a:t>
            </a:r>
            <a:r>
              <a:rPr lang="en-US" sz="1800" dirty="0">
                <a:latin typeface="Lucida Sans Unicode"/>
              </a:rPr>
              <a:t>.</a:t>
            </a:r>
          </a:p>
        </p:txBody>
      </p:sp>
      <p:pic>
        <p:nvPicPr>
          <p:cNvPr id="8" name="Picture 7" descr="cup-o-noodle-chk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00361" y="829960"/>
            <a:ext cx="2292177" cy="2292177"/>
          </a:xfrm>
          <a:prstGeom prst="rect">
            <a:avLst/>
          </a:prstGeom>
        </p:spPr>
      </p:pic>
      <p:pic>
        <p:nvPicPr>
          <p:cNvPr id="6" name="Picture 5" descr="00291 Chicken Bouillon.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33343" y="3635203"/>
            <a:ext cx="1650695" cy="1955800"/>
          </a:xfrm>
          <a:prstGeom prst="rect">
            <a:avLst/>
          </a:prstGeom>
        </p:spPr>
      </p:pic>
      <p:pic>
        <p:nvPicPr>
          <p:cNvPr id="9" name="Picture 8" descr="Ketchup.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76964" y="3221263"/>
            <a:ext cx="2278677" cy="2612571"/>
          </a:xfrm>
          <a:prstGeom prst="rect">
            <a:avLst/>
          </a:prstGeom>
        </p:spPr>
      </p:pic>
      <p:pic>
        <p:nvPicPr>
          <p:cNvPr id="14" name="Picture 13" descr="Worcestershire-Sauce.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759706" y="3207656"/>
            <a:ext cx="2639786" cy="2639786"/>
          </a:xfrm>
          <a:prstGeom prst="rect">
            <a:avLst/>
          </a:prstGeom>
        </p:spPr>
      </p:pic>
      <p:sp>
        <p:nvSpPr>
          <p:cNvPr id="3" name="Title 2"/>
          <p:cNvSpPr>
            <a:spLocks noGrp="1"/>
          </p:cNvSpPr>
          <p:nvPr>
            <p:ph type="title" idx="4294967295"/>
          </p:nvPr>
        </p:nvSpPr>
        <p:spPr>
          <a:xfrm>
            <a:off x="0" y="0"/>
            <a:ext cx="9144000" cy="1143000"/>
          </a:xfrm>
        </p:spPr>
        <p:txBody>
          <a:bodyPr/>
          <a:lstStyle/>
          <a:p>
            <a:pPr rtl="0" eaLnBrk="1" fontAlgn="base" hangingPunct="1"/>
            <a:r>
              <a:rPr lang="en-US" sz="2800" b="1" kern="1200" spc="60" dirty="0">
                <a:solidFill>
                  <a:srgbClr val="000000"/>
                </a:solidFill>
                <a:effectLst/>
                <a:latin typeface="Lucida Sans Unicode"/>
                <a:ea typeface="ＭＳ Ｐゴシック"/>
                <a:cs typeface="ＭＳ Ｐゴシック"/>
              </a:rPr>
              <a:t>FOODS THAT CONTAIN HIGH LEVELS OF MSG</a:t>
            </a:r>
            <a:endParaRPr lang="en-US" dirty="0">
              <a:effectLst/>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8036" y="945978"/>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4794" y="3402240"/>
            <a:ext cx="2421726" cy="2421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98016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41591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p:nvPr>
        </p:nvSpPr>
        <p:spPr>
          <a:xfrm>
            <a:off x="657225" y="304800"/>
            <a:ext cx="7772400" cy="990600"/>
          </a:xfrm>
        </p:spPr>
        <p:txBody>
          <a:bodyPr/>
          <a:lstStyle/>
          <a:p>
            <a:pPr eaLnBrk="1" hangingPunct="1"/>
            <a:r>
              <a:rPr lang="en-US" sz="3200" b="1" dirty="0">
                <a:solidFill>
                  <a:srgbClr val="990033"/>
                </a:solidFill>
              </a:rPr>
              <a:t>INGREDIENTS THAT CONTAIN MSG</a:t>
            </a:r>
          </a:p>
        </p:txBody>
      </p:sp>
      <p:sp>
        <p:nvSpPr>
          <p:cNvPr id="217090" name="Text Box 3"/>
          <p:cNvSpPr txBox="1">
            <a:spLocks noChangeArrowheads="1"/>
          </p:cNvSpPr>
          <p:nvPr/>
        </p:nvSpPr>
        <p:spPr bwMode="auto">
          <a:xfrm>
            <a:off x="609600" y="1143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dirty="0">
              <a:latin typeface="Lucida Sans Unicode" pitchFamily="34" charset="0"/>
            </a:endParaRPr>
          </a:p>
        </p:txBody>
      </p:sp>
      <p:sp>
        <p:nvSpPr>
          <p:cNvPr id="217091" name="Text Box 4"/>
          <p:cNvSpPr txBox="1">
            <a:spLocks noChangeArrowheads="1"/>
          </p:cNvSpPr>
          <p:nvPr/>
        </p:nvSpPr>
        <p:spPr bwMode="auto">
          <a:xfrm>
            <a:off x="1933575" y="1194658"/>
            <a:ext cx="5238750"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ts val="300"/>
              </a:spcBef>
            </a:pPr>
            <a:r>
              <a:rPr lang="en-US" sz="2000" dirty="0">
                <a:latin typeface="Lucida Sans Unicode" pitchFamily="34" charset="0"/>
              </a:rPr>
              <a:t>Monosodium Glutamate</a:t>
            </a:r>
          </a:p>
          <a:p>
            <a:pPr eaLnBrk="1" hangingPunct="1">
              <a:spcBef>
                <a:spcPts val="300"/>
              </a:spcBef>
            </a:pPr>
            <a:r>
              <a:rPr lang="en-US" sz="2000" dirty="0">
                <a:latin typeface="Lucida Sans Unicode" pitchFamily="34" charset="0"/>
              </a:rPr>
              <a:t>Hydrolyzed Vegetable Protein</a:t>
            </a:r>
          </a:p>
          <a:p>
            <a:pPr eaLnBrk="1" hangingPunct="1">
              <a:spcBef>
                <a:spcPts val="300"/>
              </a:spcBef>
            </a:pPr>
            <a:r>
              <a:rPr lang="en-US" sz="2000" dirty="0">
                <a:latin typeface="Lucida Sans Unicode" pitchFamily="34" charset="0"/>
              </a:rPr>
              <a:t>Hydrolyzed Protein</a:t>
            </a:r>
          </a:p>
          <a:p>
            <a:pPr eaLnBrk="1" hangingPunct="1">
              <a:spcBef>
                <a:spcPts val="300"/>
              </a:spcBef>
            </a:pPr>
            <a:r>
              <a:rPr lang="en-US" sz="2000" dirty="0">
                <a:latin typeface="Lucida Sans Unicode" pitchFamily="34" charset="0"/>
              </a:rPr>
              <a:t>Hydrolyzed Plant Protein</a:t>
            </a:r>
          </a:p>
          <a:p>
            <a:pPr eaLnBrk="1" hangingPunct="1">
              <a:spcBef>
                <a:spcPts val="300"/>
              </a:spcBef>
            </a:pPr>
            <a:r>
              <a:rPr lang="en-US" sz="2000" dirty="0">
                <a:latin typeface="Lucida Sans Unicode" pitchFamily="34" charset="0"/>
              </a:rPr>
              <a:t>Hydrolyzed Oat Flour</a:t>
            </a:r>
          </a:p>
          <a:p>
            <a:pPr eaLnBrk="1" hangingPunct="1">
              <a:spcBef>
                <a:spcPts val="300"/>
              </a:spcBef>
            </a:pPr>
            <a:r>
              <a:rPr lang="en-US" sz="2000" dirty="0">
                <a:latin typeface="Lucida Sans Unicode" pitchFamily="34" charset="0"/>
              </a:rPr>
              <a:t>Plant Protein Extract</a:t>
            </a:r>
          </a:p>
          <a:p>
            <a:pPr eaLnBrk="1" hangingPunct="1">
              <a:spcBef>
                <a:spcPts val="300"/>
              </a:spcBef>
            </a:pPr>
            <a:r>
              <a:rPr lang="en-US" sz="2000" dirty="0">
                <a:latin typeface="Lucida Sans Unicode" pitchFamily="34" charset="0"/>
              </a:rPr>
              <a:t>Sodium Caseinate</a:t>
            </a:r>
          </a:p>
          <a:p>
            <a:pPr eaLnBrk="1" hangingPunct="1">
              <a:spcBef>
                <a:spcPts val="300"/>
              </a:spcBef>
            </a:pPr>
            <a:r>
              <a:rPr lang="en-US" sz="2000" dirty="0">
                <a:latin typeface="Lucida Sans Unicode" pitchFamily="34" charset="0"/>
              </a:rPr>
              <a:t>Calcium Caseinate</a:t>
            </a:r>
          </a:p>
          <a:p>
            <a:pPr eaLnBrk="1" hangingPunct="1">
              <a:spcBef>
                <a:spcPts val="300"/>
              </a:spcBef>
            </a:pPr>
            <a:r>
              <a:rPr lang="en-US" sz="2000" dirty="0">
                <a:latin typeface="Lucida Sans Unicode" pitchFamily="34" charset="0"/>
              </a:rPr>
              <a:t>Yeast Extract</a:t>
            </a:r>
          </a:p>
          <a:p>
            <a:pPr eaLnBrk="1" hangingPunct="1">
              <a:spcBef>
                <a:spcPts val="300"/>
              </a:spcBef>
            </a:pPr>
            <a:r>
              <a:rPr lang="en-US" sz="2000" dirty="0">
                <a:latin typeface="Lucida Sans Unicode" pitchFamily="34" charset="0"/>
              </a:rPr>
              <a:t>Textured Vegetable Protein (TVP)</a:t>
            </a:r>
          </a:p>
          <a:p>
            <a:pPr eaLnBrk="1" hangingPunct="1">
              <a:spcBef>
                <a:spcPts val="300"/>
              </a:spcBef>
            </a:pPr>
            <a:r>
              <a:rPr lang="en-US" sz="2000" dirty="0">
                <a:latin typeface="Lucida Sans Unicode" pitchFamily="34" charset="0"/>
              </a:rPr>
              <a:t>Autolyzed Yeast</a:t>
            </a:r>
          </a:p>
          <a:p>
            <a:pPr eaLnBrk="1" hangingPunct="1">
              <a:spcBef>
                <a:spcPts val="300"/>
              </a:spcBef>
            </a:pPr>
            <a:r>
              <a:rPr lang="en-US" sz="2000" dirty="0">
                <a:latin typeface="Lucida Sans Unicode" pitchFamily="34" charset="0"/>
              </a:rPr>
              <a:t>Corn Oil</a:t>
            </a:r>
          </a:p>
          <a:p>
            <a:pPr eaLnBrk="1" hangingPunct="1">
              <a:spcBef>
                <a:spcPts val="300"/>
              </a:spcBef>
            </a:pPr>
            <a:r>
              <a:rPr lang="en-US" sz="2000" dirty="0">
                <a:latin typeface="Lucida Sans Unicode" pitchFamily="34" charset="0"/>
              </a:rPr>
              <a:t>Soy Protein Isolate</a:t>
            </a:r>
          </a:p>
          <a:p>
            <a:pPr eaLnBrk="1" hangingPunct="1">
              <a:spcBef>
                <a:spcPts val="300"/>
              </a:spcBef>
            </a:pPr>
            <a:r>
              <a:rPr lang="en-US" sz="2000" dirty="0">
                <a:latin typeface="Lucida Sans Unicode" pitchFamily="34" charset="0"/>
              </a:rPr>
              <a:t>Reduced-Fat Milk</a:t>
            </a:r>
          </a:p>
          <a:p>
            <a:pPr eaLnBrk="1" hangingPunct="1">
              <a:spcBef>
                <a:spcPts val="300"/>
              </a:spcBef>
            </a:pPr>
            <a:r>
              <a:rPr lang="en-US" sz="2000" dirty="0">
                <a:latin typeface="Lucida Sans Unicode" pitchFamily="34" charset="0"/>
              </a:rPr>
              <a:t>Flavors and Natural Flavors</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6D796C71-D66E-4E40-BCAB-FDC86DE5576A}" type="slidenum">
              <a:rPr lang="en-US" sz="1200"/>
              <a:pPr>
                <a:defRPr/>
              </a:pPr>
              <a:t>173</a:t>
            </a:fld>
            <a:endParaRPr lang="en-US" sz="1200"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pPr>
              <a:defRPr/>
            </a:pPr>
            <a:fld id="{A576C34A-1EFF-B349-AC20-06A20C48F8F5}" type="slidenum">
              <a:rPr lang="en-US" sz="1200"/>
              <a:pPr>
                <a:defRPr/>
              </a:pPr>
              <a:t>174</a:t>
            </a:fld>
            <a:endParaRPr lang="en-US" sz="1200" dirty="0"/>
          </a:p>
        </p:txBody>
      </p:sp>
      <p:sp>
        <p:nvSpPr>
          <p:cNvPr id="3" name="Title 2"/>
          <p:cNvSpPr>
            <a:spLocks noGrp="1"/>
          </p:cNvSpPr>
          <p:nvPr>
            <p:ph type="title" idx="4294967295"/>
          </p:nvPr>
        </p:nvSpPr>
        <p:spPr>
          <a:xfrm>
            <a:off x="817880" y="2843213"/>
            <a:ext cx="7772400" cy="1143000"/>
          </a:xfrm>
        </p:spPr>
        <p:txBody>
          <a:bodyPr/>
          <a:lstStyle/>
          <a:p>
            <a:r>
              <a:rPr lang="en-US" sz="3600" dirty="0"/>
              <a:t>Food Flavors</a:t>
            </a:r>
          </a:p>
        </p:txBody>
      </p:sp>
      <p:pic>
        <p:nvPicPr>
          <p:cNvPr id="4" name="Picture 3" descr="FIDC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6313" y="433050"/>
            <a:ext cx="4648200" cy="5991899"/>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87400" y="3972560"/>
            <a:ext cx="7772400" cy="1143000"/>
          </a:xfrm>
        </p:spPr>
        <p:txBody>
          <a:bodyPr/>
          <a:lstStyle/>
          <a:p>
            <a:r>
              <a:rPr lang="en-US" sz="3600" dirty="0">
                <a:solidFill>
                  <a:srgbClr val="FFFFFF"/>
                </a:solidFill>
              </a:rPr>
              <a:t>8. Fruits and Vegetables</a:t>
            </a:r>
          </a:p>
        </p:txBody>
      </p:sp>
      <p:sp>
        <p:nvSpPr>
          <p:cNvPr id="221186" name="Text Box 3"/>
          <p:cNvSpPr txBox="1">
            <a:spLocks noChangeArrowheads="1"/>
          </p:cNvSpPr>
          <p:nvPr/>
        </p:nvSpPr>
        <p:spPr bwMode="auto">
          <a:xfrm>
            <a:off x="379413" y="533400"/>
            <a:ext cx="8382000" cy="243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buFontTx/>
              <a:buAutoNum type="arabicPeriod" startAt="8"/>
            </a:pPr>
            <a:r>
              <a:rPr lang="en-US" sz="3200" b="1" dirty="0">
                <a:solidFill>
                  <a:srgbClr val="000000"/>
                </a:solidFill>
                <a:latin typeface="Lucida Sans Unicode" pitchFamily="34" charset="0"/>
              </a:rPr>
              <a:t> EAT A VARIETY OF </a:t>
            </a:r>
          </a:p>
          <a:p>
            <a:pPr marL="0" indent="0" eaLnBrk="1" hangingPunct="1">
              <a:lnSpc>
                <a:spcPct val="120000"/>
              </a:lnSpc>
            </a:pPr>
            <a:r>
              <a:rPr lang="en-US" sz="3200" b="1" dirty="0">
                <a:solidFill>
                  <a:srgbClr val="000000"/>
                </a:solidFill>
                <a:latin typeface="Lucida Sans Unicode" pitchFamily="34" charset="0"/>
              </a:rPr>
              <a:t>FRESH VEGETABLES AND FRUITS</a:t>
            </a:r>
            <a:r>
              <a:rPr lang="en-US" sz="3200" b="1" dirty="0">
                <a:solidFill>
                  <a:srgbClr val="000000"/>
                </a:solidFill>
                <a:latin typeface="Verdana"/>
                <a:cs typeface="Verdana"/>
              </a:rPr>
              <a:t>,</a:t>
            </a:r>
            <a:r>
              <a:rPr lang="en-US" sz="3200" b="1" dirty="0">
                <a:solidFill>
                  <a:srgbClr val="000000"/>
                </a:solidFill>
                <a:latin typeface="Lucida Sans Unicode" pitchFamily="34" charset="0"/>
              </a:rPr>
              <a:t> PREFERABLY ORGANIC!</a:t>
            </a:r>
          </a:p>
          <a:p>
            <a:pPr eaLnBrk="1" hangingPunct="1"/>
            <a:endParaRPr lang="en-US" sz="3200" b="1" dirty="0">
              <a:solidFill>
                <a:srgbClr val="000000"/>
              </a:solidFill>
              <a:latin typeface="Lucida Sans Unicode" pitchFamily="34" charset="0"/>
            </a:endParaRP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63B64D33-733A-1948-A1AE-2437C22BBDF8}" type="slidenum">
              <a:rPr lang="en-US" sz="1200"/>
              <a:pPr>
                <a:defRPr/>
              </a:pPr>
              <a:t>175</a:t>
            </a:fld>
            <a:endParaRPr lang="en-US" sz="1200" dirty="0"/>
          </a:p>
        </p:txBody>
      </p:sp>
      <p:pic>
        <p:nvPicPr>
          <p:cNvPr id="5" name="Picture 4" descr="iStock_000000953299Smal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86877" y="2264577"/>
            <a:ext cx="5160721" cy="4442227"/>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14288" y="737952"/>
            <a:ext cx="9144001" cy="1381125"/>
          </a:xfrm>
        </p:spPr>
        <p:txBody>
          <a:bodyPr/>
          <a:lstStyle/>
          <a:p>
            <a:pPr eaLnBrk="1" hangingPunct="1">
              <a:lnSpc>
                <a:spcPct val="120000"/>
              </a:lnSpc>
            </a:pPr>
            <a:r>
              <a:rPr lang="en-US" sz="3200" b="1" dirty="0"/>
              <a:t>FRUITS AND VEGETABLES </a:t>
            </a:r>
            <a:br>
              <a:rPr lang="en-US" sz="3200" b="1" dirty="0"/>
            </a:br>
            <a:r>
              <a:rPr lang="en-US" sz="3200" b="1" dirty="0"/>
              <a:t>HIGHEST IN PESTICIDES</a:t>
            </a:r>
            <a:br>
              <a:rPr lang="en-US" sz="3200" b="1" dirty="0"/>
            </a:br>
            <a:r>
              <a:rPr lang="en-US" sz="3200" b="1" dirty="0">
                <a:solidFill>
                  <a:schemeClr val="accent1">
                    <a:lumMod val="75000"/>
                  </a:schemeClr>
                </a:solidFill>
              </a:rPr>
              <a:t>The Dirty Dozen</a:t>
            </a:r>
          </a:p>
        </p:txBody>
      </p:sp>
      <p:sp>
        <p:nvSpPr>
          <p:cNvPr id="223234" name="Text Box 3"/>
          <p:cNvSpPr txBox="1">
            <a:spLocks noChangeArrowheads="1"/>
          </p:cNvSpPr>
          <p:nvPr/>
        </p:nvSpPr>
        <p:spPr bwMode="auto">
          <a:xfrm>
            <a:off x="1295400" y="2358208"/>
            <a:ext cx="35052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20000"/>
              </a:lnSpc>
            </a:pPr>
            <a:r>
              <a:rPr lang="en-US" dirty="0">
                <a:latin typeface="Lucida Sans Unicode" pitchFamily="34" charset="0"/>
              </a:rPr>
              <a:t>Apples</a:t>
            </a:r>
          </a:p>
          <a:p>
            <a:pPr algn="l" eaLnBrk="1" hangingPunct="1">
              <a:lnSpc>
                <a:spcPct val="120000"/>
              </a:lnSpc>
            </a:pPr>
            <a:r>
              <a:rPr lang="en-US" dirty="0">
                <a:latin typeface="Lucida Sans Unicode" pitchFamily="34" charset="0"/>
              </a:rPr>
              <a:t>Celery</a:t>
            </a:r>
          </a:p>
          <a:p>
            <a:pPr algn="l" eaLnBrk="1" hangingPunct="1">
              <a:lnSpc>
                <a:spcPct val="120000"/>
              </a:lnSpc>
            </a:pPr>
            <a:r>
              <a:rPr lang="en-US" dirty="0">
                <a:latin typeface="Lucida Sans Unicode" pitchFamily="34" charset="0"/>
              </a:rPr>
              <a:t>Strawberries</a:t>
            </a:r>
          </a:p>
          <a:p>
            <a:pPr algn="l" eaLnBrk="1" hangingPunct="1">
              <a:lnSpc>
                <a:spcPct val="120000"/>
              </a:lnSpc>
            </a:pPr>
            <a:r>
              <a:rPr lang="en-US" dirty="0">
                <a:latin typeface="Lucida Sans Unicode" pitchFamily="34" charset="0"/>
              </a:rPr>
              <a:t>Peaches</a:t>
            </a:r>
          </a:p>
          <a:p>
            <a:pPr algn="l" eaLnBrk="1" hangingPunct="1">
              <a:lnSpc>
                <a:spcPct val="120000"/>
              </a:lnSpc>
            </a:pPr>
            <a:r>
              <a:rPr lang="en-US" dirty="0">
                <a:latin typeface="Lucida Sans Unicode" pitchFamily="34" charset="0"/>
              </a:rPr>
              <a:t>Spinach</a:t>
            </a:r>
          </a:p>
          <a:p>
            <a:pPr algn="l" eaLnBrk="1" hangingPunct="1">
              <a:lnSpc>
                <a:spcPct val="120000"/>
              </a:lnSpc>
            </a:pPr>
            <a:r>
              <a:rPr lang="en-US" dirty="0">
                <a:latin typeface="Lucida Sans Unicode" pitchFamily="34" charset="0"/>
              </a:rPr>
              <a:t>Nectarines (imported)</a:t>
            </a:r>
          </a:p>
        </p:txBody>
      </p:sp>
      <p:sp>
        <p:nvSpPr>
          <p:cNvPr id="223235" name="Text Box 4"/>
          <p:cNvSpPr txBox="1">
            <a:spLocks noChangeArrowheads="1"/>
          </p:cNvSpPr>
          <p:nvPr/>
        </p:nvSpPr>
        <p:spPr bwMode="auto">
          <a:xfrm>
            <a:off x="5181600" y="2318104"/>
            <a:ext cx="36576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20000"/>
              </a:lnSpc>
            </a:pPr>
            <a:r>
              <a:rPr lang="en-US" dirty="0">
                <a:latin typeface="Lucida Sans Unicode" pitchFamily="34" charset="0"/>
              </a:rPr>
              <a:t>Grapes (imported)</a:t>
            </a:r>
          </a:p>
          <a:p>
            <a:pPr algn="l" eaLnBrk="1" hangingPunct="1">
              <a:lnSpc>
                <a:spcPct val="120000"/>
              </a:lnSpc>
            </a:pPr>
            <a:r>
              <a:rPr lang="en-US" dirty="0">
                <a:latin typeface="Lucida Sans Unicode" pitchFamily="34" charset="0"/>
              </a:rPr>
              <a:t>Sweet bell peppers</a:t>
            </a:r>
          </a:p>
          <a:p>
            <a:pPr algn="l" eaLnBrk="1" hangingPunct="1">
              <a:lnSpc>
                <a:spcPct val="120000"/>
              </a:lnSpc>
            </a:pPr>
            <a:r>
              <a:rPr lang="en-US" dirty="0">
                <a:latin typeface="Lucida Sans Unicode" pitchFamily="34" charset="0"/>
              </a:rPr>
              <a:t>Potatoes</a:t>
            </a:r>
          </a:p>
          <a:p>
            <a:pPr algn="l" eaLnBrk="1" hangingPunct="1">
              <a:lnSpc>
                <a:spcPct val="120000"/>
              </a:lnSpc>
            </a:pPr>
            <a:r>
              <a:rPr lang="en-US" dirty="0">
                <a:latin typeface="Lucida Sans Unicode" pitchFamily="34" charset="0"/>
              </a:rPr>
              <a:t>Blueberries (domestic)</a:t>
            </a:r>
          </a:p>
          <a:p>
            <a:pPr algn="l" eaLnBrk="1" hangingPunct="1">
              <a:lnSpc>
                <a:spcPct val="120000"/>
              </a:lnSpc>
            </a:pPr>
            <a:r>
              <a:rPr lang="en-US" dirty="0">
                <a:latin typeface="Lucida Sans Unicode" pitchFamily="34" charset="0"/>
              </a:rPr>
              <a:t>Lettuce</a:t>
            </a:r>
          </a:p>
          <a:p>
            <a:pPr algn="l" eaLnBrk="1" hangingPunct="1">
              <a:lnSpc>
                <a:spcPct val="120000"/>
              </a:lnSpc>
            </a:pPr>
            <a:r>
              <a:rPr lang="en-US" dirty="0">
                <a:latin typeface="Lucida Sans Unicode" pitchFamily="34" charset="0"/>
              </a:rPr>
              <a:t>Kale/collard greens</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A5FF5B0D-7BAB-BD4F-A35A-D85C10C62348}" type="slidenum">
              <a:rPr lang="en-US" sz="1200"/>
              <a:pPr>
                <a:defRPr/>
              </a:pPr>
              <a:t>176</a:t>
            </a:fld>
            <a:endParaRPr lang="en-US" sz="1200" dirty="0"/>
          </a:p>
        </p:txBody>
      </p:sp>
      <p:sp>
        <p:nvSpPr>
          <p:cNvPr id="3" name="TextBox 2"/>
          <p:cNvSpPr txBox="1"/>
          <p:nvPr/>
        </p:nvSpPr>
        <p:spPr>
          <a:xfrm>
            <a:off x="1295400" y="5594684"/>
            <a:ext cx="6813884" cy="369332"/>
          </a:xfrm>
          <a:prstGeom prst="rect">
            <a:avLst/>
          </a:prstGeom>
          <a:noFill/>
        </p:spPr>
        <p:txBody>
          <a:bodyPr wrap="square" rtlCol="0">
            <a:spAutoFit/>
          </a:bodyPr>
          <a:lstStyle/>
          <a:p>
            <a:r>
              <a:rPr lang="en-US" sz="1800" dirty="0">
                <a:latin typeface="Lucida Sans Unicode" pitchFamily="34" charset="0"/>
                <a:cs typeface="Lucida Sans Unicode" pitchFamily="34" charset="0"/>
              </a:rPr>
              <a:t>Source: http://www.ewg.org/foodnews/summary/.</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1038" y="2753360"/>
            <a:ext cx="7772400" cy="1143000"/>
          </a:xfrm>
        </p:spPr>
        <p:txBody>
          <a:bodyPr/>
          <a:lstStyle/>
          <a:p>
            <a:r>
              <a:rPr lang="en-US" sz="3600" dirty="0"/>
              <a:t>Raw</a:t>
            </a:r>
            <a:r>
              <a:rPr lang="en-US" sz="3600" baseline="0" dirty="0"/>
              <a:t> Salads</a:t>
            </a:r>
            <a:endParaRPr lang="en-US" sz="3600" dirty="0"/>
          </a:p>
        </p:txBody>
      </p:sp>
      <p:sp>
        <p:nvSpPr>
          <p:cNvPr id="225282" name="Text Box 4"/>
          <p:cNvSpPr txBox="1">
            <a:spLocks noChangeArrowheads="1"/>
          </p:cNvSpPr>
          <p:nvPr/>
        </p:nvSpPr>
        <p:spPr bwMode="auto">
          <a:xfrm>
            <a:off x="976313" y="5724525"/>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spc="60" dirty="0">
                <a:latin typeface="Lucida Sans Unicode"/>
              </a:rPr>
              <a:t>SOME VEGETABLES MAY BE EATEN RAW.</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B2A364AB-D44D-FF4F-B08F-30A7821BB46E}" type="slidenum">
              <a:rPr lang="en-US" sz="1200"/>
              <a:pPr>
                <a:defRPr/>
              </a:pPr>
              <a:t>177</a:t>
            </a:fld>
            <a:endParaRPr lang="en-US" sz="1200" dirty="0"/>
          </a:p>
        </p:txBody>
      </p:sp>
      <p:pic>
        <p:nvPicPr>
          <p:cNvPr id="3" name="Picture 2" descr="Carrot Sala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3590" y="457200"/>
            <a:ext cx="7213645" cy="4800600"/>
          </a:xfrm>
          <a:prstGeom prst="rect">
            <a:avLst/>
          </a:prstGeom>
          <a:ln w="3175" cmpd="sng">
            <a:solidFill>
              <a:schemeClr val="tx1"/>
            </a:solidFill>
            <a:miter lim="800000"/>
          </a:ln>
        </p:spPr>
      </p:pic>
    </p:spTree>
    <p:extLst>
      <p:ext uri="{BB962C8B-B14F-4D97-AF65-F5344CB8AC3E}">
        <p14:creationId xmlns:p14="http://schemas.microsoft.com/office/powerpoint/2010/main" val="403564220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1038" y="2843213"/>
            <a:ext cx="7772400" cy="1143000"/>
          </a:xfrm>
        </p:spPr>
        <p:txBody>
          <a:bodyPr/>
          <a:lstStyle/>
          <a:p>
            <a:r>
              <a:rPr lang="en-US" sz="3600" dirty="0">
                <a:solidFill>
                  <a:srgbClr val="FFFFFF"/>
                </a:solidFill>
              </a:rPr>
              <a:t>Raw Salads</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82D5E38F-7DCF-4141-A27C-DCCFC67DE8FC}" type="slidenum">
              <a:rPr lang="en-US" sz="1200"/>
              <a:pPr>
                <a:defRPr/>
              </a:pPr>
              <a:t>178</a:t>
            </a:fld>
            <a:endParaRPr lang="en-US" sz="1200" dirty="0"/>
          </a:p>
        </p:txBody>
      </p:sp>
      <p:pic>
        <p:nvPicPr>
          <p:cNvPr id="9" name="Picture 8" descr="Salad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3901440" cy="2926080"/>
          </a:xfrm>
          <a:prstGeom prst="rect">
            <a:avLst/>
          </a:prstGeom>
          <a:ln w="3175" cmpd="sng">
            <a:solidFill>
              <a:schemeClr val="tx1"/>
            </a:solidFill>
          </a:ln>
        </p:spPr>
      </p:pic>
      <p:pic>
        <p:nvPicPr>
          <p:cNvPr id="12" name="Picture 11" descr="Sala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28600"/>
            <a:ext cx="3901440" cy="2926080"/>
          </a:xfrm>
          <a:prstGeom prst="rect">
            <a:avLst/>
          </a:prstGeom>
          <a:ln w="3175" cmpd="sng">
            <a:solidFill>
              <a:schemeClr val="tx1"/>
            </a:solidFill>
          </a:ln>
        </p:spPr>
      </p:pic>
      <p:pic>
        <p:nvPicPr>
          <p:cNvPr id="18" name="Picture 17" descr="Salad-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352800"/>
            <a:ext cx="4118558" cy="2926080"/>
          </a:xfrm>
          <a:prstGeom prst="rect">
            <a:avLst/>
          </a:prstGeom>
          <a:ln w="3175" cmpd="sng">
            <a:solidFill>
              <a:schemeClr val="tx1"/>
            </a:solidFill>
          </a:ln>
        </p:spPr>
      </p:pic>
      <p:pic>
        <p:nvPicPr>
          <p:cNvPr id="19" name="Picture 18" descr="Salad 4.jpg"/>
          <p:cNvPicPr>
            <a:picLocks noChangeAspect="1"/>
          </p:cNvPicPr>
          <p:nvPr/>
        </p:nvPicPr>
        <p:blipFill rotWithShape="1">
          <a:blip r:embed="rId6">
            <a:extLst>
              <a:ext uri="{28A0092B-C50C-407E-A947-70E740481C1C}">
                <a14:useLocalDpi xmlns:a14="http://schemas.microsoft.com/office/drawing/2010/main" val="0"/>
              </a:ext>
            </a:extLst>
          </a:blip>
          <a:srcRect r="6607"/>
          <a:stretch/>
        </p:blipFill>
        <p:spPr>
          <a:xfrm>
            <a:off x="4724400" y="3352800"/>
            <a:ext cx="4118504" cy="2926080"/>
          </a:xfrm>
          <a:prstGeom prst="rect">
            <a:avLst/>
          </a:prstGeom>
          <a:ln w="3175" cmpd="sng">
            <a:solidFill>
              <a:schemeClr val="tx1"/>
            </a:solidFill>
            <a:miter lim="800000"/>
          </a:ln>
        </p:spPr>
      </p:pic>
    </p:spTree>
    <p:extLst>
      <p:ext uri="{BB962C8B-B14F-4D97-AF65-F5344CB8AC3E}">
        <p14:creationId xmlns:p14="http://schemas.microsoft.com/office/powerpoint/2010/main" val="14266879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T PowerPoint 1439.jpg"/>
          <p:cNvPicPr>
            <a:picLocks noChangeAspect="1"/>
          </p:cNvPicPr>
          <p:nvPr/>
        </p:nvPicPr>
        <p:blipFill rotWithShape="1">
          <a:blip r:embed="rId3" cstate="email">
            <a:extLst>
              <a:ext uri="{28A0092B-C50C-407E-A947-70E740481C1C}">
                <a14:useLocalDpi xmlns:a14="http://schemas.microsoft.com/office/drawing/2010/main" val="0"/>
              </a:ext>
            </a:extLst>
          </a:blip>
          <a:srcRect t="27008" b="2246"/>
          <a:stretch/>
        </p:blipFill>
        <p:spPr>
          <a:xfrm>
            <a:off x="-4762" y="3050097"/>
            <a:ext cx="9144000" cy="4315903"/>
          </a:xfrm>
          <a:prstGeom prst="rect">
            <a:avLst/>
          </a:prstGeom>
        </p:spPr>
      </p:pic>
      <p:pic>
        <p:nvPicPr>
          <p:cNvPr id="9" name="Picture 8" descr="NT PowerPoint 1409.jpg"/>
          <p:cNvPicPr>
            <a:picLocks noChangeAspect="1"/>
          </p:cNvPicPr>
          <p:nvPr/>
        </p:nvPicPr>
        <p:blipFill rotWithShape="1">
          <a:blip r:embed="rId4" cstate="email">
            <a:extLst>
              <a:ext uri="{28A0092B-C50C-407E-A947-70E740481C1C}">
                <a14:useLocalDpi xmlns:a14="http://schemas.microsoft.com/office/drawing/2010/main" val="0"/>
              </a:ext>
            </a:extLst>
          </a:blip>
          <a:srcRect t="24694" b="17642"/>
          <a:stretch/>
        </p:blipFill>
        <p:spPr>
          <a:xfrm>
            <a:off x="1639344" y="708549"/>
            <a:ext cx="5855788" cy="2252806"/>
          </a:xfrm>
          <a:prstGeom prst="rect">
            <a:avLst/>
          </a:prstGeom>
        </p:spPr>
      </p:pic>
      <p:sp>
        <p:nvSpPr>
          <p:cNvPr id="7" name="Text Box 3"/>
          <p:cNvSpPr txBox="1">
            <a:spLocks noChangeArrowheads="1"/>
          </p:cNvSpPr>
          <p:nvPr/>
        </p:nvSpPr>
        <p:spPr bwMode="auto">
          <a:xfrm>
            <a:off x="185738" y="2711757"/>
            <a:ext cx="876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2000" b="1" dirty="0">
                <a:latin typeface="Lucida Sans Unicode"/>
              </a:rPr>
              <a:t>Green leafy vegetables </a:t>
            </a:r>
            <a:r>
              <a:rPr lang="en-US" sz="2000" dirty="0">
                <a:latin typeface="Lucida Sans Unicode"/>
              </a:rPr>
              <a:t>- spinach</a:t>
            </a:r>
            <a:r>
              <a:rPr lang="en-US" sz="2000" dirty="0">
                <a:latin typeface="Verdana"/>
                <a:cs typeface="Verdana"/>
              </a:rPr>
              <a:t>,</a:t>
            </a:r>
            <a:r>
              <a:rPr lang="en-US" sz="2000" dirty="0">
                <a:latin typeface="Lucida Sans Unicode"/>
              </a:rPr>
              <a:t> chard</a:t>
            </a:r>
            <a:r>
              <a:rPr lang="en-US" sz="2000" dirty="0">
                <a:latin typeface="Verdana"/>
                <a:cs typeface="Verdana"/>
              </a:rPr>
              <a:t>,</a:t>
            </a:r>
            <a:r>
              <a:rPr lang="en-US" sz="2000" dirty="0">
                <a:latin typeface="Lucida Sans Unicode"/>
              </a:rPr>
              <a:t> beet greens</a:t>
            </a:r>
            <a:r>
              <a:rPr lang="en-US" sz="2000" dirty="0">
                <a:latin typeface="Verdana"/>
                <a:cs typeface="Verdana"/>
              </a:rPr>
              <a:t>,</a:t>
            </a:r>
            <a:r>
              <a:rPr lang="en-US" sz="2000" dirty="0">
                <a:latin typeface="Lucida Sans Unicode"/>
              </a:rPr>
              <a:t> KALE, etc.</a:t>
            </a:r>
          </a:p>
          <a:p>
            <a:pPr eaLnBrk="1" hangingPunct="1">
              <a:lnSpc>
                <a:spcPct val="120000"/>
              </a:lnSpc>
            </a:pPr>
            <a:r>
              <a:rPr lang="en-US" sz="2000" dirty="0">
                <a:latin typeface="Lucida Sans Unicode"/>
              </a:rPr>
              <a:t>	Cooking neutralizes calcium-blocking oxalic acid.</a:t>
            </a:r>
          </a:p>
        </p:txBody>
      </p:sp>
      <p:sp>
        <p:nvSpPr>
          <p:cNvPr id="8" name="Rectangle 7"/>
          <p:cNvSpPr/>
          <p:nvPr/>
        </p:nvSpPr>
        <p:spPr>
          <a:xfrm>
            <a:off x="114300" y="5759760"/>
            <a:ext cx="8915400" cy="830997"/>
          </a:xfrm>
          <a:prstGeom prst="rect">
            <a:avLst/>
          </a:prstGeom>
        </p:spPr>
        <p:txBody>
          <a:bodyPr wrap="square">
            <a:spAutoFit/>
          </a:bodyPr>
          <a:lstStyle/>
          <a:p>
            <a:pPr eaLnBrk="1" hangingPunct="1">
              <a:lnSpc>
                <a:spcPct val="120000"/>
              </a:lnSpc>
            </a:pPr>
            <a:r>
              <a:rPr lang="en-US" sz="2000" b="1" dirty="0">
                <a:latin typeface="Lucida Sans Unicode"/>
              </a:rPr>
              <a:t>Cruciferous vegetables - </a:t>
            </a:r>
            <a:r>
              <a:rPr lang="en-US" sz="2000" dirty="0">
                <a:latin typeface="Lucida Sans Unicode"/>
              </a:rPr>
              <a:t>cabbage</a:t>
            </a:r>
            <a:r>
              <a:rPr lang="en-US" sz="2000" dirty="0">
                <a:latin typeface="Verdana"/>
                <a:cs typeface="Verdana"/>
              </a:rPr>
              <a:t>,</a:t>
            </a:r>
            <a:r>
              <a:rPr lang="en-US" sz="2000" dirty="0">
                <a:latin typeface="Lucida Sans Unicode"/>
              </a:rPr>
              <a:t> Brussels sprouts</a:t>
            </a:r>
            <a:r>
              <a:rPr lang="en-US" sz="2000" dirty="0">
                <a:latin typeface="Verdana"/>
                <a:cs typeface="Verdana"/>
              </a:rPr>
              <a:t>,</a:t>
            </a:r>
            <a:r>
              <a:rPr lang="en-US" sz="2000" dirty="0">
                <a:latin typeface="Lucida Sans Unicode"/>
              </a:rPr>
              <a:t> broccoli.</a:t>
            </a:r>
          </a:p>
          <a:p>
            <a:pPr eaLnBrk="1" hangingPunct="1">
              <a:lnSpc>
                <a:spcPct val="120000"/>
              </a:lnSpc>
            </a:pPr>
            <a:r>
              <a:rPr lang="en-US" sz="2000" dirty="0">
                <a:latin typeface="Lucida Sans Unicode"/>
              </a:rPr>
              <a:t>	Cooking neutralizes </a:t>
            </a:r>
            <a:r>
              <a:rPr lang="en-US" sz="2000" dirty="0" err="1">
                <a:latin typeface="Lucida Sans Unicode"/>
              </a:rPr>
              <a:t>goitrogens</a:t>
            </a:r>
            <a:r>
              <a:rPr lang="en-US" sz="2000" dirty="0">
                <a:latin typeface="Lucida Sans Unicode"/>
              </a:rPr>
              <a:t>.</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71360DCB-7ED0-6546-A959-9974F180C5EE}" type="slidenum">
              <a:rPr lang="en-US" sz="1200" smtClean="0"/>
              <a:pPr>
                <a:defRPr/>
              </a:pPr>
              <a:t>179</a:t>
            </a:fld>
            <a:endParaRPr lang="en-US" sz="1200" dirty="0"/>
          </a:p>
        </p:txBody>
      </p:sp>
      <p:sp>
        <p:nvSpPr>
          <p:cNvPr id="3" name="Title 2"/>
          <p:cNvSpPr>
            <a:spLocks noGrp="1"/>
          </p:cNvSpPr>
          <p:nvPr>
            <p:ph type="title" idx="4294967295"/>
          </p:nvPr>
        </p:nvSpPr>
        <p:spPr>
          <a:xfrm>
            <a:off x="0" y="0"/>
            <a:ext cx="9144000" cy="1143000"/>
          </a:xfrm>
        </p:spPr>
        <p:txBody>
          <a:bodyPr/>
          <a:lstStyle/>
          <a:p>
            <a:pPr rtl="0" eaLnBrk="1" fontAlgn="base" hangingPunct="1"/>
            <a:r>
              <a:rPr lang="en-US" sz="2600" b="1" spc="60" dirty="0">
                <a:solidFill>
                  <a:schemeClr val="tx2"/>
                </a:solidFill>
                <a:effectLst/>
              </a:rPr>
              <a:t>SOME VEGETABLES SHOULD BE EATEN COOKED</a:t>
            </a:r>
            <a:endParaRPr lang="en-US" sz="2600" spc="60" dirty="0">
              <a:effectLst/>
            </a:endParaRPr>
          </a:p>
        </p:txBody>
      </p:sp>
    </p:spTree>
    <p:extLst>
      <p:ext uri="{BB962C8B-B14F-4D97-AF65-F5344CB8AC3E}">
        <p14:creationId xmlns:p14="http://schemas.microsoft.com/office/powerpoint/2010/main" val="1817742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idx="4294967295"/>
          </p:nvPr>
        </p:nvSpPr>
        <p:spPr>
          <a:xfrm>
            <a:off x="0" y="609600"/>
            <a:ext cx="7772400" cy="1143000"/>
          </a:xfrm>
        </p:spPr>
        <p:txBody>
          <a:bodyPr/>
          <a:lstStyle/>
          <a:p>
            <a:pPr eaLnBrk="1" hangingPunct="1"/>
            <a:r>
              <a:rPr lang="en-US" dirty="0">
                <a:solidFill>
                  <a:schemeClr val="hlink"/>
                </a:solidFill>
              </a:rPr>
              <a:t>Canola Cans</a:t>
            </a:r>
          </a:p>
        </p:txBody>
      </p:sp>
      <p:pic>
        <p:nvPicPr>
          <p:cNvPr id="175106" name="Picture 4" descr="Trad2_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211" y="751399"/>
            <a:ext cx="6679228" cy="536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18</a:t>
            </a:fld>
            <a:endParaRPr lang="en-US" dirty="0"/>
          </a:p>
        </p:txBody>
      </p:sp>
    </p:spTree>
    <p:extLst>
      <p:ext uri="{BB962C8B-B14F-4D97-AF65-F5344CB8AC3E}">
        <p14:creationId xmlns:p14="http://schemas.microsoft.com/office/powerpoint/2010/main" val="340665468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762" y="2540000"/>
            <a:ext cx="9144000" cy="1143000"/>
          </a:xfrm>
        </p:spPr>
        <p:txBody>
          <a:bodyPr/>
          <a:lstStyle/>
          <a:p>
            <a:pPr eaLnBrk="1" hangingPunct="1"/>
            <a:r>
              <a:rPr lang="en-US" sz="3600" b="1" kern="1200" dirty="0">
                <a:solidFill>
                  <a:srgbClr val="FFFFFF"/>
                </a:solidFill>
                <a:latin typeface="Lucida Sans Unicode"/>
                <a:ea typeface="ＭＳ Ｐゴシック"/>
                <a:cs typeface="ＭＳ Ｐゴシック"/>
              </a:rPr>
              <a:t>Many Vegetables Provide More Nourishment When Cooked</a:t>
            </a:r>
            <a:endParaRPr lang="en-US" sz="3600" dirty="0">
              <a:solidFill>
                <a:srgbClr val="FFFFFF"/>
              </a:solidFill>
              <a:effectLst/>
            </a:endParaRPr>
          </a:p>
        </p:txBody>
      </p:sp>
      <p:pic>
        <p:nvPicPr>
          <p:cNvPr id="4" name="Picture 3" descr="NT PowerPoint 1490.jpg"/>
          <p:cNvPicPr>
            <a:picLocks noChangeAspect="1"/>
          </p:cNvPicPr>
          <p:nvPr/>
        </p:nvPicPr>
        <p:blipFill rotWithShape="1">
          <a:blip r:embed="rId3" cstate="email">
            <a:extLst>
              <a:ext uri="{28A0092B-C50C-407E-A947-70E740481C1C}">
                <a14:useLocalDpi xmlns:a14="http://schemas.microsoft.com/office/drawing/2010/main" val="0"/>
              </a:ext>
            </a:extLst>
          </a:blip>
          <a:srcRect t="19407"/>
          <a:stretch/>
        </p:blipFill>
        <p:spPr>
          <a:xfrm>
            <a:off x="4763" y="865888"/>
            <a:ext cx="9144000" cy="4916673"/>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pPr>
              <a:defRPr/>
            </a:pPr>
            <a:r>
              <a:rPr lang="en-US" sz="1200" dirty="0"/>
              <a:t>119</a:t>
            </a:r>
          </a:p>
        </p:txBody>
      </p:sp>
      <p:sp>
        <p:nvSpPr>
          <p:cNvPr id="6" name="Rectangle 5"/>
          <p:cNvSpPr/>
          <p:nvPr/>
        </p:nvSpPr>
        <p:spPr>
          <a:xfrm>
            <a:off x="-4762" y="4737130"/>
            <a:ext cx="9144000" cy="369332"/>
          </a:xfrm>
          <a:prstGeom prst="rect">
            <a:avLst/>
          </a:prstGeom>
        </p:spPr>
        <p:txBody>
          <a:bodyPr wrap="square">
            <a:spAutoFit/>
          </a:bodyPr>
          <a:lstStyle/>
          <a:p>
            <a:r>
              <a:rPr lang="en-US" sz="1800" b="1" spc="60" dirty="0">
                <a:solidFill>
                  <a:srgbClr val="000000"/>
                </a:solidFill>
                <a:latin typeface="Lucida Sans Unicode"/>
                <a:ea typeface="ＭＳ Ｐゴシック"/>
                <a:cs typeface="ＭＳ Ｐゴシック"/>
              </a:rPr>
              <a:t>MANY VEGETABLES PROVIDE MORE NOURISHMENT WHEN COOKED.</a:t>
            </a:r>
            <a:endParaRPr lang="en-US" sz="1800" dirty="0">
              <a:latin typeface="Lucida Sans Unicode"/>
            </a:endParaRPr>
          </a:p>
        </p:txBody>
      </p:sp>
    </p:spTree>
    <p:extLst>
      <p:ext uri="{BB962C8B-B14F-4D97-AF65-F5344CB8AC3E}">
        <p14:creationId xmlns:p14="http://schemas.microsoft.com/office/powerpoint/2010/main" val="145919684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pPr>
              <a:defRPr/>
            </a:pPr>
            <a:fld id="{C1CF05FA-5090-5C41-BEEC-593698457A7B}" type="slidenum">
              <a:rPr lang="en-US" sz="1200"/>
              <a:pPr>
                <a:defRPr/>
              </a:pPr>
              <a:t>181</a:t>
            </a:fld>
            <a:endParaRPr lang="en-US" sz="1200" dirty="0"/>
          </a:p>
        </p:txBody>
      </p:sp>
      <p:pic>
        <p:nvPicPr>
          <p:cNvPr id="3" name="Picture 2" descr="NT PowerPoint  986.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807" y="876300"/>
            <a:ext cx="4256831" cy="2834640"/>
          </a:xfrm>
          <a:prstGeom prst="rect">
            <a:avLst/>
          </a:prstGeom>
          <a:ln w="3175" cmpd="sng">
            <a:solidFill>
              <a:schemeClr val="tx1"/>
            </a:solidFill>
          </a:ln>
        </p:spPr>
      </p:pic>
      <p:pic>
        <p:nvPicPr>
          <p:cNvPr id="4" name="Picture 3" descr="NT PowerPoint  103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38822" y="3893820"/>
            <a:ext cx="4256831" cy="2834640"/>
          </a:xfrm>
          <a:prstGeom prst="rect">
            <a:avLst/>
          </a:prstGeom>
          <a:ln w="3175" cmpd="sng">
            <a:solidFill>
              <a:schemeClr val="tx1"/>
            </a:solidFill>
          </a:ln>
        </p:spPr>
      </p:pic>
      <p:pic>
        <p:nvPicPr>
          <p:cNvPr id="6" name="Picture 5" descr="NT PowerPoint  1027.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24453" y="889000"/>
            <a:ext cx="4256831" cy="2834640"/>
          </a:xfrm>
          <a:prstGeom prst="rect">
            <a:avLst/>
          </a:prstGeom>
          <a:ln w="3175" cmpd="sng">
            <a:solidFill>
              <a:schemeClr val="tx1"/>
            </a:solidFill>
          </a:ln>
        </p:spPr>
      </p:pic>
      <p:sp>
        <p:nvSpPr>
          <p:cNvPr id="5" name="Title 4"/>
          <p:cNvSpPr>
            <a:spLocks noGrp="1"/>
          </p:cNvSpPr>
          <p:nvPr>
            <p:ph type="title" idx="4294967295"/>
          </p:nvPr>
        </p:nvSpPr>
        <p:spPr>
          <a:xfrm>
            <a:off x="742156" y="0"/>
            <a:ext cx="7660163" cy="589280"/>
          </a:xfrm>
        </p:spPr>
        <p:txBody>
          <a:bodyPr/>
          <a:lstStyle/>
          <a:p>
            <a:pPr rtl="0" eaLnBrk="1" fontAlgn="base" hangingPunct="1"/>
            <a:r>
              <a:rPr lang="en-US" sz="2800" b="1" dirty="0">
                <a:solidFill>
                  <a:schemeClr val="tx2"/>
                </a:solidFill>
                <a:effectLst/>
                <a:latin typeface="Lucida Sans Unicode" pitchFamily="34" charset="0"/>
                <a:ea typeface="ＭＳ Ｐゴシック" charset="0"/>
                <a:cs typeface="ＭＳ Ｐゴシック" charset="0"/>
              </a:rPr>
              <a:t>SPINACH</a:t>
            </a:r>
            <a:r>
              <a:rPr lang="en-US" sz="4400" b="1" dirty="0">
                <a:solidFill>
                  <a:schemeClr val="tx2"/>
                </a:solidFill>
                <a:effectLst/>
                <a:latin typeface="Lucida Sans Unicode" pitchFamily="34" charset="0"/>
                <a:ea typeface="ＭＳ Ｐゴシック" charset="0"/>
                <a:cs typeface="ＭＳ Ｐゴシック" charset="0"/>
              </a:rPr>
              <a:t> </a:t>
            </a:r>
            <a:endParaRPr lang="en-US" dirty="0">
              <a:effectLst/>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idx="4294967295"/>
          </p:nvPr>
        </p:nvSpPr>
        <p:spPr>
          <a:xfrm>
            <a:off x="2895600" y="381000"/>
            <a:ext cx="3505200" cy="1143000"/>
          </a:xfrm>
        </p:spPr>
        <p:txBody>
          <a:bodyPr/>
          <a:lstStyle/>
          <a:p>
            <a:pPr eaLnBrk="1" hangingPunct="1"/>
            <a:r>
              <a:rPr lang="en-US" sz="3600" b="1" dirty="0">
                <a:solidFill>
                  <a:schemeClr val="tx1"/>
                </a:solidFill>
              </a:rPr>
              <a:t>BROCCOLI </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B416F603-7E55-4643-B2A1-58001F105E47}" type="slidenum">
              <a:rPr lang="en-US" sz="1200"/>
              <a:pPr>
                <a:defRPr/>
              </a:pPr>
              <a:t>182</a:t>
            </a:fld>
            <a:endParaRPr lang="en-US" sz="1200" dirty="0"/>
          </a:p>
        </p:txBody>
      </p:sp>
      <p:pic>
        <p:nvPicPr>
          <p:cNvPr id="3" name="Picture 2" descr="NT PowerPoint  92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0952" y="1861185"/>
            <a:ext cx="4394148" cy="2926080"/>
          </a:xfrm>
          <a:prstGeom prst="rect">
            <a:avLst/>
          </a:prstGeom>
          <a:ln w="3175" cmpd="sng">
            <a:solidFill>
              <a:schemeClr val="tx1"/>
            </a:solidFill>
          </a:ln>
        </p:spPr>
      </p:pic>
      <p:pic>
        <p:nvPicPr>
          <p:cNvPr id="4" name="Picture 3" descr="NT PowerPoint  1119.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590" y="1861185"/>
            <a:ext cx="4394148" cy="2926080"/>
          </a:xfrm>
          <a:prstGeom prst="rect">
            <a:avLst/>
          </a:prstGeom>
          <a:ln w="3175" cmpd="sng">
            <a:solidFill>
              <a:schemeClr val="tx1"/>
            </a:solid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pPr>
              <a:defRPr/>
            </a:pPr>
            <a:fld id="{DA31C242-8A85-5047-8627-CDE06E6BFC72}" type="slidenum">
              <a:rPr lang="en-US" sz="1200"/>
              <a:pPr>
                <a:defRPr/>
              </a:pPr>
              <a:t>183</a:t>
            </a:fld>
            <a:endParaRPr lang="en-US" sz="1200" dirty="0"/>
          </a:p>
        </p:txBody>
      </p:sp>
      <p:pic>
        <p:nvPicPr>
          <p:cNvPr id="4" name="Picture 3" descr="NT PowerPoint  93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900" y="1861185"/>
            <a:ext cx="4394148" cy="2926080"/>
          </a:xfrm>
          <a:prstGeom prst="rect">
            <a:avLst/>
          </a:prstGeom>
          <a:ln w="3175" cmpd="sng">
            <a:solidFill>
              <a:schemeClr val="tx1"/>
            </a:solidFill>
          </a:ln>
        </p:spPr>
      </p:pic>
      <p:pic>
        <p:nvPicPr>
          <p:cNvPr id="5" name="Picture 4" descr="NT PowerPoint  95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56138" y="1861185"/>
            <a:ext cx="4394148" cy="2926080"/>
          </a:xfrm>
          <a:prstGeom prst="rect">
            <a:avLst/>
          </a:prstGeom>
          <a:ln w="3175" cmpd="sng">
            <a:solidFill>
              <a:schemeClr val="tx1"/>
            </a:solidFill>
          </a:ln>
        </p:spPr>
      </p:pic>
      <p:sp>
        <p:nvSpPr>
          <p:cNvPr id="3" name="Title 2"/>
          <p:cNvSpPr>
            <a:spLocks noGrp="1"/>
          </p:cNvSpPr>
          <p:nvPr>
            <p:ph type="title" idx="4294967295"/>
          </p:nvPr>
        </p:nvSpPr>
        <p:spPr/>
        <p:txBody>
          <a:bodyPr/>
          <a:lstStyle/>
          <a:p>
            <a:r>
              <a:rPr lang="en-US" sz="3600" b="1" kern="1200" dirty="0">
                <a:solidFill>
                  <a:srgbClr val="000000"/>
                </a:solidFill>
                <a:effectLst/>
                <a:latin typeface="Lucida Sans Unicode"/>
                <a:ea typeface="ＭＳ Ｐゴシック"/>
                <a:cs typeface="ＭＳ Ｐゴシック"/>
              </a:rPr>
              <a:t>BROCCOLI </a:t>
            </a: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1038" y="2843213"/>
            <a:ext cx="7772400" cy="1143000"/>
          </a:xfrm>
        </p:spPr>
        <p:txBody>
          <a:bodyPr/>
          <a:lstStyle/>
          <a:p>
            <a:r>
              <a:rPr lang="en-US" sz="3600" dirty="0">
                <a:solidFill>
                  <a:schemeClr val="tx1"/>
                </a:solidFill>
              </a:rPr>
              <a:t>Mixed Vegetables</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71360DCB-7ED0-6546-A959-9974F180C5EE}" type="slidenum">
              <a:rPr lang="en-US" sz="1200" smtClean="0"/>
              <a:pPr>
                <a:defRPr/>
              </a:pPr>
              <a:t>184</a:t>
            </a:fld>
            <a:endParaRPr lang="en-US" sz="1200" dirty="0"/>
          </a:p>
        </p:txBody>
      </p:sp>
      <p:pic>
        <p:nvPicPr>
          <p:cNvPr id="3" name="Picture 2" descr="NT PowerPoint 20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90726"/>
            <a:ext cx="9144000" cy="6100653"/>
          </a:xfrm>
          <a:prstGeom prst="rect">
            <a:avLst/>
          </a:prstGeom>
        </p:spPr>
      </p:pic>
    </p:spTree>
    <p:extLst>
      <p:ext uri="{BB962C8B-B14F-4D97-AF65-F5344CB8AC3E}">
        <p14:creationId xmlns:p14="http://schemas.microsoft.com/office/powerpoint/2010/main" val="10876696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idx="4294967295"/>
          </p:nvPr>
        </p:nvSpPr>
        <p:spPr>
          <a:xfrm>
            <a:off x="2398713" y="0"/>
            <a:ext cx="4343400" cy="685800"/>
          </a:xfrm>
        </p:spPr>
        <p:txBody>
          <a:bodyPr/>
          <a:lstStyle/>
          <a:p>
            <a:pPr eaLnBrk="1" hangingPunct="1"/>
            <a:r>
              <a:rPr lang="en-US" sz="2800" b="1" dirty="0">
                <a:solidFill>
                  <a:schemeClr val="tx1"/>
                </a:solidFill>
              </a:rPr>
              <a:t>LENTIL SOUP </a:t>
            </a:r>
          </a:p>
        </p:txBody>
      </p:sp>
      <p:sp>
        <p:nvSpPr>
          <p:cNvPr id="2" name="Slide Number Placeholder 1"/>
          <p:cNvSpPr>
            <a:spLocks noGrp="1"/>
          </p:cNvSpPr>
          <p:nvPr>
            <p:ph type="sldNum" sz="quarter" idx="12"/>
          </p:nvPr>
        </p:nvSpPr>
        <p:spPr>
          <a:xfrm>
            <a:off x="7010400" y="6400800"/>
            <a:ext cx="1905000" cy="457200"/>
          </a:xfrm>
        </p:spPr>
        <p:txBody>
          <a:bodyPr/>
          <a:lstStyle/>
          <a:p>
            <a:pPr>
              <a:defRPr/>
            </a:pPr>
            <a:fld id="{211C35BC-7023-C846-87F2-510F7C941C09}" type="slidenum">
              <a:rPr lang="en-US" sz="1200"/>
              <a:pPr>
                <a:defRPr/>
              </a:pPr>
              <a:t>185</a:t>
            </a:fld>
            <a:endParaRPr lang="en-US" sz="1200" dirty="0"/>
          </a:p>
        </p:txBody>
      </p:sp>
      <p:pic>
        <p:nvPicPr>
          <p:cNvPr id="3" name="Picture 2" descr="NT PowerPoint 175.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3920" y="767080"/>
            <a:ext cx="4119514" cy="2743200"/>
          </a:xfrm>
          <a:prstGeom prst="rect">
            <a:avLst/>
          </a:prstGeom>
          <a:ln w="3175" cmpd="sng">
            <a:solidFill>
              <a:schemeClr val="tx1"/>
            </a:solidFill>
          </a:ln>
        </p:spPr>
      </p:pic>
      <p:pic>
        <p:nvPicPr>
          <p:cNvPr id="4" name="Picture 3" descr="NT PowerPoint 19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5760" y="3652520"/>
            <a:ext cx="4119514" cy="2743200"/>
          </a:xfrm>
          <a:prstGeom prst="rect">
            <a:avLst/>
          </a:prstGeom>
          <a:ln w="3175" cmpd="sng">
            <a:solidFill>
              <a:schemeClr val="tx1"/>
            </a:solidFill>
          </a:ln>
        </p:spPr>
      </p:pic>
      <p:pic>
        <p:nvPicPr>
          <p:cNvPr id="5" name="Picture 4" descr="NT PowerPoint 134.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65760" y="767080"/>
            <a:ext cx="4119514" cy="2743200"/>
          </a:xfrm>
          <a:prstGeom prst="rect">
            <a:avLst/>
          </a:prstGeom>
          <a:ln w="3175" cmpd="sng">
            <a:solidFill>
              <a:schemeClr val="tx1"/>
            </a:solidFill>
          </a:ln>
        </p:spPr>
      </p:pic>
      <p:pic>
        <p:nvPicPr>
          <p:cNvPr id="6" name="Picture 5" descr="NT PowerPoint 458.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93920" y="3652520"/>
            <a:ext cx="4119514" cy="2743200"/>
          </a:xfrm>
          <a:prstGeom prst="rect">
            <a:avLst/>
          </a:prstGeom>
          <a:ln w="3175" cmpd="sng">
            <a:solidFill>
              <a:schemeClr val="tx1"/>
            </a:solid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idx="4294967295"/>
          </p:nvPr>
        </p:nvSpPr>
        <p:spPr>
          <a:xfrm>
            <a:off x="681038" y="4460240"/>
            <a:ext cx="7772400" cy="1143000"/>
          </a:xfrm>
        </p:spPr>
        <p:txBody>
          <a:bodyPr/>
          <a:lstStyle/>
          <a:p>
            <a:r>
              <a:rPr lang="en-US" sz="2800" dirty="0"/>
              <a:t>LENTIL SOUP</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D59D9EF5-4EEB-C744-BF95-C8656B16BC6E}" type="slidenum">
              <a:rPr lang="en-US" sz="1200"/>
              <a:pPr>
                <a:defRPr/>
              </a:pPr>
              <a:t>186</a:t>
            </a:fld>
            <a:endParaRPr lang="en-US" sz="1200" dirty="0"/>
          </a:p>
        </p:txBody>
      </p:sp>
      <p:pic>
        <p:nvPicPr>
          <p:cNvPr id="4" name="Picture 3" descr="NT PowerPoint 54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750" y="655320"/>
            <a:ext cx="4394148" cy="2926080"/>
          </a:xfrm>
          <a:prstGeom prst="rect">
            <a:avLst/>
          </a:prstGeom>
          <a:ln w="3175" cmpd="sng">
            <a:solidFill>
              <a:schemeClr val="tx1"/>
            </a:solidFill>
          </a:ln>
        </p:spPr>
      </p:pic>
      <p:pic>
        <p:nvPicPr>
          <p:cNvPr id="18" name="Picture 17" descr="NT PowerPoint 611 - Version 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80489" y="3767414"/>
            <a:ext cx="4394148" cy="2926080"/>
          </a:xfrm>
          <a:prstGeom prst="rect">
            <a:avLst/>
          </a:prstGeom>
          <a:ln w="3175" cmpd="sng">
            <a:solidFill>
              <a:schemeClr val="tx1"/>
            </a:solidFill>
          </a:ln>
        </p:spPr>
      </p:pic>
      <p:pic>
        <p:nvPicPr>
          <p:cNvPr id="19" name="Picture 18" descr="NT PowerPoint 549.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36277" y="661046"/>
            <a:ext cx="4394148" cy="2926080"/>
          </a:xfrm>
          <a:prstGeom prst="rect">
            <a:avLst/>
          </a:prstGeom>
          <a:ln w="3175" cmpd="sng">
            <a:solidFill>
              <a:schemeClr val="tx1"/>
            </a:solid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681038" y="2854960"/>
            <a:ext cx="7772400" cy="1143000"/>
          </a:xfrm>
        </p:spPr>
        <p:txBody>
          <a:bodyPr/>
          <a:lstStyle/>
          <a:p>
            <a:r>
              <a:rPr lang="en-US" sz="2800" dirty="0"/>
              <a:t>LENTIL SOUP</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BD551D10-8F72-5B4C-9B56-57C24F6FC523}" type="slidenum">
              <a:rPr lang="en-US" sz="1200"/>
              <a:pPr>
                <a:defRPr/>
              </a:pPr>
              <a:t>187</a:t>
            </a:fld>
            <a:endParaRPr lang="en-US" sz="1200" dirty="0"/>
          </a:p>
        </p:txBody>
      </p:sp>
      <p:pic>
        <p:nvPicPr>
          <p:cNvPr id="6" name="Picture 5" descr="NT PowerPoint  84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68300"/>
            <a:ext cx="9144000" cy="6100653"/>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idx="4294967295"/>
          </p:nvPr>
        </p:nvSpPr>
        <p:spPr>
          <a:xfrm>
            <a:off x="-1587" y="533400"/>
            <a:ext cx="9144000" cy="838200"/>
          </a:xfrm>
        </p:spPr>
        <p:txBody>
          <a:bodyPr/>
          <a:lstStyle/>
          <a:p>
            <a:pPr eaLnBrk="1" hangingPunct="1"/>
            <a:r>
              <a:rPr lang="en-US" sz="3600" b="1" dirty="0">
                <a:solidFill>
                  <a:schemeClr val="tx1"/>
                </a:solidFill>
              </a:rPr>
              <a:t>NAME THIS PRODUCT</a:t>
            </a:r>
          </a:p>
        </p:txBody>
      </p:sp>
      <p:sp>
        <p:nvSpPr>
          <p:cNvPr id="245762" name="Text Box 3"/>
          <p:cNvSpPr txBox="1">
            <a:spLocks noChangeArrowheads="1"/>
          </p:cNvSpPr>
          <p:nvPr/>
        </p:nvSpPr>
        <p:spPr bwMode="auto">
          <a:xfrm>
            <a:off x="493713" y="1295400"/>
            <a:ext cx="8153400" cy="493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10000"/>
              </a:lnSpc>
              <a:spcBef>
                <a:spcPct val="50000"/>
              </a:spcBef>
            </a:pPr>
            <a:r>
              <a:rPr lang="en-US" sz="2200" dirty="0">
                <a:latin typeface="Lucida Sans Unicode" pitchFamily="34" charset="0"/>
              </a:rPr>
              <a:t>Water</a:t>
            </a:r>
            <a:r>
              <a:rPr lang="en-US" sz="2200" dirty="0">
                <a:latin typeface="Verdana" charset="0"/>
                <a:cs typeface="Verdana" charset="0"/>
              </a:rPr>
              <a:t>,</a:t>
            </a:r>
            <a:r>
              <a:rPr lang="en-US" sz="2200" dirty="0">
                <a:latin typeface="Lucida Sans Unicode" pitchFamily="34" charset="0"/>
              </a:rPr>
              <a:t> sugar (sucrose)</a:t>
            </a:r>
            <a:r>
              <a:rPr lang="en-US" sz="2200" dirty="0">
                <a:latin typeface="Verdana" charset="0"/>
                <a:cs typeface="Verdana" charset="0"/>
              </a:rPr>
              <a:t>,</a:t>
            </a:r>
            <a:r>
              <a:rPr lang="en-US" sz="2200" dirty="0">
                <a:latin typeface="Lucida Sans Unicode" pitchFamily="34" charset="0"/>
              </a:rPr>
              <a:t> </a:t>
            </a:r>
            <a:r>
              <a:rPr lang="en-US" sz="2200" dirty="0" err="1">
                <a:latin typeface="Lucida Sans Unicode" pitchFamily="34" charset="0"/>
              </a:rPr>
              <a:t>maltodextrin</a:t>
            </a:r>
            <a:r>
              <a:rPr lang="en-US" sz="2200" dirty="0">
                <a:latin typeface="Verdana" charset="0"/>
                <a:cs typeface="Verdana" charset="0"/>
              </a:rPr>
              <a:t>,</a:t>
            </a:r>
            <a:r>
              <a:rPr lang="en-US" sz="2200" dirty="0">
                <a:latin typeface="Lucida Sans Unicode" pitchFamily="34" charset="0"/>
              </a:rPr>
              <a:t> calcium and sodium </a:t>
            </a:r>
            <a:r>
              <a:rPr lang="en-US" sz="2200" dirty="0" err="1">
                <a:latin typeface="Lucida Sans Unicode" pitchFamily="34" charset="0"/>
              </a:rPr>
              <a:t>caseinates</a:t>
            </a:r>
            <a:r>
              <a:rPr lang="en-US" sz="2200" dirty="0">
                <a:latin typeface="Verdana" charset="0"/>
                <a:cs typeface="Verdana" charset="0"/>
              </a:rPr>
              <a:t>,</a:t>
            </a:r>
            <a:r>
              <a:rPr lang="en-US" sz="2200" dirty="0">
                <a:latin typeface="Lucida Sans Unicode" pitchFamily="34" charset="0"/>
              </a:rPr>
              <a:t> high-oleic safflower oil</a:t>
            </a:r>
            <a:r>
              <a:rPr lang="en-US" sz="2200" dirty="0">
                <a:latin typeface="Verdana" charset="0"/>
                <a:cs typeface="Verdana" charset="0"/>
              </a:rPr>
              <a:t>,</a:t>
            </a:r>
            <a:r>
              <a:rPr lang="en-US" sz="2200" dirty="0">
                <a:latin typeface="Lucida Sans Unicode" pitchFamily="34" charset="0"/>
              </a:rPr>
              <a:t> soy protein isolate</a:t>
            </a:r>
            <a:r>
              <a:rPr lang="en-US" sz="2200" dirty="0">
                <a:latin typeface="Verdana" charset="0"/>
                <a:cs typeface="Verdana" charset="0"/>
              </a:rPr>
              <a:t>,</a:t>
            </a:r>
            <a:r>
              <a:rPr lang="en-US" sz="2200" dirty="0">
                <a:latin typeface="Lucida Sans Unicode" pitchFamily="34" charset="0"/>
              </a:rPr>
              <a:t> canola oil</a:t>
            </a:r>
            <a:r>
              <a:rPr lang="en-US" sz="2200" dirty="0">
                <a:latin typeface="Verdana" charset="0"/>
                <a:cs typeface="Verdana" charset="0"/>
              </a:rPr>
              <a:t>,</a:t>
            </a:r>
            <a:r>
              <a:rPr lang="en-US" sz="2200" dirty="0">
                <a:latin typeface="Lucida Sans Unicode" pitchFamily="34" charset="0"/>
              </a:rPr>
              <a:t> soy oil</a:t>
            </a:r>
            <a:r>
              <a:rPr lang="en-US" sz="2200" dirty="0">
                <a:latin typeface="Verdana" charset="0"/>
                <a:cs typeface="Verdana" charset="0"/>
              </a:rPr>
              <a:t>,</a:t>
            </a:r>
            <a:r>
              <a:rPr lang="en-US" sz="2200" dirty="0">
                <a:latin typeface="Lucida Sans Unicode" pitchFamily="34" charset="0"/>
              </a:rPr>
              <a:t> potassium citrate</a:t>
            </a:r>
            <a:r>
              <a:rPr lang="en-US" sz="2200" dirty="0">
                <a:latin typeface="Verdana" charset="0"/>
                <a:cs typeface="Verdana" charset="0"/>
              </a:rPr>
              <a:t>,</a:t>
            </a:r>
            <a:r>
              <a:rPr lang="en-US" sz="2200" dirty="0">
                <a:latin typeface="Lucida Sans Unicode" pitchFamily="34" charset="0"/>
              </a:rPr>
              <a:t> calcium phosphate dibasic</a:t>
            </a:r>
            <a:r>
              <a:rPr lang="en-US" sz="2200" dirty="0">
                <a:latin typeface="Verdana" charset="0"/>
                <a:cs typeface="Verdana" charset="0"/>
              </a:rPr>
              <a:t>,</a:t>
            </a:r>
            <a:r>
              <a:rPr lang="en-US" sz="2200" dirty="0">
                <a:latin typeface="Lucida Sans Unicode" pitchFamily="34" charset="0"/>
              </a:rPr>
              <a:t> magnesium chloride</a:t>
            </a:r>
            <a:r>
              <a:rPr lang="en-US" sz="2200" dirty="0">
                <a:latin typeface="Verdana" charset="0"/>
                <a:cs typeface="Verdana" charset="0"/>
              </a:rPr>
              <a:t>,</a:t>
            </a:r>
            <a:r>
              <a:rPr lang="en-US" sz="2200" dirty="0">
                <a:latin typeface="Lucida Sans Unicode" pitchFamily="34" charset="0"/>
              </a:rPr>
              <a:t> sodium citrate</a:t>
            </a:r>
            <a:r>
              <a:rPr lang="en-US" sz="2200" dirty="0">
                <a:latin typeface="Verdana" charset="0"/>
                <a:cs typeface="Verdana" charset="0"/>
              </a:rPr>
              <a:t>,</a:t>
            </a:r>
            <a:r>
              <a:rPr lang="en-US" sz="2200" dirty="0">
                <a:latin typeface="Lucida Sans Unicode" pitchFamily="34" charset="0"/>
              </a:rPr>
              <a:t> artificial flavor</a:t>
            </a:r>
            <a:r>
              <a:rPr lang="en-US" sz="2200" dirty="0">
                <a:latin typeface="Verdana" charset="0"/>
                <a:cs typeface="Verdana" charset="0"/>
              </a:rPr>
              <a:t>,</a:t>
            </a:r>
            <a:r>
              <a:rPr lang="en-US" sz="2200" dirty="0">
                <a:latin typeface="Lucida Sans Unicode" pitchFamily="34" charset="0"/>
              </a:rPr>
              <a:t> magnesium phosphate dibasic</a:t>
            </a:r>
            <a:r>
              <a:rPr lang="en-US" sz="2200" dirty="0">
                <a:latin typeface="Verdana" charset="0"/>
                <a:cs typeface="Verdana" charset="0"/>
              </a:rPr>
              <a:t>,</a:t>
            </a:r>
            <a:r>
              <a:rPr lang="en-US" sz="2200" dirty="0">
                <a:latin typeface="Lucida Sans Unicode" pitchFamily="34" charset="0"/>
              </a:rPr>
              <a:t> sodium chloride</a:t>
            </a:r>
            <a:r>
              <a:rPr lang="en-US" sz="2200" dirty="0">
                <a:latin typeface="Verdana" charset="0"/>
                <a:cs typeface="Verdana" charset="0"/>
              </a:rPr>
              <a:t>,</a:t>
            </a:r>
            <a:r>
              <a:rPr lang="en-US" sz="2200" dirty="0">
                <a:latin typeface="Lucida Sans Unicode" pitchFamily="34" charset="0"/>
              </a:rPr>
              <a:t> soy lecithin</a:t>
            </a:r>
            <a:r>
              <a:rPr lang="en-US" sz="2200" dirty="0">
                <a:latin typeface="Verdana" charset="0"/>
                <a:cs typeface="Verdana" charset="0"/>
              </a:rPr>
              <a:t>,</a:t>
            </a:r>
            <a:r>
              <a:rPr lang="en-US" sz="2200" dirty="0">
                <a:latin typeface="Lucida Sans Unicode" pitchFamily="34" charset="0"/>
              </a:rPr>
              <a:t> choline chloride</a:t>
            </a:r>
            <a:r>
              <a:rPr lang="en-US" sz="2200" dirty="0">
                <a:latin typeface="Verdana" charset="0"/>
                <a:cs typeface="Verdana" charset="0"/>
              </a:rPr>
              <a:t>,</a:t>
            </a:r>
            <a:r>
              <a:rPr lang="en-US" sz="2200" dirty="0">
                <a:latin typeface="Lucida Sans Unicode" pitchFamily="34" charset="0"/>
              </a:rPr>
              <a:t> ascorbic acid</a:t>
            </a:r>
            <a:r>
              <a:rPr lang="en-US" sz="2200" dirty="0">
                <a:latin typeface="Verdana" charset="0"/>
                <a:cs typeface="Verdana" charset="0"/>
              </a:rPr>
              <a:t>,</a:t>
            </a:r>
            <a:r>
              <a:rPr lang="en-US" sz="2200" dirty="0">
                <a:latin typeface="Lucida Sans Unicode" pitchFamily="34" charset="0"/>
              </a:rPr>
              <a:t> carrageenan</a:t>
            </a:r>
            <a:r>
              <a:rPr lang="en-US" sz="2200" dirty="0">
                <a:latin typeface="Verdana" charset="0"/>
                <a:cs typeface="Verdana" charset="0"/>
              </a:rPr>
              <a:t>,</a:t>
            </a:r>
            <a:r>
              <a:rPr lang="en-US" sz="2200" dirty="0">
                <a:latin typeface="Lucida Sans Unicode" pitchFamily="34" charset="0"/>
              </a:rPr>
              <a:t> calcium carbonate</a:t>
            </a:r>
            <a:r>
              <a:rPr lang="en-US" sz="2200" dirty="0">
                <a:latin typeface="Verdana" charset="0"/>
                <a:cs typeface="Verdana" charset="0"/>
              </a:rPr>
              <a:t>,</a:t>
            </a:r>
            <a:r>
              <a:rPr lang="en-US" sz="2200" dirty="0">
                <a:latin typeface="Lucida Sans Unicode" pitchFamily="34" charset="0"/>
              </a:rPr>
              <a:t> zinc sulfate</a:t>
            </a:r>
            <a:r>
              <a:rPr lang="en-US" sz="2200" dirty="0">
                <a:latin typeface="Verdana" charset="0"/>
                <a:cs typeface="Verdana" charset="0"/>
              </a:rPr>
              <a:t>,</a:t>
            </a:r>
            <a:r>
              <a:rPr lang="en-US" sz="2200" dirty="0">
                <a:latin typeface="Lucida Sans Unicode" pitchFamily="34" charset="0"/>
              </a:rPr>
              <a:t> ferrous sulfate</a:t>
            </a:r>
            <a:r>
              <a:rPr lang="en-US" sz="2200" dirty="0">
                <a:latin typeface="Verdana" charset="0"/>
                <a:cs typeface="Verdana" charset="0"/>
              </a:rPr>
              <a:t>,</a:t>
            </a:r>
            <a:r>
              <a:rPr lang="en-US" sz="2200" dirty="0">
                <a:latin typeface="Lucida Sans Unicode" pitchFamily="34" charset="0"/>
              </a:rPr>
              <a:t> alpha-</a:t>
            </a:r>
            <a:r>
              <a:rPr lang="en-US" sz="2200" dirty="0" err="1">
                <a:latin typeface="Lucida Sans Unicode" pitchFamily="34" charset="0"/>
              </a:rPr>
              <a:t>tocopherol</a:t>
            </a:r>
            <a:r>
              <a:rPr lang="en-US" sz="2200" dirty="0">
                <a:latin typeface="Lucida Sans Unicode" pitchFamily="34" charset="0"/>
              </a:rPr>
              <a:t> acetate</a:t>
            </a:r>
            <a:r>
              <a:rPr lang="en-US" sz="2200" dirty="0">
                <a:latin typeface="Verdana" charset="0"/>
                <a:cs typeface="Verdana" charset="0"/>
              </a:rPr>
              <a:t>,</a:t>
            </a:r>
            <a:r>
              <a:rPr lang="en-US" sz="2200" dirty="0">
                <a:latin typeface="Lucida Sans Unicode" pitchFamily="34" charset="0"/>
              </a:rPr>
              <a:t> </a:t>
            </a:r>
            <a:r>
              <a:rPr lang="en-US" sz="2200" dirty="0" err="1">
                <a:latin typeface="Lucida Sans Unicode" pitchFamily="34" charset="0"/>
              </a:rPr>
              <a:t>niacinamide</a:t>
            </a:r>
            <a:r>
              <a:rPr lang="en-US" sz="2200" dirty="0">
                <a:latin typeface="Verdana" charset="0"/>
                <a:cs typeface="Verdana" charset="0"/>
              </a:rPr>
              <a:t>,</a:t>
            </a:r>
            <a:r>
              <a:rPr lang="en-US" sz="2200" dirty="0">
                <a:latin typeface="Lucida Sans Unicode" pitchFamily="34" charset="0"/>
              </a:rPr>
              <a:t> calcium </a:t>
            </a:r>
            <a:r>
              <a:rPr lang="en-US" sz="2200" dirty="0" err="1">
                <a:latin typeface="Lucida Sans Unicode" pitchFamily="34" charset="0"/>
              </a:rPr>
              <a:t>pantothenate</a:t>
            </a:r>
            <a:r>
              <a:rPr lang="en-US" sz="2200" dirty="0">
                <a:latin typeface="Verdana" charset="0"/>
                <a:cs typeface="Verdana" charset="0"/>
              </a:rPr>
              <a:t>,</a:t>
            </a:r>
            <a:r>
              <a:rPr lang="en-US" sz="2200" dirty="0">
                <a:latin typeface="Lucida Sans Unicode" pitchFamily="34" charset="0"/>
              </a:rPr>
              <a:t> manganese sulfate</a:t>
            </a:r>
            <a:r>
              <a:rPr lang="en-US" sz="2200" dirty="0">
                <a:latin typeface="Verdana" charset="0"/>
                <a:cs typeface="Verdana" charset="0"/>
              </a:rPr>
              <a:t>,</a:t>
            </a:r>
            <a:r>
              <a:rPr lang="en-US" sz="2200" dirty="0">
                <a:latin typeface="Lucida Sans Unicode" pitchFamily="34" charset="0"/>
              </a:rPr>
              <a:t> cupric sulfate</a:t>
            </a:r>
            <a:r>
              <a:rPr lang="en-US" sz="2200" dirty="0">
                <a:latin typeface="Verdana" charset="0"/>
                <a:cs typeface="Verdana" charset="0"/>
              </a:rPr>
              <a:t>,</a:t>
            </a:r>
            <a:r>
              <a:rPr lang="en-US" sz="2200" dirty="0">
                <a:latin typeface="Lucida Sans Unicode" pitchFamily="34" charset="0"/>
              </a:rPr>
              <a:t> vitamin A </a:t>
            </a:r>
            <a:r>
              <a:rPr lang="en-US" sz="2200" dirty="0" err="1">
                <a:latin typeface="Lucida Sans Unicode" pitchFamily="34" charset="0"/>
              </a:rPr>
              <a:t>palmitate</a:t>
            </a:r>
            <a:r>
              <a:rPr lang="en-US" sz="2200" dirty="0">
                <a:latin typeface="Verdana" charset="0"/>
                <a:cs typeface="Verdana" charset="0"/>
              </a:rPr>
              <a:t>,</a:t>
            </a:r>
            <a:r>
              <a:rPr lang="en-US" sz="2200" dirty="0">
                <a:latin typeface="Lucida Sans Unicode" pitchFamily="34" charset="0"/>
              </a:rPr>
              <a:t> thiamine chloride hydrochloride</a:t>
            </a:r>
            <a:r>
              <a:rPr lang="en-US" sz="2200" dirty="0">
                <a:latin typeface="Verdana" charset="0"/>
                <a:cs typeface="Verdana" charset="0"/>
              </a:rPr>
              <a:t>,</a:t>
            </a:r>
            <a:r>
              <a:rPr lang="en-US" sz="2200" dirty="0">
                <a:latin typeface="Lucida Sans Unicode" pitchFamily="34" charset="0"/>
              </a:rPr>
              <a:t> pyridoxine hydrochloride</a:t>
            </a:r>
            <a:r>
              <a:rPr lang="en-US" sz="2200" dirty="0">
                <a:latin typeface="Verdana" charset="0"/>
                <a:cs typeface="Verdana" charset="0"/>
              </a:rPr>
              <a:t>,</a:t>
            </a:r>
            <a:r>
              <a:rPr lang="en-US" sz="2200" dirty="0">
                <a:latin typeface="Lucida Sans Unicode" pitchFamily="34" charset="0"/>
              </a:rPr>
              <a:t> riboflavin</a:t>
            </a:r>
            <a:r>
              <a:rPr lang="en-US" sz="2200" dirty="0">
                <a:latin typeface="Verdana" charset="0"/>
                <a:cs typeface="Verdana" charset="0"/>
              </a:rPr>
              <a:t>,</a:t>
            </a:r>
            <a:r>
              <a:rPr lang="en-US" sz="2200" dirty="0">
                <a:latin typeface="Lucida Sans Unicode" pitchFamily="34" charset="0"/>
              </a:rPr>
              <a:t> folic acid</a:t>
            </a:r>
            <a:r>
              <a:rPr lang="en-US" sz="2200" dirty="0">
                <a:latin typeface="Verdana" charset="0"/>
                <a:cs typeface="Verdana" charset="0"/>
              </a:rPr>
              <a:t>,</a:t>
            </a:r>
            <a:r>
              <a:rPr lang="en-US" sz="2200" dirty="0">
                <a:latin typeface="Lucida Sans Unicode" pitchFamily="34" charset="0"/>
              </a:rPr>
              <a:t> biotin sodium </a:t>
            </a:r>
            <a:r>
              <a:rPr lang="en-US" sz="2200" dirty="0" err="1">
                <a:latin typeface="Lucida Sans Unicode" pitchFamily="34" charset="0"/>
              </a:rPr>
              <a:t>molybdate</a:t>
            </a:r>
            <a:r>
              <a:rPr lang="en-US" sz="2200" dirty="0">
                <a:latin typeface="Verdana" charset="0"/>
                <a:cs typeface="Verdana" charset="0"/>
              </a:rPr>
              <a:t>,</a:t>
            </a:r>
            <a:r>
              <a:rPr lang="en-US" sz="2200" dirty="0">
                <a:latin typeface="Lucida Sans Unicode" pitchFamily="34" charset="0"/>
              </a:rPr>
              <a:t> chromium chloride</a:t>
            </a:r>
            <a:r>
              <a:rPr lang="en-US" sz="2200" dirty="0">
                <a:latin typeface="Verdana" charset="0"/>
                <a:cs typeface="Verdana" charset="0"/>
              </a:rPr>
              <a:t>,</a:t>
            </a:r>
            <a:r>
              <a:rPr lang="en-US" sz="2200" dirty="0">
                <a:latin typeface="Lucida Sans Unicode" pitchFamily="34" charset="0"/>
              </a:rPr>
              <a:t> potassium iodide</a:t>
            </a:r>
            <a:r>
              <a:rPr lang="en-US" sz="2200" dirty="0">
                <a:latin typeface="Verdana" charset="0"/>
                <a:cs typeface="Verdana" charset="0"/>
              </a:rPr>
              <a:t>,</a:t>
            </a:r>
            <a:r>
              <a:rPr lang="en-US" sz="2200" dirty="0">
                <a:latin typeface="Lucida Sans Unicode" pitchFamily="34" charset="0"/>
              </a:rPr>
              <a:t> sodium </a:t>
            </a:r>
            <a:r>
              <a:rPr lang="en-US" sz="2200" dirty="0" err="1">
                <a:latin typeface="Lucida Sans Unicode" pitchFamily="34" charset="0"/>
              </a:rPr>
              <a:t>selenate</a:t>
            </a:r>
            <a:r>
              <a:rPr lang="en-US" sz="2200" dirty="0">
                <a:latin typeface="Verdana" charset="0"/>
                <a:cs typeface="Verdana" charset="0"/>
              </a:rPr>
              <a:t>,</a:t>
            </a:r>
            <a:r>
              <a:rPr lang="en-US" sz="2200" dirty="0">
                <a:latin typeface="Lucida Sans Unicode" pitchFamily="34" charset="0"/>
              </a:rPr>
              <a:t> </a:t>
            </a:r>
            <a:r>
              <a:rPr lang="en-US" sz="2200" dirty="0" err="1">
                <a:latin typeface="Lucida Sans Unicode" pitchFamily="34" charset="0"/>
              </a:rPr>
              <a:t>phylloquinone</a:t>
            </a:r>
            <a:r>
              <a:rPr lang="en-US" sz="2200" dirty="0">
                <a:latin typeface="Verdana" charset="0"/>
                <a:cs typeface="Verdana" charset="0"/>
              </a:rPr>
              <a:t>,</a:t>
            </a:r>
            <a:r>
              <a:rPr lang="en-US" sz="2200" dirty="0">
                <a:latin typeface="Lucida Sans Unicode" pitchFamily="34" charset="0"/>
              </a:rPr>
              <a:t> </a:t>
            </a:r>
            <a:r>
              <a:rPr lang="en-US" sz="2200" dirty="0" err="1">
                <a:latin typeface="Lucida Sans Unicode" pitchFamily="34" charset="0"/>
              </a:rPr>
              <a:t>cyanocobalamin</a:t>
            </a:r>
            <a:r>
              <a:rPr lang="en-US" sz="2200" dirty="0">
                <a:latin typeface="Lucida Sans Unicode" pitchFamily="34" charset="0"/>
              </a:rPr>
              <a:t> and vitamin D</a:t>
            </a:r>
            <a:r>
              <a:rPr lang="en-US" sz="2200" baseline="-25000" dirty="0">
                <a:latin typeface="Lucida Sans Unicode" pitchFamily="34" charset="0"/>
              </a:rPr>
              <a:t>3</a:t>
            </a:r>
            <a:r>
              <a:rPr lang="en-US" sz="2200" dirty="0">
                <a:latin typeface="Lucida Sans Unicode" pitchFamily="34" charset="0"/>
              </a:rPr>
              <a:t>.</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127BBC7F-81C1-B14B-9F92-46EFA1EDC80D}" type="slidenum">
              <a:rPr lang="en-US" sz="1200"/>
              <a:pPr>
                <a:defRPr/>
              </a:pPr>
              <a:t>188</a:t>
            </a:fld>
            <a:endParaRPr lang="en-US" sz="120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idx="4294967295"/>
          </p:nvPr>
        </p:nvSpPr>
        <p:spPr>
          <a:xfrm>
            <a:off x="-1588" y="533400"/>
            <a:ext cx="9144001" cy="685800"/>
          </a:xfrm>
        </p:spPr>
        <p:txBody>
          <a:bodyPr/>
          <a:lstStyle/>
          <a:p>
            <a:pPr eaLnBrk="1" hangingPunct="1"/>
            <a:r>
              <a:rPr lang="en-US" sz="3600" b="1" dirty="0">
                <a:solidFill>
                  <a:schemeClr val="tx1"/>
                </a:solidFill>
              </a:rPr>
              <a:t>9. REDUCE STRESSES TO THE BODY</a:t>
            </a:r>
          </a:p>
        </p:txBody>
      </p:sp>
      <p:sp>
        <p:nvSpPr>
          <p:cNvPr id="247810" name="Text Box 3"/>
          <p:cNvSpPr txBox="1">
            <a:spLocks noChangeArrowheads="1"/>
          </p:cNvSpPr>
          <p:nvPr/>
        </p:nvSpPr>
        <p:spPr bwMode="auto">
          <a:xfrm>
            <a:off x="533400" y="1143000"/>
            <a:ext cx="76596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795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379538" algn="l"/>
              </a:tabLst>
              <a:defRPr sz="2400">
                <a:solidFill>
                  <a:schemeClr val="tx1"/>
                </a:solidFill>
                <a:latin typeface="Times New Roman" charset="0"/>
                <a:ea typeface="ＭＳ Ｐゴシック" charset="0"/>
              </a:defRPr>
            </a:lvl2pPr>
            <a:lvl3pPr marL="1143000" indent="-228600" eaLnBrk="0" hangingPunct="0">
              <a:tabLst>
                <a:tab pos="1379538" algn="l"/>
              </a:tabLst>
              <a:defRPr sz="2400">
                <a:solidFill>
                  <a:schemeClr val="tx1"/>
                </a:solidFill>
                <a:latin typeface="Times New Roman" charset="0"/>
                <a:ea typeface="ＭＳ Ｐゴシック" charset="0"/>
              </a:defRPr>
            </a:lvl3pPr>
            <a:lvl4pPr marL="1600200" indent="-228600" eaLnBrk="0" hangingPunct="0">
              <a:tabLst>
                <a:tab pos="1379538" algn="l"/>
              </a:tabLst>
              <a:defRPr sz="2400">
                <a:solidFill>
                  <a:schemeClr val="tx1"/>
                </a:solidFill>
                <a:latin typeface="Times New Roman" charset="0"/>
                <a:ea typeface="ＭＳ Ｐゴシック" charset="0"/>
              </a:defRPr>
            </a:lvl4pPr>
            <a:lvl5pPr marL="2057400" indent="-228600" eaLnBrk="0" hangingPunct="0">
              <a:tabLst>
                <a:tab pos="1379538"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1379538"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1379538"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1379538"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1379538" algn="l"/>
              </a:tabLst>
              <a:defRPr sz="2400">
                <a:solidFill>
                  <a:schemeClr val="tx1"/>
                </a:solidFill>
                <a:latin typeface="Times New Roman" charset="0"/>
                <a:ea typeface="ＭＳ Ｐゴシック" charset="0"/>
              </a:defRPr>
            </a:lvl9pPr>
          </a:lstStyle>
          <a:p>
            <a:pPr algn="l" eaLnBrk="1" hangingPunct="1"/>
            <a:r>
              <a:rPr lang="en-US" b="1" dirty="0">
                <a:solidFill>
                  <a:srgbClr val="FF0000"/>
                </a:solidFill>
                <a:latin typeface="Lucida Sans Unicode" pitchFamily="34" charset="0"/>
              </a:rPr>
              <a:t>AVOID</a:t>
            </a:r>
            <a:r>
              <a:rPr lang="en-US" sz="2800" b="1" dirty="0">
                <a:latin typeface="Lucida Sans Unicode" pitchFamily="34" charset="0"/>
              </a:rPr>
              <a:t>	</a:t>
            </a:r>
            <a:endParaRPr lang="en-US" sz="2200" dirty="0">
              <a:latin typeface="Lucida Sans Unicode" pitchFamily="34" charset="0"/>
            </a:endParaRP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92493E1B-129B-FC4C-BB91-41DDB7800D5E}" type="slidenum">
              <a:rPr lang="en-US" sz="1200"/>
              <a:pPr>
                <a:defRPr/>
              </a:pPr>
              <a:t>189</a:t>
            </a:fld>
            <a:endParaRPr lang="en-US" sz="1200" dirty="0"/>
          </a:p>
        </p:txBody>
      </p:sp>
      <p:sp>
        <p:nvSpPr>
          <p:cNvPr id="3" name="Rectangle 2"/>
          <p:cNvSpPr/>
          <p:nvPr/>
        </p:nvSpPr>
        <p:spPr>
          <a:xfrm>
            <a:off x="1752600" y="1176574"/>
            <a:ext cx="6934200" cy="5300426"/>
          </a:xfrm>
          <a:prstGeom prst="rect">
            <a:avLst/>
          </a:prstGeom>
        </p:spPr>
        <p:txBody>
          <a:bodyPr wrap="square">
            <a:spAutoFit/>
          </a:bodyPr>
          <a:lstStyle/>
          <a:p>
            <a:pPr algn="l" eaLnBrk="1" hangingPunct="1">
              <a:lnSpc>
                <a:spcPct val="110000"/>
              </a:lnSpc>
            </a:pPr>
            <a:r>
              <a:rPr lang="en-US" sz="2200" dirty="0">
                <a:latin typeface="Lucida Sans Unicode" pitchFamily="34" charset="0"/>
              </a:rPr>
              <a:t>Caffeine and other drugs</a:t>
            </a:r>
          </a:p>
          <a:p>
            <a:pPr algn="l" eaLnBrk="1" hangingPunct="1">
              <a:lnSpc>
                <a:spcPct val="110000"/>
              </a:lnSpc>
            </a:pPr>
            <a:r>
              <a:rPr lang="en-US" sz="2200" dirty="0">
                <a:latin typeface="Lucida Sans Unicode" pitchFamily="34" charset="0"/>
              </a:rPr>
              <a:t>Exposure to pesticides and environmental toxins</a:t>
            </a:r>
          </a:p>
          <a:p>
            <a:pPr algn="l" eaLnBrk="1" hangingPunct="1">
              <a:lnSpc>
                <a:spcPct val="110000"/>
              </a:lnSpc>
            </a:pPr>
            <a:r>
              <a:rPr lang="en-US" sz="2200" dirty="0">
                <a:latin typeface="Lucida Sans Unicode" pitchFamily="34" charset="0"/>
              </a:rPr>
              <a:t>Amalgam fillings and root canals</a:t>
            </a:r>
          </a:p>
          <a:p>
            <a:pPr algn="l" eaLnBrk="1" hangingPunct="1">
              <a:lnSpc>
                <a:spcPct val="110000"/>
              </a:lnSpc>
            </a:pPr>
            <a:r>
              <a:rPr lang="en-US" sz="2200" dirty="0">
                <a:latin typeface="Lucida Sans Unicode" pitchFamily="34" charset="0"/>
              </a:rPr>
              <a:t>Vaccinations          </a:t>
            </a:r>
          </a:p>
          <a:p>
            <a:pPr algn="l" eaLnBrk="1" hangingPunct="1">
              <a:lnSpc>
                <a:spcPct val="110000"/>
              </a:lnSpc>
            </a:pPr>
            <a:r>
              <a:rPr lang="en-US" sz="2200" dirty="0">
                <a:latin typeface="Lucida Sans Unicode" pitchFamily="34" charset="0"/>
              </a:rPr>
              <a:t>Extremes of heat and cold</a:t>
            </a:r>
          </a:p>
          <a:p>
            <a:pPr algn="l" eaLnBrk="1" hangingPunct="1">
              <a:lnSpc>
                <a:spcPct val="110000"/>
              </a:lnSpc>
            </a:pPr>
            <a:r>
              <a:rPr lang="en-US" sz="2200" dirty="0">
                <a:latin typeface="Lucida Sans Unicode" pitchFamily="34" charset="0"/>
              </a:rPr>
              <a:t>Dirty food, water and clothes</a:t>
            </a:r>
          </a:p>
          <a:p>
            <a:pPr algn="l" eaLnBrk="1" hangingPunct="1">
              <a:lnSpc>
                <a:spcPct val="110000"/>
              </a:lnSpc>
            </a:pPr>
            <a:r>
              <a:rPr lang="en-US" sz="2200" dirty="0">
                <a:latin typeface="Lucida Sans Unicode" pitchFamily="34" charset="0"/>
              </a:rPr>
              <a:t>Stale air          </a:t>
            </a:r>
          </a:p>
          <a:p>
            <a:pPr algn="l" eaLnBrk="1" hangingPunct="1">
              <a:lnSpc>
                <a:spcPct val="110000"/>
              </a:lnSpc>
            </a:pPr>
            <a:r>
              <a:rPr lang="en-US" sz="2200" dirty="0">
                <a:latin typeface="Lucida Sans Unicode" pitchFamily="34" charset="0"/>
              </a:rPr>
              <a:t>Synthetic fabrics</a:t>
            </a:r>
          </a:p>
          <a:p>
            <a:pPr algn="l" eaLnBrk="1" hangingPunct="1">
              <a:lnSpc>
                <a:spcPct val="110000"/>
              </a:lnSpc>
            </a:pPr>
            <a:r>
              <a:rPr lang="en-US" sz="2200" dirty="0">
                <a:latin typeface="Lucida Sans Unicode" pitchFamily="34" charset="0"/>
              </a:rPr>
              <a:t>Strong electromagnetic fields</a:t>
            </a:r>
          </a:p>
          <a:p>
            <a:pPr algn="l" eaLnBrk="1" hangingPunct="1">
              <a:lnSpc>
                <a:spcPct val="110000"/>
              </a:lnSpc>
            </a:pPr>
            <a:r>
              <a:rPr lang="en-US" sz="2200" dirty="0">
                <a:latin typeface="Lucida Sans Unicode" pitchFamily="34" charset="0"/>
              </a:rPr>
              <a:t>Loud, syncopated music</a:t>
            </a:r>
          </a:p>
          <a:p>
            <a:pPr algn="l" eaLnBrk="1" hangingPunct="1">
              <a:lnSpc>
                <a:spcPct val="110000"/>
              </a:lnSpc>
            </a:pPr>
            <a:r>
              <a:rPr lang="en-US" sz="2200" dirty="0">
                <a:latin typeface="Lucida Sans Unicode" pitchFamily="34" charset="0"/>
              </a:rPr>
              <a:t>Partial spectrum fluorescent lights</a:t>
            </a:r>
          </a:p>
          <a:p>
            <a:pPr algn="l" eaLnBrk="1" hangingPunct="1">
              <a:lnSpc>
                <a:spcPct val="110000"/>
              </a:lnSpc>
            </a:pPr>
            <a:r>
              <a:rPr lang="en-US" sz="2200" dirty="0">
                <a:latin typeface="Lucida Sans Unicode" pitchFamily="34" charset="0"/>
              </a:rPr>
              <a:t>Microwaved food</a:t>
            </a:r>
          </a:p>
          <a:p>
            <a:pPr algn="l" eaLnBrk="1" hangingPunct="1">
              <a:lnSpc>
                <a:spcPct val="110000"/>
              </a:lnSpc>
            </a:pPr>
            <a:r>
              <a:rPr lang="en-US" sz="2200" dirty="0">
                <a:latin typeface="Lucida Sans Unicode" pitchFamily="34" charset="0"/>
              </a:rPr>
              <a:t>Cell phones          </a:t>
            </a:r>
          </a:p>
          <a:p>
            <a:pPr algn="l" eaLnBrk="1" hangingPunct="1">
              <a:lnSpc>
                <a:spcPct val="110000"/>
              </a:lnSpc>
            </a:pPr>
            <a:r>
              <a:rPr lang="en-US" sz="2200" dirty="0">
                <a:latin typeface="Lucida Sans Unicode" pitchFamily="34" charset="0"/>
              </a:rPr>
              <a:t>High heels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idx="4294967295"/>
          </p:nvPr>
        </p:nvSpPr>
        <p:spPr>
          <a:xfrm>
            <a:off x="682625" y="181038"/>
            <a:ext cx="7772400" cy="1981200"/>
          </a:xfrm>
        </p:spPr>
        <p:txBody>
          <a:bodyPr/>
          <a:lstStyle/>
          <a:p>
            <a:pPr eaLnBrk="1" hangingPunct="1">
              <a:lnSpc>
                <a:spcPct val="120000"/>
              </a:lnSpc>
            </a:pPr>
            <a:r>
              <a:rPr lang="en-US" sz="3200" dirty="0">
                <a:solidFill>
                  <a:srgbClr val="000000"/>
                </a:solidFill>
              </a:rPr>
              <a:t>2. SWITCH TO BUTTER - AVOID PARTIALLY HYDROGENATED OILS</a:t>
            </a:r>
          </a:p>
        </p:txBody>
      </p:sp>
      <p:sp>
        <p:nvSpPr>
          <p:cNvPr id="177154" name="Text Box 4"/>
          <p:cNvSpPr txBox="1">
            <a:spLocks noChangeArrowheads="1"/>
          </p:cNvSpPr>
          <p:nvPr/>
        </p:nvSpPr>
        <p:spPr bwMode="auto">
          <a:xfrm>
            <a:off x="1168400" y="5993423"/>
            <a:ext cx="6800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800" b="1" spc="60" dirty="0">
                <a:solidFill>
                  <a:srgbClr val="CC0000"/>
                </a:solidFill>
                <a:latin typeface="Lucida Sans Unicode"/>
              </a:rPr>
              <a:t>... AND SEE THOU HURT NOT THE OIL ... REV. 6:6</a:t>
            </a:r>
          </a:p>
        </p:txBody>
      </p:sp>
      <p:pic>
        <p:nvPicPr>
          <p:cNvPr id="2" name="Picture 1" descr="Butter Blu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4366" y="2074054"/>
            <a:ext cx="5608918" cy="3878435"/>
          </a:xfrm>
          <a:prstGeom prst="rect">
            <a:avLst/>
          </a:prstGeom>
        </p:spPr>
      </p:pic>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19</a:t>
            </a:fld>
            <a:endParaRPr lang="en-US" dirty="0"/>
          </a:p>
        </p:txBody>
      </p:sp>
    </p:spTree>
    <p:extLst>
      <p:ext uri="{BB962C8B-B14F-4D97-AF65-F5344CB8AC3E}">
        <p14:creationId xmlns:p14="http://schemas.microsoft.com/office/powerpoint/2010/main" val="398343003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idx="4294967295"/>
          </p:nvPr>
        </p:nvSpPr>
        <p:spPr>
          <a:xfrm>
            <a:off x="684213" y="304800"/>
            <a:ext cx="7772400" cy="838200"/>
          </a:xfrm>
        </p:spPr>
        <p:txBody>
          <a:bodyPr/>
          <a:lstStyle/>
          <a:p>
            <a:pPr eaLnBrk="1" hangingPunct="1"/>
            <a:r>
              <a:rPr lang="en-US" sz="4000" b="1" dirty="0"/>
              <a:t>THE ADRENAL GLAND</a:t>
            </a:r>
          </a:p>
        </p:txBody>
      </p:sp>
      <p:sp>
        <p:nvSpPr>
          <p:cNvPr id="249859" name="Text Box 4"/>
          <p:cNvSpPr txBox="1">
            <a:spLocks noChangeArrowheads="1"/>
          </p:cNvSpPr>
          <p:nvPr/>
        </p:nvSpPr>
        <p:spPr bwMode="auto">
          <a:xfrm>
            <a:off x="4210050" y="1562437"/>
            <a:ext cx="4400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b="1" dirty="0">
                <a:latin typeface="Lucida Sans Unicode" pitchFamily="34" charset="0"/>
              </a:rPr>
              <a:t>Adrenal Medulla – </a:t>
            </a:r>
            <a:r>
              <a:rPr lang="en-US" sz="2000" dirty="0">
                <a:latin typeface="Lucida Sans Unicode" pitchFamily="34" charset="0"/>
              </a:rPr>
              <a:t>produces adrenaline for </a:t>
            </a:r>
            <a:r>
              <a:rPr lang="en-US" sz="2000" dirty="0">
                <a:latin typeface="Verdana"/>
                <a:cs typeface="Verdana"/>
              </a:rPr>
              <a:t>"</a:t>
            </a:r>
            <a:r>
              <a:rPr lang="en-US" altLang="ja-JP" sz="2000" dirty="0">
                <a:latin typeface="Lucida Sans Unicode" pitchFamily="34" charset="0"/>
              </a:rPr>
              <a:t>fight or flight.</a:t>
            </a:r>
            <a:r>
              <a:rPr lang="en-US" sz="2000" dirty="0">
                <a:latin typeface="Verdana"/>
                <a:cs typeface="Verdana"/>
              </a:rPr>
              <a:t>"</a:t>
            </a:r>
            <a:endParaRPr lang="en-US" sz="2000" dirty="0">
              <a:latin typeface="Lucida Sans Unicode" pitchFamily="34" charset="0"/>
            </a:endParaRPr>
          </a:p>
        </p:txBody>
      </p:sp>
      <p:sp>
        <p:nvSpPr>
          <p:cNvPr id="249860" name="Text Box 5"/>
          <p:cNvSpPr txBox="1">
            <a:spLocks noChangeArrowheads="1"/>
          </p:cNvSpPr>
          <p:nvPr/>
        </p:nvSpPr>
        <p:spPr bwMode="auto">
          <a:xfrm>
            <a:off x="4114800" y="2794337"/>
            <a:ext cx="4648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b="1" dirty="0">
                <a:latin typeface="Lucida Sans Unicode" pitchFamily="34" charset="0"/>
              </a:rPr>
              <a:t>Adrenal Cortex – </a:t>
            </a:r>
            <a:r>
              <a:rPr lang="en-US" sz="2000" dirty="0">
                <a:latin typeface="Lucida Sans Unicode" pitchFamily="34" charset="0"/>
              </a:rPr>
              <a:t>produces </a:t>
            </a:r>
            <a:r>
              <a:rPr lang="en-US" sz="2000" dirty="0">
                <a:latin typeface="Verdana"/>
                <a:cs typeface="Verdana"/>
              </a:rPr>
              <a:t>"</a:t>
            </a:r>
            <a:r>
              <a:rPr lang="en-US" altLang="ja-JP" sz="2000" dirty="0">
                <a:latin typeface="Lucida Sans Unicode" pitchFamily="34" charset="0"/>
              </a:rPr>
              <a:t>chill out</a:t>
            </a:r>
            <a:r>
              <a:rPr lang="en-US" sz="2000" dirty="0">
                <a:latin typeface="Verdana"/>
                <a:cs typeface="Verdana"/>
              </a:rPr>
              <a:t>"</a:t>
            </a:r>
            <a:r>
              <a:rPr lang="en-US" altLang="ja-JP" sz="2000" dirty="0">
                <a:latin typeface="Lucida Sans Unicode" pitchFamily="34" charset="0"/>
              </a:rPr>
              <a:t> corticoid hormones that relax and heal the body.</a:t>
            </a:r>
            <a:endParaRPr lang="en-US" sz="2000" dirty="0">
              <a:latin typeface="Lucida Sans Unicode" pitchFamily="34" charset="0"/>
            </a:endParaRPr>
          </a:p>
        </p:txBody>
      </p:sp>
      <p:sp>
        <p:nvSpPr>
          <p:cNvPr id="249863" name="Text Box 8"/>
          <p:cNvSpPr txBox="1">
            <a:spLocks noChangeArrowheads="1"/>
          </p:cNvSpPr>
          <p:nvPr/>
        </p:nvSpPr>
        <p:spPr bwMode="auto">
          <a:xfrm>
            <a:off x="596107" y="3962400"/>
            <a:ext cx="7948612" cy="257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20000"/>
              </a:lnSpc>
              <a:spcBef>
                <a:spcPct val="30000"/>
              </a:spcBef>
            </a:pPr>
            <a:r>
              <a:rPr lang="en-US" sz="1800" b="1" spc="60" dirty="0">
                <a:solidFill>
                  <a:srgbClr val="FF6633"/>
                </a:solidFill>
                <a:latin typeface="Lucida Sans Unicode" pitchFamily="34" charset="0"/>
              </a:rPr>
              <a:t>ADRENALINE: </a:t>
            </a:r>
            <a:r>
              <a:rPr lang="en-US" sz="1800" b="1" dirty="0">
                <a:latin typeface="Lucida Sans Unicode" pitchFamily="34" charset="0"/>
              </a:rPr>
              <a:t>Sugar</a:t>
            </a:r>
            <a:r>
              <a:rPr lang="en-US" sz="1800" dirty="0">
                <a:latin typeface="Lucida Sans Unicode" pitchFamily="34" charset="0"/>
              </a:rPr>
              <a:t> and </a:t>
            </a:r>
            <a:r>
              <a:rPr lang="en-US" sz="1800" b="1" dirty="0">
                <a:latin typeface="Lucida Sans Unicode" pitchFamily="34" charset="0"/>
              </a:rPr>
              <a:t>caffeine</a:t>
            </a:r>
            <a:r>
              <a:rPr lang="en-US" sz="1800" dirty="0">
                <a:latin typeface="Lucida Sans Unicode" pitchFamily="34" charset="0"/>
              </a:rPr>
              <a:t> stimulate the adrenal medulla to produce adrenaline. </a:t>
            </a:r>
          </a:p>
          <a:p>
            <a:pPr algn="l" eaLnBrk="1" hangingPunct="1">
              <a:lnSpc>
                <a:spcPct val="120000"/>
              </a:lnSpc>
              <a:spcBef>
                <a:spcPct val="30000"/>
              </a:spcBef>
            </a:pPr>
            <a:r>
              <a:rPr lang="en-US" sz="1800" b="1" spc="60" dirty="0">
                <a:solidFill>
                  <a:srgbClr val="FF6633"/>
                </a:solidFill>
                <a:latin typeface="Lucida Sans Unicode" pitchFamily="34" charset="0"/>
              </a:rPr>
              <a:t>HOMEOSTASIS: </a:t>
            </a:r>
            <a:r>
              <a:rPr lang="en-US" sz="1800" dirty="0">
                <a:latin typeface="Lucida Sans Unicode" pitchFamily="34" charset="0"/>
              </a:rPr>
              <a:t>The adrenal cortex then produces hormones to bring the body back into homeostasis.  </a:t>
            </a:r>
          </a:p>
          <a:p>
            <a:pPr algn="l" eaLnBrk="1" hangingPunct="1">
              <a:lnSpc>
                <a:spcPct val="120000"/>
              </a:lnSpc>
              <a:spcBef>
                <a:spcPct val="30000"/>
              </a:spcBef>
            </a:pPr>
            <a:r>
              <a:rPr lang="en-US" sz="1800" b="1" spc="60" dirty="0">
                <a:solidFill>
                  <a:srgbClr val="FF6633"/>
                </a:solidFill>
                <a:latin typeface="Lucida Sans Unicode" pitchFamily="34" charset="0"/>
              </a:rPr>
              <a:t>ADRENAL EXHAUSTION: </a:t>
            </a:r>
            <a:r>
              <a:rPr lang="en-US" sz="1800" dirty="0">
                <a:latin typeface="Lucida Sans Unicode" pitchFamily="34" charset="0"/>
              </a:rPr>
              <a:t>With continual stimulation from sugar and caffeine, the adrenal cortex becomes exhausted and we can no longer deal with stress.</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FAAD40E3-43DC-B84C-B42D-AFE8F3A635BA}" type="slidenum">
              <a:rPr lang="en-US" sz="1200"/>
              <a:pPr>
                <a:defRPr/>
              </a:pPr>
              <a:t>190</a:t>
            </a:fld>
            <a:endParaRPr lang="en-US" sz="1200" dirty="0"/>
          </a:p>
        </p:txBody>
      </p:sp>
      <p:grpSp>
        <p:nvGrpSpPr>
          <p:cNvPr id="7" name="Group 6"/>
          <p:cNvGrpSpPr/>
          <p:nvPr/>
        </p:nvGrpSpPr>
        <p:grpSpPr>
          <a:xfrm>
            <a:off x="533400" y="1270337"/>
            <a:ext cx="2286000" cy="2286000"/>
            <a:chOff x="533400" y="1270337"/>
            <a:chExt cx="2286000" cy="2286000"/>
          </a:xfrm>
        </p:grpSpPr>
        <p:sp>
          <p:nvSpPr>
            <p:cNvPr id="11" name="Oval 10"/>
            <p:cNvSpPr/>
            <p:nvPr/>
          </p:nvSpPr>
          <p:spPr bwMode="auto">
            <a:xfrm>
              <a:off x="533400" y="1270337"/>
              <a:ext cx="2286000" cy="2286000"/>
            </a:xfrm>
            <a:prstGeom prst="ellipse">
              <a:avLst/>
            </a:prstGeom>
            <a:solidFill>
              <a:srgbClr val="3366FF"/>
            </a:solidFill>
            <a:ln w="9525" cap="flat" cmpd="sng" algn="ctr">
              <a:noFill/>
              <a:prstDash val="solid"/>
              <a:round/>
              <a:headEnd type="none" w="med" len="med"/>
              <a:tailEnd type="none" w="med" len="med"/>
            </a:ln>
            <a:effectLst/>
          </p:spPr>
          <p:txBody>
            <a:bodyPr/>
            <a:lstStyle/>
            <a:p>
              <a:endParaRPr lang="en-US" dirty="0">
                <a:latin typeface="Lucida Sans Unicode"/>
              </a:endParaRPr>
            </a:p>
          </p:txBody>
        </p:sp>
        <p:sp>
          <p:nvSpPr>
            <p:cNvPr id="10" name="Oval 9"/>
            <p:cNvSpPr/>
            <p:nvPr/>
          </p:nvSpPr>
          <p:spPr bwMode="auto">
            <a:xfrm>
              <a:off x="1057575" y="1779015"/>
              <a:ext cx="1268985" cy="1268985"/>
            </a:xfrm>
            <a:prstGeom prst="ellipse">
              <a:avLst/>
            </a:prstGeom>
            <a:solidFill>
              <a:srgbClr val="FFCC00"/>
            </a:solidFill>
            <a:ln w="9525" cap="flat" cmpd="sng" algn="ctr">
              <a:noFill/>
              <a:prstDash val="solid"/>
              <a:round/>
              <a:headEnd type="none" w="med" len="med"/>
              <a:tailEnd type="none" w="med" len="med"/>
            </a:ln>
            <a:effectLst/>
          </p:spPr>
          <p:txBody>
            <a:bodyPr/>
            <a:lstStyle/>
            <a:p>
              <a:endParaRPr lang="en-US" dirty="0">
                <a:latin typeface="Lucida Sans Unicode"/>
              </a:endParaRPr>
            </a:p>
          </p:txBody>
        </p:sp>
      </p:grpSp>
      <p:sp>
        <p:nvSpPr>
          <p:cNvPr id="15" name="AutoShape 6"/>
          <p:cNvSpPr>
            <a:spLocks noChangeArrowheads="1"/>
          </p:cNvSpPr>
          <p:nvPr/>
        </p:nvSpPr>
        <p:spPr bwMode="auto">
          <a:xfrm rot="20763931">
            <a:off x="1612538" y="2043177"/>
            <a:ext cx="2646761" cy="206918"/>
          </a:xfrm>
          <a:prstGeom prst="leftArrow">
            <a:avLst>
              <a:gd name="adj1" fmla="val 50000"/>
              <a:gd name="adj2" fmla="val 155556"/>
            </a:avLst>
          </a:prstGeom>
          <a:solidFill>
            <a:srgbClr val="FF6633"/>
          </a:solidFill>
          <a:ln w="9525">
            <a:noFill/>
            <a:miter lim="800000"/>
            <a:headEnd/>
            <a:tailEnd/>
          </a:ln>
        </p:spPr>
        <p:txBody>
          <a:bodyPr wrap="none" anchor="ctr"/>
          <a:lstStyle/>
          <a:p>
            <a:endParaRPr lang="en-US" dirty="0">
              <a:solidFill>
                <a:srgbClr val="FF9933"/>
              </a:solidFill>
              <a:latin typeface="Lucida Sans Unicode" pitchFamily="34" charset="0"/>
            </a:endParaRPr>
          </a:p>
        </p:txBody>
      </p:sp>
      <p:sp>
        <p:nvSpPr>
          <p:cNvPr id="249861" name="AutoShape 6"/>
          <p:cNvSpPr>
            <a:spLocks noChangeArrowheads="1"/>
          </p:cNvSpPr>
          <p:nvPr/>
        </p:nvSpPr>
        <p:spPr bwMode="auto">
          <a:xfrm>
            <a:off x="2209800" y="2895600"/>
            <a:ext cx="1828800" cy="228600"/>
          </a:xfrm>
          <a:prstGeom prst="leftArrow">
            <a:avLst>
              <a:gd name="adj1" fmla="val 50000"/>
              <a:gd name="adj2" fmla="val 155556"/>
            </a:avLst>
          </a:prstGeom>
          <a:solidFill>
            <a:srgbClr val="FF6633"/>
          </a:solidFill>
          <a:ln w="9525">
            <a:noFill/>
            <a:miter lim="800000"/>
            <a:headEnd/>
            <a:tailEnd/>
          </a:ln>
        </p:spPr>
        <p:txBody>
          <a:bodyPr wrap="none" anchor="ctr"/>
          <a:lstStyle/>
          <a:p>
            <a:endParaRPr lang="en-US" dirty="0">
              <a:solidFill>
                <a:srgbClr val="FF9933"/>
              </a:solidFill>
              <a:latin typeface="Lucida Sans Unicode"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448" y="6400800"/>
            <a:ext cx="1905000" cy="457200"/>
          </a:xfrm>
        </p:spPr>
        <p:txBody>
          <a:bodyPr/>
          <a:lstStyle/>
          <a:p>
            <a:pPr>
              <a:defRPr/>
            </a:pPr>
            <a:fld id="{DCE51BEB-8EC8-C743-9F98-D8F078DEC707}" type="slidenum">
              <a:rPr lang="en-US" sz="1200"/>
              <a:pPr>
                <a:defRPr/>
              </a:pPr>
              <a:t>191</a:t>
            </a:fld>
            <a:endParaRPr lang="en-US" sz="1200" dirty="0"/>
          </a:p>
        </p:txBody>
      </p:sp>
      <p:pic>
        <p:nvPicPr>
          <p:cNvPr id="3" name="Picture 2" descr="Spider Web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152400"/>
            <a:ext cx="5588000" cy="6492724"/>
          </a:xfrm>
          <a:prstGeom prst="rect">
            <a:avLst/>
          </a:prstGeom>
        </p:spPr>
      </p:pic>
      <p:sp>
        <p:nvSpPr>
          <p:cNvPr id="251905" name="Text Box 3"/>
          <p:cNvSpPr txBox="1">
            <a:spLocks noChangeArrowheads="1"/>
          </p:cNvSpPr>
          <p:nvPr/>
        </p:nvSpPr>
        <p:spPr bwMode="auto">
          <a:xfrm>
            <a:off x="5715001" y="5124272"/>
            <a:ext cx="31242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dirty="0">
                <a:latin typeface="Lucida Sans Unicode" pitchFamily="34" charset="0"/>
              </a:rPr>
              <a:t>Spiders given caffeine spun the most chaotic webs.</a:t>
            </a:r>
          </a:p>
        </p:txBody>
      </p:sp>
      <p:sp>
        <p:nvSpPr>
          <p:cNvPr id="251906" name="Rectangle 4"/>
          <p:cNvSpPr>
            <a:spLocks noGrp="1" noChangeArrowheads="1"/>
          </p:cNvSpPr>
          <p:nvPr>
            <p:ph type="title" idx="4294967295"/>
          </p:nvPr>
        </p:nvSpPr>
        <p:spPr>
          <a:xfrm>
            <a:off x="5638801" y="4220633"/>
            <a:ext cx="3352799" cy="1143000"/>
          </a:xfrm>
        </p:spPr>
        <p:txBody>
          <a:bodyPr/>
          <a:lstStyle/>
          <a:p>
            <a:pPr algn="l" eaLnBrk="1" hangingPunct="1"/>
            <a:r>
              <a:rPr lang="en-US" sz="3200" b="1" dirty="0"/>
              <a:t>SPIDER WEBS</a:t>
            </a:r>
          </a:p>
        </p:txBody>
      </p:sp>
      <p:sp>
        <p:nvSpPr>
          <p:cNvPr id="4" name="TextBox 3"/>
          <p:cNvSpPr txBox="1"/>
          <p:nvPr/>
        </p:nvSpPr>
        <p:spPr>
          <a:xfrm>
            <a:off x="1090331" y="2987524"/>
            <a:ext cx="1250589" cy="307777"/>
          </a:xfrm>
          <a:prstGeom prst="rect">
            <a:avLst/>
          </a:prstGeom>
          <a:noFill/>
        </p:spPr>
        <p:txBody>
          <a:bodyPr wrap="none" rtlCol="0">
            <a:spAutoFit/>
          </a:bodyPr>
          <a:lstStyle/>
          <a:p>
            <a:r>
              <a:rPr lang="en-US" sz="1400" b="1" spc="60" dirty="0">
                <a:latin typeface="Lucida Sans Unicode" pitchFamily="34" charset="0"/>
                <a:cs typeface="Lucida Sans Unicode" pitchFamily="34" charset="0"/>
              </a:rPr>
              <a:t>MARI</a:t>
            </a:r>
            <a:r>
              <a:rPr lang="en-US" sz="1400" b="1" spc="60" dirty="0">
                <a:latin typeface="Lucida Sans Unicode"/>
                <a:cs typeface="Lucida Sans Unicode"/>
              </a:rPr>
              <a:t>J</a:t>
            </a:r>
            <a:r>
              <a:rPr lang="en-US" sz="1400" b="1" spc="60" dirty="0">
                <a:latin typeface="Lucida Sans Unicode" pitchFamily="34" charset="0"/>
                <a:cs typeface="Lucida Sans Unicode" pitchFamily="34" charset="0"/>
              </a:rPr>
              <a:t>UANA</a:t>
            </a:r>
          </a:p>
        </p:txBody>
      </p:sp>
      <p:sp>
        <p:nvSpPr>
          <p:cNvPr id="8" name="TextBox 7"/>
          <p:cNvSpPr txBox="1"/>
          <p:nvPr/>
        </p:nvSpPr>
        <p:spPr>
          <a:xfrm>
            <a:off x="3693654" y="2987524"/>
            <a:ext cx="1332416" cy="307777"/>
          </a:xfrm>
          <a:prstGeom prst="rect">
            <a:avLst/>
          </a:prstGeom>
          <a:noFill/>
        </p:spPr>
        <p:txBody>
          <a:bodyPr wrap="none" rtlCol="0">
            <a:spAutoFit/>
          </a:bodyPr>
          <a:lstStyle/>
          <a:p>
            <a:r>
              <a:rPr lang="en-US" sz="1400" b="1" spc="60" dirty="0">
                <a:latin typeface="Lucida Sans Unicode" pitchFamily="34" charset="0"/>
                <a:cs typeface="Lucida Sans Unicode" pitchFamily="34" charset="0"/>
              </a:rPr>
              <a:t>BENZEDRINE</a:t>
            </a:r>
          </a:p>
        </p:txBody>
      </p:sp>
      <p:sp>
        <p:nvSpPr>
          <p:cNvPr id="9" name="TextBox 8"/>
          <p:cNvSpPr txBox="1"/>
          <p:nvPr/>
        </p:nvSpPr>
        <p:spPr>
          <a:xfrm>
            <a:off x="729765" y="6264124"/>
            <a:ext cx="2008883" cy="307777"/>
          </a:xfrm>
          <a:prstGeom prst="rect">
            <a:avLst/>
          </a:prstGeom>
          <a:noFill/>
        </p:spPr>
        <p:txBody>
          <a:bodyPr wrap="none" rtlCol="0">
            <a:spAutoFit/>
          </a:bodyPr>
          <a:lstStyle/>
          <a:p>
            <a:r>
              <a:rPr lang="en-US" sz="1400" b="1" spc="60" dirty="0">
                <a:latin typeface="Lucida Sans Unicode" pitchFamily="34" charset="0"/>
                <a:cs typeface="Lucida Sans Unicode" pitchFamily="34" charset="0"/>
              </a:rPr>
              <a:t>CHLORAL HYDRATE</a:t>
            </a:r>
          </a:p>
        </p:txBody>
      </p:sp>
      <p:sp>
        <p:nvSpPr>
          <p:cNvPr id="10" name="TextBox 9"/>
          <p:cNvSpPr txBox="1"/>
          <p:nvPr/>
        </p:nvSpPr>
        <p:spPr>
          <a:xfrm>
            <a:off x="3808578" y="6340324"/>
            <a:ext cx="1066959" cy="307777"/>
          </a:xfrm>
          <a:prstGeom prst="rect">
            <a:avLst/>
          </a:prstGeom>
          <a:noFill/>
        </p:spPr>
        <p:txBody>
          <a:bodyPr wrap="none" rtlCol="0">
            <a:spAutoFit/>
          </a:bodyPr>
          <a:lstStyle/>
          <a:p>
            <a:r>
              <a:rPr lang="en-US" sz="1400" b="1" spc="60" dirty="0">
                <a:latin typeface="Lucida Sans Unicode" pitchFamily="34" charset="0"/>
                <a:cs typeface="Lucida Sans Unicode" pitchFamily="34" charset="0"/>
              </a:rPr>
              <a:t>CAFFEINE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1588" y="381000"/>
            <a:ext cx="9144001" cy="1295400"/>
          </a:xfrm>
        </p:spPr>
        <p:txBody>
          <a:bodyPr/>
          <a:lstStyle/>
          <a:p>
            <a:pPr eaLnBrk="1" hangingPunct="1"/>
            <a:r>
              <a:rPr lang="en-US" sz="3200" b="1" dirty="0"/>
              <a:t>THE BODY AND BRAIN CANNOT </a:t>
            </a:r>
            <a:br>
              <a:rPr lang="en-US" sz="3200" b="1" dirty="0"/>
            </a:br>
            <a:r>
              <a:rPr lang="en-US" sz="3200" b="1" dirty="0"/>
              <a:t>FUNCTION ON CAFFEINE AND JUNK FOOD!</a:t>
            </a:r>
          </a:p>
        </p:txBody>
      </p:sp>
      <p:sp>
        <p:nvSpPr>
          <p:cNvPr id="253954" name="Text Box 5"/>
          <p:cNvSpPr txBox="1">
            <a:spLocks noChangeArrowheads="1"/>
          </p:cNvSpPr>
          <p:nvPr/>
        </p:nvSpPr>
        <p:spPr bwMode="auto">
          <a:xfrm>
            <a:off x="5029200" y="1752600"/>
            <a:ext cx="3357562"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200" dirty="0">
                <a:latin typeface="Lucida Sans Unicode" pitchFamily="34" charset="0"/>
              </a:rPr>
              <a:t>Instead of junk food based on sugar, white flour and </a:t>
            </a:r>
            <a:r>
              <a:rPr lang="en-US" sz="2200" i="1" dirty="0">
                <a:latin typeface="Lucida Sans Unicode" pitchFamily="34" charset="0"/>
              </a:rPr>
              <a:t>trans</a:t>
            </a:r>
            <a:r>
              <a:rPr lang="en-US" sz="2200" dirty="0">
                <a:latin typeface="Lucida Sans Unicode" pitchFamily="34" charset="0"/>
              </a:rPr>
              <a:t> fats, </a:t>
            </a:r>
          </a:p>
          <a:p>
            <a:pPr algn="l" eaLnBrk="1" hangingPunct="1"/>
            <a:r>
              <a:rPr lang="en-US" sz="2200" dirty="0">
                <a:latin typeface="Lucida Sans Unicode" pitchFamily="34" charset="0"/>
              </a:rPr>
              <a:t>eat real food such as eggs, meat, cheese, pate, liverwurst, nuts, etc.</a:t>
            </a:r>
          </a:p>
          <a:p>
            <a:pPr algn="l" eaLnBrk="1" hangingPunct="1">
              <a:spcBef>
                <a:spcPct val="50000"/>
              </a:spcBef>
            </a:pPr>
            <a:r>
              <a:rPr lang="en-US" sz="2200" dirty="0">
                <a:latin typeface="Lucida Sans Unicode" pitchFamily="34" charset="0"/>
              </a:rPr>
              <a:t>Instead of caffeine beverages, drink whole raw milk, broth-based soups, </a:t>
            </a:r>
            <a:r>
              <a:rPr lang="en-US" sz="2200" dirty="0" err="1">
                <a:latin typeface="Lucida Sans Unicode" pitchFamily="34" charset="0"/>
              </a:rPr>
              <a:t>kombucha</a:t>
            </a:r>
            <a:r>
              <a:rPr lang="en-US" sz="2200" dirty="0">
                <a:latin typeface="Lucida Sans Unicode" pitchFamily="34" charset="0"/>
              </a:rPr>
              <a:t> and other lacto-fermented beverages.</a:t>
            </a:r>
          </a:p>
        </p:txBody>
      </p:sp>
      <p:pic>
        <p:nvPicPr>
          <p:cNvPr id="253955" name="Picture 6" descr="Trad3_107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750" y="2990850"/>
            <a:ext cx="42862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7" descr="Trad3_107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750" y="1619250"/>
            <a:ext cx="428625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5D87DE4F-284B-8640-8274-B602C796C91F}" type="slidenum">
              <a:rPr lang="en-US" sz="1200"/>
              <a:pPr>
                <a:defRPr/>
              </a:pPr>
              <a:t>192</a:t>
            </a:fld>
            <a:endParaRPr lang="en-US" sz="1200"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Ferments.jpg"/>
          <p:cNvPicPr>
            <a:picLocks noChangeAspect="1"/>
          </p:cNvPicPr>
          <p:nvPr/>
        </p:nvPicPr>
        <p:blipFill>
          <a:blip r:embed="rId3" cstate="email">
            <a:extLst>
              <a:ext uri="{28A0092B-C50C-407E-A947-70E740481C1C}">
                <a14:useLocalDpi xmlns:a14="http://schemas.microsoft.com/office/drawing/2010/main" val="0"/>
              </a:ext>
            </a:extLst>
          </a:blip>
          <a:srcRect b="15140"/>
          <a:stretch>
            <a:fillRect/>
          </a:stretch>
        </p:blipFill>
        <p:spPr bwMode="auto">
          <a:xfrm>
            <a:off x="0" y="1514231"/>
            <a:ext cx="91440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2"/>
          <p:cNvSpPr>
            <a:spLocks noGrp="1" noChangeArrowheads="1"/>
          </p:cNvSpPr>
          <p:nvPr>
            <p:ph type="title" idx="4294967295"/>
          </p:nvPr>
        </p:nvSpPr>
        <p:spPr>
          <a:xfrm>
            <a:off x="-6350" y="78154"/>
            <a:ext cx="9144000" cy="1455738"/>
          </a:xfrm>
        </p:spPr>
        <p:txBody>
          <a:bodyPr/>
          <a:lstStyle/>
          <a:p>
            <a:pPr eaLnBrk="1" hangingPunct="1">
              <a:lnSpc>
                <a:spcPct val="120000"/>
              </a:lnSpc>
              <a:defRPr/>
            </a:pPr>
            <a:r>
              <a:rPr lang="en-US" sz="2800" b="1" dirty="0">
                <a:solidFill>
                  <a:schemeClr val="tx1"/>
                </a:solidFill>
                <a:latin typeface="Lucida Sans Unicode"/>
              </a:rPr>
              <a:t>10. PUT THE PRINCIPLES OF </a:t>
            </a:r>
            <a:br>
              <a:rPr lang="en-US" sz="2800" b="1" dirty="0">
                <a:solidFill>
                  <a:schemeClr val="tx1"/>
                </a:solidFill>
                <a:latin typeface="Lucida Sans Unicode"/>
              </a:rPr>
            </a:br>
            <a:r>
              <a:rPr lang="en-US" sz="2800" b="1" dirty="0">
                <a:solidFill>
                  <a:schemeClr val="tx1"/>
                </a:solidFill>
                <a:latin typeface="Lucida Sans Unicode"/>
              </a:rPr>
              <a:t>LACTO-FERMENTATION TO WORK FOR YOU</a:t>
            </a:r>
            <a:endParaRPr lang="en-US" sz="2000" b="1" kern="1200" spc="80" dirty="0">
              <a:solidFill>
                <a:srgbClr val="000000"/>
              </a:solidFill>
              <a:cs typeface="Lucida Sans Unicode"/>
            </a:endParaRPr>
          </a:p>
        </p:txBody>
      </p:sp>
      <p:sp>
        <p:nvSpPr>
          <p:cNvPr id="100358" name="Slide Number Placeholder 5"/>
          <p:cNvSpPr>
            <a:spLocks noGrp="1"/>
          </p:cNvSpPr>
          <p:nvPr>
            <p:ph type="sldNum" sz="quarter" idx="12"/>
          </p:nvPr>
        </p:nvSpPr>
        <p:spPr>
          <a:xfrm>
            <a:off x="7013575" y="6400800"/>
            <a:ext cx="1905000" cy="457200"/>
          </a:xfrm>
        </p:spPr>
        <p:txBody>
          <a:bodyPr/>
          <a:lstStyle/>
          <a:p>
            <a:pPr>
              <a:defRPr/>
            </a:pPr>
            <a:fld id="{91D8582B-E7D1-A845-92DA-9D662B63EB16}" type="slidenum">
              <a:rPr lang="en-US" sz="1200"/>
              <a:pPr>
                <a:defRPr/>
              </a:pPr>
              <a:t>193</a:t>
            </a:fld>
            <a:endParaRPr lang="en-US" sz="1200" dirty="0"/>
          </a:p>
        </p:txBody>
      </p:sp>
      <p:sp>
        <p:nvSpPr>
          <p:cNvPr id="6" name="Text Box 3"/>
          <p:cNvSpPr txBox="1">
            <a:spLocks noChangeArrowheads="1"/>
          </p:cNvSpPr>
          <p:nvPr/>
        </p:nvSpPr>
        <p:spPr bwMode="auto">
          <a:xfrm>
            <a:off x="260350" y="5216196"/>
            <a:ext cx="8610600" cy="1541961"/>
          </a:xfrm>
          <a:prstGeom prst="rect">
            <a:avLst/>
          </a:prstGeom>
          <a:noFill/>
          <a:ln w="9525">
            <a:noFill/>
            <a:miter lim="800000"/>
            <a:headEnd/>
            <a:tailEnd/>
          </a:ln>
        </p:spPr>
        <p:txBody>
          <a:bodyPr>
            <a:spAutoFit/>
          </a:bodyPr>
          <a:lstStyle/>
          <a:p>
            <a:pPr>
              <a:lnSpc>
                <a:spcPct val="110000"/>
              </a:lnSpc>
              <a:spcBef>
                <a:spcPts val="0"/>
              </a:spcBef>
              <a:spcAft>
                <a:spcPts val="600"/>
              </a:spcAft>
              <a:defRPr/>
            </a:pPr>
            <a:r>
              <a:rPr lang="en-US" sz="1800" b="1" spc="60" dirty="0">
                <a:solidFill>
                  <a:srgbClr val="FF6633"/>
                </a:solidFill>
                <a:latin typeface="Lucida Sans Unicode" pitchFamily="34" charset="0"/>
                <a:cs typeface="Lucida Sans Unicode" pitchFamily="34" charset="0"/>
              </a:rPr>
              <a:t>FAMILIAR LACTO-FERMENTED FOODS INCLUDE</a:t>
            </a:r>
          </a:p>
          <a:p>
            <a:pPr>
              <a:lnSpc>
                <a:spcPct val="110000"/>
              </a:lnSpc>
              <a:spcBef>
                <a:spcPts val="0"/>
              </a:spcBef>
              <a:spcAft>
                <a:spcPts val="600"/>
              </a:spcAft>
              <a:defRPr/>
            </a:pPr>
            <a:r>
              <a:rPr lang="en-US" sz="1800" b="1" spc="60" dirty="0">
                <a:latin typeface="Lucida Sans Unicode" pitchFamily="34" charset="0"/>
                <a:cs typeface="Lucida Sans Unicode" pitchFamily="34" charset="0"/>
              </a:rPr>
              <a:t>NATURAL CHEESE AND YOGURT</a:t>
            </a:r>
          </a:p>
          <a:p>
            <a:pPr>
              <a:lnSpc>
                <a:spcPct val="110000"/>
              </a:lnSpc>
              <a:spcBef>
                <a:spcPts val="0"/>
              </a:spcBef>
              <a:spcAft>
                <a:spcPts val="600"/>
              </a:spcAft>
              <a:defRPr/>
            </a:pPr>
            <a:r>
              <a:rPr lang="en-US" sz="1800" b="1" spc="60" dirty="0">
                <a:latin typeface="Lucida Sans Unicode" pitchFamily="34" charset="0"/>
                <a:cs typeface="Lucida Sans Unicode" pitchFamily="34" charset="0"/>
              </a:rPr>
              <a:t>OLD-FASHIONED PICKLES AND SAUERKRAUT</a:t>
            </a:r>
          </a:p>
          <a:p>
            <a:pPr>
              <a:lnSpc>
                <a:spcPct val="110000"/>
              </a:lnSpc>
              <a:spcBef>
                <a:spcPts val="0"/>
              </a:spcBef>
              <a:spcAft>
                <a:spcPts val="600"/>
              </a:spcAft>
              <a:defRPr/>
            </a:pPr>
            <a:r>
              <a:rPr lang="en-US" sz="1800" b="1" spc="60" dirty="0">
                <a:latin typeface="Lucida Sans Unicode" pitchFamily="34" charset="0"/>
                <a:cs typeface="Lucida Sans Unicode" pitchFamily="34" charset="0"/>
              </a:rPr>
              <a:t>GRAVLOX (LACTO-FERMENTED SALMON) AND TRADITIONAL SALAMI</a:t>
            </a:r>
          </a:p>
        </p:txBody>
      </p:sp>
    </p:spTree>
    <p:extLst>
      <p:ext uri="{BB962C8B-B14F-4D97-AF65-F5344CB8AC3E}">
        <p14:creationId xmlns:p14="http://schemas.microsoft.com/office/powerpoint/2010/main" val="242399127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a:xfrm>
            <a:off x="-14828" y="385418"/>
            <a:ext cx="9144001" cy="1128712"/>
          </a:xfrm>
        </p:spPr>
        <p:txBody>
          <a:bodyPr/>
          <a:lstStyle/>
          <a:p>
            <a:pPr eaLnBrk="1" hangingPunct="1"/>
            <a:r>
              <a:rPr lang="en-US" sz="3600" b="1" dirty="0">
                <a:solidFill>
                  <a:schemeClr val="tx1"/>
                </a:solidFill>
              </a:rPr>
              <a:t>FERMENTATION</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71360DCB-7ED0-6546-A959-9974F180C5EE}" type="slidenum">
              <a:rPr lang="en-US" sz="1200" smtClean="0"/>
              <a:pPr>
                <a:defRPr/>
              </a:pPr>
              <a:t>194</a:t>
            </a:fld>
            <a:endParaRPr lang="en-US" sz="1200" dirty="0"/>
          </a:p>
        </p:txBody>
      </p:sp>
      <p:grpSp>
        <p:nvGrpSpPr>
          <p:cNvPr id="3" name="Group 2"/>
          <p:cNvGrpSpPr/>
          <p:nvPr/>
        </p:nvGrpSpPr>
        <p:grpSpPr>
          <a:xfrm>
            <a:off x="331614" y="1622565"/>
            <a:ext cx="8537178" cy="4109842"/>
            <a:chOff x="378222" y="1447800"/>
            <a:chExt cx="8537178" cy="4109842"/>
          </a:xfrm>
        </p:grpSpPr>
        <p:sp>
          <p:nvSpPr>
            <p:cNvPr id="258050" name="Text Box 3"/>
            <p:cNvSpPr txBox="1">
              <a:spLocks noChangeArrowheads="1"/>
            </p:cNvSpPr>
            <p:nvPr/>
          </p:nvSpPr>
          <p:spPr bwMode="auto">
            <a:xfrm>
              <a:off x="378222" y="1447800"/>
              <a:ext cx="8537178" cy="410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60000"/>
                </a:lnSpc>
                <a:spcBef>
                  <a:spcPct val="50000"/>
                </a:spcBef>
              </a:pPr>
              <a:endParaRPr lang="en-US" sz="2200" b="1" dirty="0">
                <a:latin typeface="Lucida Sans Unicode" pitchFamily="34" charset="0"/>
              </a:endParaRPr>
            </a:p>
            <a:p>
              <a:pPr algn="l" eaLnBrk="1" hangingPunct="1">
                <a:lnSpc>
                  <a:spcPct val="60000"/>
                </a:lnSpc>
                <a:spcBef>
                  <a:spcPct val="50000"/>
                </a:spcBef>
              </a:pPr>
              <a:r>
                <a:rPr lang="en-US" b="1" dirty="0">
                  <a:solidFill>
                    <a:srgbClr val="FF6600"/>
                  </a:solidFill>
                  <a:latin typeface="Lucida Sans Unicode" pitchFamily="34" charset="0"/>
                </a:rPr>
                <a:t>ALCOHOLIC FERMENTATION </a:t>
              </a:r>
            </a:p>
            <a:p>
              <a:pPr algn="l" eaLnBrk="1" hangingPunct="1">
                <a:lnSpc>
                  <a:spcPct val="60000"/>
                </a:lnSpc>
                <a:spcBef>
                  <a:spcPct val="50000"/>
                </a:spcBef>
              </a:pPr>
              <a:r>
                <a:rPr lang="en-US" sz="2200" b="1" dirty="0">
                  <a:solidFill>
                    <a:schemeClr val="tx1">
                      <a:lumMod val="75000"/>
                      <a:lumOff val="25000"/>
                    </a:schemeClr>
                  </a:solidFill>
                  <a:latin typeface="Lucida Sans Unicode" pitchFamily="34" charset="0"/>
                </a:rPr>
                <a:t>Action of Yeasts on Sugars:</a:t>
              </a:r>
            </a:p>
            <a:p>
              <a:pPr algn="l" eaLnBrk="1" hangingPunct="1">
                <a:lnSpc>
                  <a:spcPct val="60000"/>
                </a:lnSpc>
                <a:spcBef>
                  <a:spcPct val="50000"/>
                </a:spcBef>
              </a:pPr>
              <a:endParaRPr lang="en-US" sz="2200" b="1" dirty="0">
                <a:latin typeface="Lucida Sans Unicode" pitchFamily="34" charset="0"/>
              </a:endParaRPr>
            </a:p>
            <a:p>
              <a:pPr algn="l" eaLnBrk="1" hangingPunct="1">
                <a:lnSpc>
                  <a:spcPct val="60000"/>
                </a:lnSpc>
                <a:spcBef>
                  <a:spcPct val="50000"/>
                </a:spcBef>
              </a:pPr>
              <a:r>
                <a:rPr lang="en-US" sz="2200" b="1" dirty="0">
                  <a:latin typeface="Lucida Sans Unicode" pitchFamily="34" charset="0"/>
                </a:rPr>
                <a:t>C</a:t>
              </a:r>
              <a:r>
                <a:rPr lang="en-US" sz="2200" b="1" baseline="-25000" dirty="0">
                  <a:latin typeface="Lucida Sans Unicode" pitchFamily="34" charset="0"/>
                </a:rPr>
                <a:t>6</a:t>
              </a:r>
              <a:r>
                <a:rPr lang="en-US" sz="2200" b="1" dirty="0">
                  <a:latin typeface="Lucida Sans Unicode" pitchFamily="34" charset="0"/>
                </a:rPr>
                <a:t>H</a:t>
              </a:r>
              <a:r>
                <a:rPr lang="en-US" sz="2200" b="1" baseline="-25000" dirty="0">
                  <a:latin typeface="Lucida Sans Unicode" pitchFamily="34" charset="0"/>
                </a:rPr>
                <a:t>12</a:t>
              </a:r>
              <a:r>
                <a:rPr lang="en-US" sz="2200" b="1" dirty="0">
                  <a:latin typeface="Lucida Sans Unicode" pitchFamily="34" charset="0"/>
                </a:rPr>
                <a:t>O</a:t>
              </a:r>
              <a:r>
                <a:rPr lang="en-US" sz="2200" b="1" baseline="-25000" dirty="0">
                  <a:latin typeface="Lucida Sans Unicode" pitchFamily="34" charset="0"/>
                </a:rPr>
                <a:t>6</a:t>
              </a:r>
              <a:r>
                <a:rPr lang="en-US" sz="2200" b="1" dirty="0">
                  <a:latin typeface="Lucida Sans Unicode" pitchFamily="34" charset="0"/>
                </a:rPr>
                <a:t> (Glucose)                  2C</a:t>
              </a:r>
              <a:r>
                <a:rPr lang="en-US" sz="2200" b="1" baseline="-25000" dirty="0">
                  <a:latin typeface="Lucida Sans Unicode" pitchFamily="34" charset="0"/>
                </a:rPr>
                <a:t>2</a:t>
              </a:r>
              <a:r>
                <a:rPr lang="en-US" sz="2200" b="1" dirty="0">
                  <a:latin typeface="Lucida Sans Unicode" pitchFamily="34" charset="0"/>
                </a:rPr>
                <a:t>H</a:t>
              </a:r>
              <a:r>
                <a:rPr lang="en-US" sz="2200" b="1" baseline="-25000" dirty="0">
                  <a:latin typeface="Lucida Sans Unicode" pitchFamily="34" charset="0"/>
                </a:rPr>
                <a:t>5</a:t>
              </a:r>
              <a:r>
                <a:rPr lang="en-US" sz="2200" b="1" dirty="0">
                  <a:latin typeface="Lucida Sans Unicode" pitchFamily="34" charset="0"/>
                </a:rPr>
                <a:t>OH (Alcohol)</a:t>
              </a:r>
              <a:r>
                <a:rPr lang="en-US" sz="2200" dirty="0">
                  <a:latin typeface="Lucida Sans Unicode"/>
                </a:rPr>
                <a:t> </a:t>
              </a:r>
              <a:r>
                <a:rPr lang="en-US" sz="2200" b="1" dirty="0">
                  <a:latin typeface="Lucida Sans Unicode" pitchFamily="34" charset="0"/>
                </a:rPr>
                <a:t>+ 2CO</a:t>
              </a:r>
              <a:r>
                <a:rPr lang="en-US" sz="2200" b="1" baseline="-25000" dirty="0">
                  <a:latin typeface="Lucida Sans Unicode" pitchFamily="34" charset="0"/>
                </a:rPr>
                <a:t>2</a:t>
              </a:r>
              <a:endParaRPr lang="en-US" sz="2200" b="1" dirty="0">
                <a:latin typeface="Lucida Sans Unicode" pitchFamily="34" charset="0"/>
              </a:endParaRPr>
            </a:p>
            <a:p>
              <a:pPr algn="l" eaLnBrk="1" hangingPunct="1">
                <a:lnSpc>
                  <a:spcPct val="60000"/>
                </a:lnSpc>
                <a:spcBef>
                  <a:spcPct val="50000"/>
                </a:spcBef>
              </a:pPr>
              <a:endParaRPr lang="en-US" sz="2200" b="1" dirty="0">
                <a:latin typeface="Lucida Sans Unicode" pitchFamily="34" charset="0"/>
              </a:endParaRPr>
            </a:p>
            <a:p>
              <a:pPr algn="l" eaLnBrk="1" hangingPunct="1">
                <a:lnSpc>
                  <a:spcPct val="60000"/>
                </a:lnSpc>
                <a:spcBef>
                  <a:spcPct val="50000"/>
                </a:spcBef>
              </a:pPr>
              <a:endParaRPr lang="en-US" sz="2200" b="1" dirty="0">
                <a:latin typeface="Lucida Sans Unicode" pitchFamily="34" charset="0"/>
              </a:endParaRPr>
            </a:p>
            <a:p>
              <a:pPr algn="l" eaLnBrk="1" hangingPunct="1">
                <a:lnSpc>
                  <a:spcPct val="60000"/>
                </a:lnSpc>
                <a:spcBef>
                  <a:spcPct val="50000"/>
                </a:spcBef>
              </a:pPr>
              <a:r>
                <a:rPr lang="en-US" b="1" dirty="0">
                  <a:solidFill>
                    <a:srgbClr val="FF6600"/>
                  </a:solidFill>
                  <a:latin typeface="Lucida Sans Unicode" pitchFamily="34" charset="0"/>
                </a:rPr>
                <a:t>LACTIC ACID FERMENTATION </a:t>
              </a:r>
            </a:p>
            <a:p>
              <a:pPr algn="l" eaLnBrk="1" hangingPunct="1">
                <a:lnSpc>
                  <a:spcPct val="60000"/>
                </a:lnSpc>
                <a:spcBef>
                  <a:spcPct val="50000"/>
                </a:spcBef>
              </a:pPr>
              <a:r>
                <a:rPr lang="en-US" sz="2200" b="1" dirty="0">
                  <a:solidFill>
                    <a:srgbClr val="404040"/>
                  </a:solidFill>
                  <a:latin typeface="Lucida Sans Unicode" pitchFamily="34" charset="0"/>
                </a:rPr>
                <a:t>Action of Bacteria on Sugars:</a:t>
              </a:r>
            </a:p>
            <a:p>
              <a:pPr algn="l" eaLnBrk="1" hangingPunct="1">
                <a:lnSpc>
                  <a:spcPct val="60000"/>
                </a:lnSpc>
                <a:spcBef>
                  <a:spcPct val="50000"/>
                </a:spcBef>
              </a:pPr>
              <a:endParaRPr lang="en-US" sz="2200" b="1" dirty="0">
                <a:latin typeface="Lucida Sans Unicode" pitchFamily="34" charset="0"/>
              </a:endParaRPr>
            </a:p>
            <a:p>
              <a:pPr algn="l" eaLnBrk="1" hangingPunct="1">
                <a:lnSpc>
                  <a:spcPct val="60000"/>
                </a:lnSpc>
                <a:spcBef>
                  <a:spcPct val="50000"/>
                </a:spcBef>
              </a:pPr>
              <a:r>
                <a:rPr lang="en-US" sz="2200" b="1" dirty="0">
                  <a:latin typeface="Lucida Sans Unicode" pitchFamily="34" charset="0"/>
                </a:rPr>
                <a:t>C</a:t>
              </a:r>
              <a:r>
                <a:rPr lang="en-US" sz="2200" b="1" baseline="-25000" dirty="0">
                  <a:latin typeface="Lucida Sans Unicode" pitchFamily="34" charset="0"/>
                </a:rPr>
                <a:t>6</a:t>
              </a:r>
              <a:r>
                <a:rPr lang="en-US" sz="2200" b="1" dirty="0">
                  <a:latin typeface="Lucida Sans Unicode" pitchFamily="34" charset="0"/>
                </a:rPr>
                <a:t>H</a:t>
              </a:r>
              <a:r>
                <a:rPr lang="en-US" sz="2200" b="1" baseline="-25000" dirty="0">
                  <a:latin typeface="Lucida Sans Unicode" pitchFamily="34" charset="0"/>
                </a:rPr>
                <a:t>12</a:t>
              </a:r>
              <a:r>
                <a:rPr lang="en-US" sz="2200" b="1" dirty="0">
                  <a:latin typeface="Lucida Sans Unicode" pitchFamily="34" charset="0"/>
                </a:rPr>
                <a:t>O</a:t>
              </a:r>
              <a:r>
                <a:rPr lang="en-US" sz="2200" b="1" baseline="-25000" dirty="0">
                  <a:latin typeface="Lucida Sans Unicode" pitchFamily="34" charset="0"/>
                </a:rPr>
                <a:t>6</a:t>
              </a:r>
              <a:r>
                <a:rPr lang="en-US" sz="2200" b="1" dirty="0">
                  <a:latin typeface="Lucida Sans Unicode" pitchFamily="34" charset="0"/>
                </a:rPr>
                <a:t> (Glucose)                  2CH</a:t>
              </a:r>
              <a:r>
                <a:rPr lang="en-US" sz="2200" b="1" baseline="-25000" dirty="0">
                  <a:latin typeface="Lucida Sans Unicode" pitchFamily="34" charset="0"/>
                </a:rPr>
                <a:t>3</a:t>
              </a:r>
              <a:r>
                <a:rPr lang="en-US" sz="2200" b="1" dirty="0">
                  <a:latin typeface="Lucida Sans Unicode" pitchFamily="34" charset="0"/>
                </a:rPr>
                <a:t>CHOHCO</a:t>
              </a:r>
              <a:r>
                <a:rPr lang="en-US" sz="2200" b="1" baseline="-25000" dirty="0">
                  <a:latin typeface="Lucida Sans Unicode" pitchFamily="34" charset="0"/>
                </a:rPr>
                <a:t>2</a:t>
              </a:r>
              <a:r>
                <a:rPr lang="en-US" sz="2200" b="1" dirty="0">
                  <a:latin typeface="Lucida Sans Unicode" pitchFamily="34" charset="0"/>
                </a:rPr>
                <a:t>H</a:t>
              </a:r>
              <a:r>
                <a:rPr lang="en-US" sz="2200" b="1" dirty="0">
                  <a:latin typeface="Lucida Sans Unicode"/>
                </a:rPr>
                <a:t> </a:t>
              </a:r>
              <a:r>
                <a:rPr lang="en-US" sz="2200" b="1" dirty="0">
                  <a:latin typeface="Lucida Sans Unicode" pitchFamily="34" charset="0"/>
                </a:rPr>
                <a:t>(Lactic Acid)</a:t>
              </a:r>
            </a:p>
          </p:txBody>
        </p:sp>
        <p:sp>
          <p:nvSpPr>
            <p:cNvPr id="258051" name="AutoShape 4"/>
            <p:cNvSpPr>
              <a:spLocks noChangeArrowheads="1"/>
            </p:cNvSpPr>
            <p:nvPr/>
          </p:nvSpPr>
          <p:spPr bwMode="auto">
            <a:xfrm>
              <a:off x="3083879" y="2942204"/>
              <a:ext cx="1271456" cy="304800"/>
            </a:xfrm>
            <a:prstGeom prst="rightArrow">
              <a:avLst>
                <a:gd name="adj1" fmla="val 50000"/>
                <a:gd name="adj2" fmla="val 66667"/>
              </a:avLst>
            </a:prstGeom>
            <a:solidFill>
              <a:schemeClr val="tx1"/>
            </a:solidFill>
            <a:ln>
              <a:noFill/>
            </a:ln>
            <a:extLst/>
          </p:spPr>
          <p:txBody>
            <a:bodyPr wrap="none" anchor="ctr"/>
            <a:lstStyle/>
            <a:p>
              <a:endParaRPr lang="en-US" dirty="0">
                <a:solidFill>
                  <a:srgbClr val="FF3366"/>
                </a:solidFill>
                <a:latin typeface="Lucida Sans Unicode"/>
              </a:endParaRPr>
            </a:p>
          </p:txBody>
        </p:sp>
        <p:sp>
          <p:nvSpPr>
            <p:cNvPr id="7" name="AutoShape 4"/>
            <p:cNvSpPr>
              <a:spLocks noChangeArrowheads="1"/>
            </p:cNvSpPr>
            <p:nvPr/>
          </p:nvSpPr>
          <p:spPr bwMode="auto">
            <a:xfrm>
              <a:off x="3065938" y="5175306"/>
              <a:ext cx="1271456" cy="304800"/>
            </a:xfrm>
            <a:prstGeom prst="rightArrow">
              <a:avLst>
                <a:gd name="adj1" fmla="val 50000"/>
                <a:gd name="adj2" fmla="val 66667"/>
              </a:avLst>
            </a:prstGeom>
            <a:solidFill>
              <a:schemeClr val="tx1"/>
            </a:solidFill>
            <a:ln>
              <a:noFill/>
            </a:ln>
            <a:extLst/>
          </p:spPr>
          <p:txBody>
            <a:bodyPr wrap="none" anchor="ctr"/>
            <a:lstStyle/>
            <a:p>
              <a:endParaRPr lang="en-US" dirty="0">
                <a:solidFill>
                  <a:srgbClr val="FF3366"/>
                </a:solidFill>
                <a:latin typeface="Lucida Sans Unicode"/>
              </a:endParaRPr>
            </a:p>
          </p:txBody>
        </p:sp>
      </p:gr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title" idx="4294967295"/>
          </p:nvPr>
        </p:nvSpPr>
        <p:spPr>
          <a:xfrm>
            <a:off x="0" y="489835"/>
            <a:ext cx="9144000" cy="838200"/>
          </a:xfrm>
        </p:spPr>
        <p:txBody>
          <a:bodyPr/>
          <a:lstStyle/>
          <a:p>
            <a:pPr eaLnBrk="1" hangingPunct="1"/>
            <a:r>
              <a:rPr lang="en-US" sz="3200" b="1" dirty="0">
                <a:solidFill>
                  <a:schemeClr val="tx1"/>
                </a:solidFill>
              </a:rPr>
              <a:t>BENEFITS OF LACTO-FERMENTED FOODS</a:t>
            </a:r>
          </a:p>
        </p:txBody>
      </p:sp>
      <p:sp>
        <p:nvSpPr>
          <p:cNvPr id="259074" name="Text Box 3"/>
          <p:cNvSpPr txBox="1">
            <a:spLocks noChangeArrowheads="1"/>
          </p:cNvSpPr>
          <p:nvPr/>
        </p:nvSpPr>
        <p:spPr bwMode="auto">
          <a:xfrm>
            <a:off x="685800" y="2411120"/>
            <a:ext cx="5791200" cy="36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65000"/>
              </a:lnSpc>
              <a:spcBef>
                <a:spcPct val="50000"/>
              </a:spcBef>
              <a:defRPr/>
            </a:pPr>
            <a:r>
              <a:rPr lang="en-US" b="1" spc="60" dirty="0">
                <a:solidFill>
                  <a:srgbClr val="CC0000"/>
                </a:solidFill>
                <a:latin typeface="Lucida Sans Unicode" pitchFamily="34" charset="0"/>
              </a:rPr>
              <a:t>A PRESERVATION METHOD THAT</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313E63D9-60A8-694E-831D-C15F276DA5CF}" type="slidenum">
              <a:rPr lang="en-US" sz="1200"/>
              <a:pPr>
                <a:defRPr/>
              </a:pPr>
              <a:t>195</a:t>
            </a:fld>
            <a:endParaRPr lang="en-US" sz="1200" dirty="0"/>
          </a:p>
        </p:txBody>
      </p:sp>
      <p:sp>
        <p:nvSpPr>
          <p:cNvPr id="260100" name="Rectangle 2"/>
          <p:cNvSpPr>
            <a:spLocks noChangeArrowheads="1"/>
          </p:cNvSpPr>
          <p:nvPr/>
        </p:nvSpPr>
        <p:spPr bwMode="auto">
          <a:xfrm>
            <a:off x="114300" y="1312160"/>
            <a:ext cx="89154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en-US" b="1" dirty="0">
                <a:solidFill>
                  <a:srgbClr val="000000"/>
                </a:solidFill>
                <a:latin typeface="Lucida Sans Unicode" pitchFamily="34" charset="0"/>
              </a:rPr>
              <a:t>LACTO-FERMENTATION OF VEGETABLES</a:t>
            </a:r>
            <a:r>
              <a:rPr lang="en-US" b="1" dirty="0">
                <a:solidFill>
                  <a:srgbClr val="000000"/>
                </a:solidFill>
                <a:latin typeface="Verdana" charset="0"/>
                <a:cs typeface="Verdana" charset="0"/>
              </a:rPr>
              <a:t>,</a:t>
            </a:r>
            <a:r>
              <a:rPr lang="en-US" b="1" dirty="0">
                <a:solidFill>
                  <a:srgbClr val="000000"/>
                </a:solidFill>
                <a:latin typeface="Lucida Sans Unicode" pitchFamily="34" charset="0"/>
              </a:rPr>
              <a:t> FRUITS</a:t>
            </a:r>
            <a:r>
              <a:rPr lang="en-US" b="1" dirty="0">
                <a:solidFill>
                  <a:srgbClr val="000000"/>
                </a:solidFill>
                <a:latin typeface="Verdana" charset="0"/>
                <a:cs typeface="Verdana" charset="0"/>
              </a:rPr>
              <a:t>,</a:t>
            </a:r>
          </a:p>
          <a:p>
            <a:pPr>
              <a:spcBef>
                <a:spcPts val="600"/>
              </a:spcBef>
            </a:pPr>
            <a:r>
              <a:rPr lang="en-US" b="1" dirty="0">
                <a:solidFill>
                  <a:srgbClr val="000000"/>
                </a:solidFill>
                <a:latin typeface="Lucida Sans Unicode" pitchFamily="34" charset="0"/>
              </a:rPr>
              <a:t>GRAINS</a:t>
            </a:r>
            <a:r>
              <a:rPr lang="en-US" b="1" dirty="0">
                <a:solidFill>
                  <a:srgbClr val="000000"/>
                </a:solidFill>
                <a:latin typeface="Verdana" charset="0"/>
                <a:cs typeface="Verdana" charset="0"/>
              </a:rPr>
              <a:t>,</a:t>
            </a:r>
            <a:r>
              <a:rPr lang="en-US" b="1" dirty="0">
                <a:solidFill>
                  <a:srgbClr val="000000"/>
                </a:solidFill>
                <a:latin typeface="Lucida Sans Unicode" pitchFamily="34" charset="0"/>
              </a:rPr>
              <a:t> DAIRY PRODUCTS AND MEATS:</a:t>
            </a:r>
          </a:p>
        </p:txBody>
      </p:sp>
      <p:sp>
        <p:nvSpPr>
          <p:cNvPr id="260101" name="Rectangle 3"/>
          <p:cNvSpPr>
            <a:spLocks noChangeArrowheads="1"/>
          </p:cNvSpPr>
          <p:nvPr/>
        </p:nvSpPr>
        <p:spPr bwMode="auto">
          <a:xfrm>
            <a:off x="533400" y="2852035"/>
            <a:ext cx="8382000" cy="324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l">
              <a:lnSpc>
                <a:spcPct val="120000"/>
              </a:lnSpc>
              <a:spcAft>
                <a:spcPts val="600"/>
              </a:spcAft>
              <a:buFont typeface="Wingdings" charset="0"/>
              <a:buChar char="§"/>
            </a:pPr>
            <a:r>
              <a:rPr lang="en-US" sz="2200" dirty="0">
                <a:latin typeface="Lucida Sans Unicode" pitchFamily="34" charset="0"/>
              </a:rPr>
              <a:t>Increases vitamin and enzyme content</a:t>
            </a:r>
          </a:p>
          <a:p>
            <a:pPr marL="342900" indent="-342900" algn="l">
              <a:lnSpc>
                <a:spcPct val="120000"/>
              </a:lnSpc>
              <a:spcAft>
                <a:spcPts val="600"/>
              </a:spcAft>
              <a:buFont typeface="Wingdings" charset="0"/>
              <a:buChar char="§"/>
            </a:pPr>
            <a:r>
              <a:rPr lang="en-US" sz="2200" dirty="0">
                <a:latin typeface="Lucida Sans Unicode" pitchFamily="34" charset="0"/>
              </a:rPr>
              <a:t>Adds lactic acid and beneficial bacteria</a:t>
            </a:r>
          </a:p>
          <a:p>
            <a:pPr marL="342900" indent="-342900" algn="l">
              <a:lnSpc>
                <a:spcPct val="120000"/>
              </a:lnSpc>
              <a:spcAft>
                <a:spcPts val="600"/>
              </a:spcAft>
              <a:buFont typeface="Wingdings" charset="0"/>
              <a:buChar char="§"/>
            </a:pPr>
            <a:r>
              <a:rPr lang="en-US" sz="2200" dirty="0">
                <a:latin typeface="Lucida Sans Unicode" pitchFamily="34" charset="0"/>
              </a:rPr>
              <a:t>Neutralizes anti-nutrients and improves digestibility</a:t>
            </a:r>
          </a:p>
          <a:p>
            <a:pPr marL="342900" indent="-342900" algn="l">
              <a:lnSpc>
                <a:spcPct val="120000"/>
              </a:lnSpc>
              <a:spcAft>
                <a:spcPts val="600"/>
              </a:spcAft>
              <a:buFont typeface="Wingdings" charset="0"/>
              <a:buChar char="§"/>
            </a:pPr>
            <a:r>
              <a:rPr lang="en-US" sz="2200" dirty="0">
                <a:latin typeface="Lucida Sans Unicode" pitchFamily="34" charset="0"/>
              </a:rPr>
              <a:t>Breaks down difficult-to-digest proteins and carbohydrates</a:t>
            </a:r>
          </a:p>
          <a:p>
            <a:pPr marL="342900" indent="-342900" algn="l">
              <a:lnSpc>
                <a:spcPct val="120000"/>
              </a:lnSpc>
              <a:spcAft>
                <a:spcPts val="600"/>
              </a:spcAft>
              <a:buFont typeface="Wingdings" charset="0"/>
              <a:buChar char="§"/>
            </a:pPr>
            <a:r>
              <a:rPr lang="en-US" sz="2200" dirty="0">
                <a:latin typeface="Lucida Sans Unicode" pitchFamily="34" charset="0"/>
              </a:rPr>
              <a:t>Promotes small scale</a:t>
            </a:r>
            <a:r>
              <a:rPr lang="en-US" sz="2200" dirty="0">
                <a:latin typeface="Verdana" charset="0"/>
                <a:cs typeface="Verdana" charset="0"/>
              </a:rPr>
              <a:t>,</a:t>
            </a:r>
            <a:r>
              <a:rPr lang="en-US" sz="2200" dirty="0">
                <a:latin typeface="Lucida Sans Unicode" pitchFamily="34" charset="0"/>
              </a:rPr>
              <a:t> rather than monopolistic</a:t>
            </a:r>
            <a:r>
              <a:rPr lang="en-US" sz="2200" dirty="0">
                <a:latin typeface="Verdana" charset="0"/>
                <a:cs typeface="Verdana" charset="0"/>
              </a:rPr>
              <a:t>,</a:t>
            </a:r>
            <a:r>
              <a:rPr lang="en-US" sz="2200" dirty="0">
                <a:latin typeface="Lucida Sans Unicode" pitchFamily="34" charset="0"/>
              </a:rPr>
              <a:t> farming and food processing</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575" y="6400800"/>
            <a:ext cx="1905000" cy="457200"/>
          </a:xfrm>
        </p:spPr>
        <p:txBody>
          <a:bodyPr/>
          <a:lstStyle/>
          <a:p>
            <a:pPr>
              <a:defRPr/>
            </a:pPr>
            <a:fld id="{65165659-CE21-E945-A3BF-1BEB2A291A5F}" type="slidenum">
              <a:rPr lang="en-US" sz="1200"/>
              <a:pPr>
                <a:defRPr/>
              </a:pPr>
              <a:t>196</a:t>
            </a:fld>
            <a:endParaRPr lang="en-US" sz="1200"/>
          </a:p>
        </p:txBody>
      </p:sp>
      <p:sp>
        <p:nvSpPr>
          <p:cNvPr id="9" name="Rectangle 8"/>
          <p:cNvSpPr/>
          <p:nvPr/>
        </p:nvSpPr>
        <p:spPr>
          <a:xfrm>
            <a:off x="3797714" y="5860648"/>
            <a:ext cx="4267200" cy="652486"/>
          </a:xfrm>
          <a:prstGeom prst="rect">
            <a:avLst/>
          </a:prstGeom>
        </p:spPr>
        <p:txBody>
          <a:bodyPr wrap="square">
            <a:spAutoFit/>
          </a:bodyPr>
          <a:lstStyle/>
          <a:p>
            <a:pPr algn="l">
              <a:lnSpc>
                <a:spcPct val="130000"/>
              </a:lnSpc>
              <a:defRPr/>
            </a:pPr>
            <a:r>
              <a:rPr lang="en-US" sz="1400" b="1" spc="60" dirty="0">
                <a:solidFill>
                  <a:srgbClr val="AA7138"/>
                </a:solidFill>
                <a:latin typeface="Lucida Sans Unicode" pitchFamily="34" charset="0"/>
              </a:rPr>
              <a:t>BASIC INGREDIENTS:</a:t>
            </a:r>
            <a:r>
              <a:rPr lang="en-US" sz="1400" b="1" spc="60" dirty="0">
                <a:latin typeface="Lucida Sans Unicode" pitchFamily="34" charset="0"/>
              </a:rPr>
              <a:t>  </a:t>
            </a:r>
          </a:p>
          <a:p>
            <a:pPr algn="l">
              <a:lnSpc>
                <a:spcPct val="130000"/>
              </a:lnSpc>
              <a:defRPr/>
            </a:pPr>
            <a:r>
              <a:rPr lang="en-US" sz="1400" b="1" spc="60" dirty="0">
                <a:latin typeface="Lucida Sans Unicode" pitchFamily="34" charset="0"/>
              </a:rPr>
              <a:t>CELTIC SEA SALT AND HOMEMADE WHEY</a:t>
            </a:r>
          </a:p>
        </p:txBody>
      </p:sp>
      <p:sp>
        <p:nvSpPr>
          <p:cNvPr id="261122" name="Text Box 4"/>
          <p:cNvSpPr txBox="1">
            <a:spLocks noChangeArrowheads="1"/>
          </p:cNvSpPr>
          <p:nvPr/>
        </p:nvSpPr>
        <p:spPr bwMode="auto">
          <a:xfrm>
            <a:off x="408801" y="5860648"/>
            <a:ext cx="2895600"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30000"/>
              </a:lnSpc>
              <a:defRPr/>
            </a:pPr>
            <a:r>
              <a:rPr lang="en-US" sz="1400" b="1" spc="60" dirty="0">
                <a:solidFill>
                  <a:srgbClr val="AA7138"/>
                </a:solidFill>
                <a:latin typeface="Lucida Sans Unicode" pitchFamily="34" charset="0"/>
              </a:rPr>
              <a:t>BASIC EQUIPMENT:  </a:t>
            </a:r>
          </a:p>
          <a:p>
            <a:pPr algn="l" eaLnBrk="1" hangingPunct="1">
              <a:lnSpc>
                <a:spcPct val="130000"/>
              </a:lnSpc>
              <a:defRPr/>
            </a:pPr>
            <a:r>
              <a:rPr lang="en-US" sz="1400" b="1" spc="60" dirty="0">
                <a:latin typeface="Lucida Sans Unicode" pitchFamily="34" charset="0"/>
              </a:rPr>
              <a:t>POUNDER AND MASON </a:t>
            </a:r>
            <a:r>
              <a:rPr lang="en-US" sz="1400" b="1" spc="60" dirty="0">
                <a:latin typeface="Lucida Sans Unicode"/>
                <a:cs typeface="Lucida Sans Unicode"/>
              </a:rPr>
              <a:t>J</a:t>
            </a:r>
            <a:r>
              <a:rPr lang="en-US" sz="1400" b="1" spc="60" dirty="0">
                <a:latin typeface="Lucida Sans Unicode" pitchFamily="34" charset="0"/>
              </a:rPr>
              <a:t>ARS</a:t>
            </a:r>
          </a:p>
        </p:txBody>
      </p:sp>
      <p:sp>
        <p:nvSpPr>
          <p:cNvPr id="4" name="Title 3"/>
          <p:cNvSpPr>
            <a:spLocks noGrp="1"/>
          </p:cNvSpPr>
          <p:nvPr>
            <p:ph type="title" idx="4294967295"/>
          </p:nvPr>
        </p:nvSpPr>
        <p:spPr>
          <a:xfrm>
            <a:off x="0" y="0"/>
            <a:ext cx="9144000" cy="1143000"/>
          </a:xfrm>
        </p:spPr>
        <p:txBody>
          <a:bodyPr/>
          <a:lstStyle/>
          <a:p>
            <a:pPr rtl="0" fontAlgn="base"/>
            <a:r>
              <a:rPr lang="en-US" sz="2800" kern="1200" dirty="0">
                <a:solidFill>
                  <a:srgbClr val="000000"/>
                </a:solidFill>
                <a:effectLst/>
                <a:latin typeface="Lucida Sans Unicode"/>
                <a:ea typeface="ＭＳ Ｐゴシック"/>
                <a:cs typeface="Lucida Sans Unicode"/>
              </a:rPr>
              <a:t>MAKING LACTO-FERMENTED FOODS AT HOME</a:t>
            </a:r>
            <a:endParaRPr lang="en-US" sz="2800" dirty="0">
              <a:effectLst/>
            </a:endParaRPr>
          </a:p>
        </p:txBody>
      </p:sp>
      <p:pic>
        <p:nvPicPr>
          <p:cNvPr id="13" name="Picture 12" descr="NT PowerPoint 272 - Version 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48813" y="1140933"/>
            <a:ext cx="4995721" cy="4572000"/>
          </a:xfrm>
          <a:prstGeom prst="rect">
            <a:avLst/>
          </a:prstGeom>
          <a:ln w="3175" cmpd="sng">
            <a:solidFill>
              <a:schemeClr val="tx1"/>
            </a:solidFill>
          </a:ln>
        </p:spPr>
      </p:pic>
      <p:pic>
        <p:nvPicPr>
          <p:cNvPr id="14" name="Picture 13" descr="NT PowerPoint 270 - Version 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7412" y="1150855"/>
            <a:ext cx="3049907" cy="4572000"/>
          </a:xfrm>
          <a:prstGeom prst="rect">
            <a:avLst/>
          </a:prstGeom>
          <a:ln w="3175" cmpd="sng">
            <a:solidFill>
              <a:schemeClr val="tx1"/>
            </a:solid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a:xfrm>
            <a:off x="2438400" y="176639"/>
            <a:ext cx="4233863" cy="762000"/>
          </a:xfrm>
        </p:spPr>
        <p:txBody>
          <a:bodyPr/>
          <a:lstStyle/>
          <a:p>
            <a:pPr eaLnBrk="1" hangingPunct="1"/>
            <a:r>
              <a:rPr lang="en-US" sz="3600" b="1" dirty="0">
                <a:solidFill>
                  <a:schemeClr val="tx1"/>
                </a:solidFill>
              </a:rPr>
              <a:t>MAKING WHEY</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C01EA693-C05B-9340-93FF-A027870DCCD5}" type="slidenum">
              <a:rPr lang="en-US" sz="1200"/>
              <a:pPr>
                <a:defRPr/>
              </a:pPr>
              <a:t>197</a:t>
            </a:fld>
            <a:endParaRPr lang="en-US" sz="1200" dirty="0"/>
          </a:p>
        </p:txBody>
      </p:sp>
      <p:pic>
        <p:nvPicPr>
          <p:cNvPr id="15" name="Picture 14" descr="NT PowerPoint 255.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1138" y="3920132"/>
            <a:ext cx="4119514" cy="2743200"/>
          </a:xfrm>
          <a:prstGeom prst="rect">
            <a:avLst/>
          </a:prstGeom>
          <a:ln w="3175" cmpd="sng">
            <a:solidFill>
              <a:schemeClr val="tx1"/>
            </a:solidFill>
          </a:ln>
        </p:spPr>
      </p:pic>
      <p:pic>
        <p:nvPicPr>
          <p:cNvPr id="19" name="Picture 18" descr="NT PowerPoint 24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4607" y="1056752"/>
            <a:ext cx="4119514" cy="2743200"/>
          </a:xfrm>
          <a:prstGeom prst="rect">
            <a:avLst/>
          </a:prstGeom>
          <a:ln w="3175" cmpd="sng">
            <a:solidFill>
              <a:schemeClr val="tx1"/>
            </a:solidFill>
          </a:ln>
        </p:spPr>
      </p:pic>
      <p:pic>
        <p:nvPicPr>
          <p:cNvPr id="20" name="Picture 19" descr="NT PowerPoint 256.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95804" y="3922868"/>
            <a:ext cx="4119514" cy="2743200"/>
          </a:xfrm>
          <a:prstGeom prst="rect">
            <a:avLst/>
          </a:prstGeom>
          <a:ln w="3175" cmpd="sng">
            <a:solidFill>
              <a:schemeClr val="tx1"/>
            </a:solidFill>
          </a:ln>
        </p:spPr>
      </p:pic>
      <p:pic>
        <p:nvPicPr>
          <p:cNvPr id="21" name="Picture 20" descr="NT PowerPoint 250.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95804" y="1056750"/>
            <a:ext cx="4119514" cy="2743200"/>
          </a:xfrm>
          <a:prstGeom prst="rect">
            <a:avLst/>
          </a:prstGeom>
          <a:ln w="3175" cmpd="sng">
            <a:solidFill>
              <a:schemeClr val="tx1"/>
            </a:solid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a:xfrm>
            <a:off x="457200" y="152400"/>
            <a:ext cx="8382000" cy="838200"/>
          </a:xfrm>
        </p:spPr>
        <p:txBody>
          <a:bodyPr/>
          <a:lstStyle/>
          <a:p>
            <a:pPr eaLnBrk="1" hangingPunct="1"/>
            <a:r>
              <a:rPr lang="en-US" sz="3600" b="1" dirty="0">
                <a:solidFill>
                  <a:schemeClr val="tx1"/>
                </a:solidFill>
              </a:rPr>
              <a:t>MAKING WHEY</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1365B0F6-7BEF-8644-BCE3-C51BCE20E93B}" type="slidenum">
              <a:rPr lang="en-US" sz="1200"/>
              <a:pPr>
                <a:defRPr/>
              </a:pPr>
              <a:t>198</a:t>
            </a:fld>
            <a:endParaRPr lang="en-US" sz="1200" dirty="0"/>
          </a:p>
        </p:txBody>
      </p:sp>
      <p:pic>
        <p:nvPicPr>
          <p:cNvPr id="8" name="Picture 7" descr="NT PowerPoint 637.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20303" y="1056751"/>
            <a:ext cx="4119514" cy="2743200"/>
          </a:xfrm>
          <a:prstGeom prst="rect">
            <a:avLst/>
          </a:prstGeom>
          <a:ln w="3175" cmpd="sng">
            <a:solidFill>
              <a:schemeClr val="tx1"/>
            </a:solidFill>
          </a:ln>
        </p:spPr>
      </p:pic>
      <p:pic>
        <p:nvPicPr>
          <p:cNvPr id="10" name="Picture 9" descr="NT PowerPoint 64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14201" y="4026677"/>
            <a:ext cx="4109247" cy="2743200"/>
          </a:xfrm>
          <a:prstGeom prst="rect">
            <a:avLst/>
          </a:prstGeom>
          <a:ln w="3175" cmpd="sng">
            <a:solidFill>
              <a:schemeClr val="tx1"/>
            </a:solidFill>
          </a:ln>
        </p:spPr>
      </p:pic>
      <p:pic>
        <p:nvPicPr>
          <p:cNvPr id="22" name="Picture 21" descr="NT PowerPoint 632.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4695" y="1056751"/>
            <a:ext cx="4119514" cy="2743200"/>
          </a:xfrm>
          <a:prstGeom prst="rect">
            <a:avLst/>
          </a:prstGeom>
          <a:ln w="3175" cmpd="sng">
            <a:solidFill>
              <a:schemeClr val="tx1"/>
            </a:solid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auerkraut 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80861" y="3792414"/>
            <a:ext cx="4183380" cy="2788920"/>
          </a:xfrm>
          <a:prstGeom prst="rect">
            <a:avLst/>
          </a:prstGeom>
        </p:spPr>
      </p:pic>
      <p:sp>
        <p:nvSpPr>
          <p:cNvPr id="268289" name="Rectangle 2"/>
          <p:cNvSpPr>
            <a:spLocks noGrp="1" noChangeArrowheads="1"/>
          </p:cNvSpPr>
          <p:nvPr>
            <p:ph type="title" idx="4294967295"/>
          </p:nvPr>
        </p:nvSpPr>
        <p:spPr>
          <a:xfrm>
            <a:off x="2852738" y="173893"/>
            <a:ext cx="3429000" cy="685800"/>
          </a:xfrm>
        </p:spPr>
        <p:txBody>
          <a:bodyPr/>
          <a:lstStyle/>
          <a:p>
            <a:pPr eaLnBrk="1" hangingPunct="1"/>
            <a:r>
              <a:rPr lang="en-US" sz="3200" b="1" dirty="0">
                <a:solidFill>
                  <a:schemeClr val="tx1"/>
                </a:solidFill>
                <a:latin typeface="Lucida Sans Unicode"/>
              </a:rPr>
              <a:t>SAUERKRAUT</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29B6FA33-6151-A642-976F-0202471E645F}" type="slidenum">
              <a:rPr lang="en-US" sz="1200"/>
              <a:pPr>
                <a:defRPr/>
              </a:pPr>
              <a:t>199</a:t>
            </a:fld>
            <a:endParaRPr lang="en-US" sz="1200" dirty="0"/>
          </a:p>
        </p:txBody>
      </p:sp>
      <p:pic>
        <p:nvPicPr>
          <p:cNvPr id="18" name="Picture 17" descr="Sauerkraut 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1940" y="976918"/>
            <a:ext cx="4183380" cy="2788920"/>
          </a:xfrm>
          <a:prstGeom prst="rect">
            <a:avLst/>
          </a:prstGeom>
        </p:spPr>
      </p:pic>
      <p:pic>
        <p:nvPicPr>
          <p:cNvPr id="21" name="Picture 20" descr="Sauerkraut 4.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4809" y="3792855"/>
            <a:ext cx="4183380" cy="2788920"/>
          </a:xfrm>
          <a:prstGeom prst="rect">
            <a:avLst/>
          </a:prstGeom>
        </p:spPr>
      </p:pic>
      <p:pic>
        <p:nvPicPr>
          <p:cNvPr id="22" name="Picture 21" descr="Sauerkraut 5.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701540" y="976918"/>
            <a:ext cx="4183380" cy="2788920"/>
          </a:xfrm>
          <a:prstGeom prst="rect">
            <a:avLst/>
          </a:prstGeom>
        </p:spPr>
      </p:pic>
    </p:spTree>
    <p:extLst>
      <p:ext uri="{BB962C8B-B14F-4D97-AF65-F5344CB8AC3E}">
        <p14:creationId xmlns:p14="http://schemas.microsoft.com/office/powerpoint/2010/main" val="914119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8" name="Rectangle 8"/>
          <p:cNvSpPr>
            <a:spLocks noChangeArrowheads="1"/>
          </p:cNvSpPr>
          <p:nvPr/>
        </p:nvSpPr>
        <p:spPr bwMode="auto">
          <a:xfrm>
            <a:off x="413901" y="1887408"/>
            <a:ext cx="8306674" cy="3416320"/>
          </a:xfrm>
          <a:prstGeom prst="rect">
            <a:avLst/>
          </a:prstGeom>
          <a:noFill/>
          <a:ln w="9525">
            <a:noFill/>
            <a:miter lim="800000"/>
            <a:headEnd/>
            <a:tailEnd/>
          </a:ln>
          <a:effectLst/>
        </p:spPr>
        <p:txBody>
          <a:bodyPr wrap="square">
            <a:prstTxWarp prst="textNoShape">
              <a:avLst/>
            </a:prstTxWarp>
            <a:spAutoFit/>
          </a:bodyPr>
          <a:lstStyle/>
          <a:p>
            <a:pPr algn="ctr"/>
            <a:endParaRPr lang="en-US" sz="2400" b="0" dirty="0">
              <a:solidFill>
                <a:prstClr val="black"/>
              </a:solidFill>
              <a:latin typeface="Lucida Sans Unicode" pitchFamily="34" charset="0"/>
              <a:cs typeface="Lucida Sans Unicode" pitchFamily="34" charset="0"/>
            </a:endParaRPr>
          </a:p>
          <a:p>
            <a:pPr algn="ctr"/>
            <a:r>
              <a:rPr lang="en-US" sz="2400" b="0" dirty="0">
                <a:solidFill>
                  <a:srgbClr val="333333"/>
                </a:solidFill>
                <a:latin typeface="Lucida Sans Unicode" pitchFamily="34" charset="0"/>
                <a:cs typeface="Lucida Sans Unicode" pitchFamily="34" charset="0"/>
              </a:rPr>
              <a:t>The information contained in this presentation </a:t>
            </a:r>
          </a:p>
          <a:p>
            <a:pPr algn="ctr"/>
            <a:r>
              <a:rPr lang="en-US" sz="2400" b="0" dirty="0">
                <a:solidFill>
                  <a:srgbClr val="333333"/>
                </a:solidFill>
                <a:latin typeface="Lucida Sans Unicode" pitchFamily="34" charset="0"/>
                <a:cs typeface="Lucida Sans Unicode" pitchFamily="34" charset="0"/>
              </a:rPr>
              <a:t>is not intended as a substitute for professional </a:t>
            </a:r>
          </a:p>
          <a:p>
            <a:pPr algn="ctr"/>
            <a:r>
              <a:rPr lang="en-US" sz="2400" b="0" dirty="0">
                <a:solidFill>
                  <a:srgbClr val="333333"/>
                </a:solidFill>
                <a:latin typeface="Lucida Sans Unicode" pitchFamily="34" charset="0"/>
                <a:cs typeface="Lucida Sans Unicode" pitchFamily="34" charset="0"/>
              </a:rPr>
              <a:t>medical advice, diagnosis or treatment.</a:t>
            </a:r>
          </a:p>
          <a:p>
            <a:pPr algn="ctr"/>
            <a:endParaRPr lang="en-US" sz="2400" b="0" dirty="0">
              <a:solidFill>
                <a:srgbClr val="333333"/>
              </a:solidFill>
              <a:latin typeface="Lucida Sans Unicode" pitchFamily="34" charset="0"/>
              <a:cs typeface="Lucida Sans Unicode" pitchFamily="34" charset="0"/>
            </a:endParaRPr>
          </a:p>
          <a:p>
            <a:pPr algn="ctr"/>
            <a:r>
              <a:rPr lang="en-US" sz="2400" b="0" dirty="0">
                <a:solidFill>
                  <a:srgbClr val="333333"/>
                </a:solidFill>
                <a:latin typeface="Lucida Sans Unicode" pitchFamily="34" charset="0"/>
                <a:cs typeface="Lucida Sans Unicode" pitchFamily="34" charset="0"/>
              </a:rPr>
              <a:t>It is provided for educational purposes only. </a:t>
            </a:r>
          </a:p>
          <a:p>
            <a:pPr algn="ctr"/>
            <a:endParaRPr lang="en-US" sz="2400" b="0" dirty="0">
              <a:solidFill>
                <a:srgbClr val="333333"/>
              </a:solidFill>
              <a:latin typeface="Lucida Sans Unicode" pitchFamily="34" charset="0"/>
              <a:cs typeface="Lucida Sans Unicode" pitchFamily="34" charset="0"/>
            </a:endParaRPr>
          </a:p>
          <a:p>
            <a:pPr algn="ctr"/>
            <a:r>
              <a:rPr lang="en-US" sz="2400" b="0" dirty="0">
                <a:solidFill>
                  <a:srgbClr val="333333"/>
                </a:solidFill>
                <a:latin typeface="Lucida Sans Unicode" pitchFamily="34" charset="0"/>
                <a:cs typeface="Lucida Sans Unicode" pitchFamily="34" charset="0"/>
              </a:rPr>
              <a:t>You assume full responsibility for how you choose </a:t>
            </a:r>
          </a:p>
          <a:p>
            <a:pPr algn="ctr"/>
            <a:r>
              <a:rPr lang="en-US" sz="2400" b="0" dirty="0">
                <a:solidFill>
                  <a:srgbClr val="333333"/>
                </a:solidFill>
                <a:latin typeface="Lucida Sans Unicode" pitchFamily="34" charset="0"/>
                <a:cs typeface="Lucida Sans Unicode" pitchFamily="34" charset="0"/>
              </a:rPr>
              <a:t>to use this information.</a:t>
            </a:r>
          </a:p>
        </p:txBody>
      </p:sp>
      <p:sp>
        <p:nvSpPr>
          <p:cNvPr id="8" name="Title 2"/>
          <p:cNvSpPr txBox="1">
            <a:spLocks/>
          </p:cNvSpPr>
          <p:nvPr/>
        </p:nvSpPr>
        <p:spPr bwMode="auto">
          <a:xfrm>
            <a:off x="-1" y="0"/>
            <a:ext cx="2170545" cy="50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Lucida sans unicode" pitchFamily="34" charset="0"/>
                <a:ea typeface="+mj-ea"/>
                <a:cs typeface="+mj-cs"/>
              </a:defRPr>
            </a:lvl1pPr>
            <a:lvl2pPr algn="ctr" rtl="0" eaLnBrk="0" fontAlgn="base" hangingPunct="0">
              <a:spcBef>
                <a:spcPct val="0"/>
              </a:spcBef>
              <a:spcAft>
                <a:spcPct val="0"/>
              </a:spcAft>
              <a:defRPr sz="4400">
                <a:solidFill>
                  <a:schemeClr val="tx2"/>
                </a:solidFill>
                <a:latin typeface="Arial" pitchFamily="-128" charset="0"/>
              </a:defRPr>
            </a:lvl2pPr>
            <a:lvl3pPr algn="ctr" rtl="0" eaLnBrk="0" fontAlgn="base" hangingPunct="0">
              <a:spcBef>
                <a:spcPct val="0"/>
              </a:spcBef>
              <a:spcAft>
                <a:spcPct val="0"/>
              </a:spcAft>
              <a:defRPr sz="4400">
                <a:solidFill>
                  <a:schemeClr val="tx2"/>
                </a:solidFill>
                <a:latin typeface="Arial" pitchFamily="-128" charset="0"/>
              </a:defRPr>
            </a:lvl3pPr>
            <a:lvl4pPr algn="ctr" rtl="0" eaLnBrk="0" fontAlgn="base" hangingPunct="0">
              <a:spcBef>
                <a:spcPct val="0"/>
              </a:spcBef>
              <a:spcAft>
                <a:spcPct val="0"/>
              </a:spcAft>
              <a:defRPr sz="4400">
                <a:solidFill>
                  <a:schemeClr val="tx2"/>
                </a:solidFill>
                <a:latin typeface="Arial" pitchFamily="-128" charset="0"/>
              </a:defRPr>
            </a:lvl4pPr>
            <a:lvl5pPr algn="ctr" rtl="0" eaLnBrk="0" fontAlgn="base" hangingPunct="0">
              <a:spcBef>
                <a:spcPct val="0"/>
              </a:spcBef>
              <a:spcAft>
                <a:spcPct val="0"/>
              </a:spcAft>
              <a:defRPr sz="4400">
                <a:solidFill>
                  <a:schemeClr val="tx2"/>
                </a:solidFill>
                <a:latin typeface="Arial" pitchFamily="-12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1200" dirty="0">
                <a:solidFill>
                  <a:schemeClr val="bg1"/>
                </a:solidFill>
                <a:latin typeface="Lucida Sans Unicode"/>
              </a:rPr>
              <a:t>Title Slide</a:t>
            </a:r>
          </a:p>
        </p:txBody>
      </p:sp>
      <p:sp>
        <p:nvSpPr>
          <p:cNvPr id="6" name="Title 5"/>
          <p:cNvSpPr>
            <a:spLocks noGrp="1"/>
          </p:cNvSpPr>
          <p:nvPr>
            <p:ph type="title" idx="4294967295"/>
          </p:nvPr>
        </p:nvSpPr>
        <p:spPr>
          <a:xfrm>
            <a:off x="425422" y="711200"/>
            <a:ext cx="8283632" cy="1219200"/>
          </a:xfrm>
        </p:spPr>
        <p:txBody>
          <a:bodyPr/>
          <a:lstStyle/>
          <a:p>
            <a:pPr lvl="0" eaLnBrk="1" hangingPunct="1"/>
            <a:r>
              <a:rPr lang="en-US" sz="4000" b="1" kern="1200" spc="60" dirty="0">
                <a:solidFill>
                  <a:srgbClr val="CC0000"/>
                </a:solidFill>
                <a:latin typeface="Lucida Sans Unicode"/>
                <a:cs typeface="Lucida Sans Unicode"/>
              </a:rPr>
              <a:t>DISCLAIMER</a:t>
            </a:r>
          </a:p>
        </p:txBody>
      </p:sp>
    </p:spTree>
    <p:extLst>
      <p:ext uri="{BB962C8B-B14F-4D97-AF65-F5344CB8AC3E}">
        <p14:creationId xmlns:p14="http://schemas.microsoft.com/office/powerpoint/2010/main" val="1213550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13" name="Text Box 14"/>
          <p:cNvSpPr txBox="1">
            <a:spLocks noChangeArrowheads="1"/>
          </p:cNvSpPr>
          <p:nvPr/>
        </p:nvSpPr>
        <p:spPr bwMode="auto">
          <a:xfrm>
            <a:off x="6159236" y="5584514"/>
            <a:ext cx="2711450" cy="849463"/>
          </a:xfrm>
          <a:prstGeom prst="rect">
            <a:avLst/>
          </a:prstGeom>
          <a:noFill/>
          <a:ln w="9525">
            <a:solidFill>
              <a:schemeClr val="tx1"/>
            </a:solidFill>
            <a:miter lim="800000"/>
            <a:headEnd/>
            <a:tailEnd/>
          </a:ln>
        </p:spPr>
        <p:txBody>
          <a:bodyPr tIns="45720" bIns="91440"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solidFill>
                  <a:srgbClr val="CC0000"/>
                </a:solidFill>
                <a:latin typeface="Lucida Sans Unicode"/>
              </a:rPr>
              <a:t>ARTIFICIAL FLAVORS</a:t>
            </a:r>
            <a:r>
              <a:rPr lang="en-US" sz="1100" spc="40" dirty="0">
                <a:solidFill>
                  <a:srgbClr val="CC0000"/>
                </a:solidFill>
                <a:latin typeface="Verdana"/>
                <a:cs typeface="Verdana"/>
              </a:rPr>
              <a:t>,</a:t>
            </a:r>
            <a:r>
              <a:rPr lang="en-US" sz="1100" b="1" spc="40" dirty="0">
                <a:solidFill>
                  <a:srgbClr val="CC0000"/>
                </a:solidFill>
                <a:latin typeface="Lucida Sans Unicode"/>
              </a:rPr>
              <a:t> </a:t>
            </a:r>
          </a:p>
          <a:p>
            <a:pPr algn="ctr" eaLnBrk="1" hangingPunct="1">
              <a:lnSpc>
                <a:spcPct val="140000"/>
              </a:lnSpc>
              <a:spcBef>
                <a:spcPts val="0"/>
              </a:spcBef>
            </a:pPr>
            <a:r>
              <a:rPr lang="en-US" sz="1100" b="1" spc="40" dirty="0">
                <a:solidFill>
                  <a:srgbClr val="CC0000"/>
                </a:solidFill>
                <a:latin typeface="Lucida Sans Unicode"/>
              </a:rPr>
              <a:t>SYNTHETIC VITAMINS AND NATURAL COLOR ADDED</a:t>
            </a:r>
          </a:p>
        </p:txBody>
      </p:sp>
      <p:sp>
        <p:nvSpPr>
          <p:cNvPr id="179201" name="Rectangle 2"/>
          <p:cNvSpPr>
            <a:spLocks noChangeArrowheads="1"/>
          </p:cNvSpPr>
          <p:nvPr/>
        </p:nvSpPr>
        <p:spPr bwMode="auto">
          <a:xfrm>
            <a:off x="685800" y="0"/>
            <a:ext cx="7772400" cy="762000"/>
          </a:xfrm>
          <a:prstGeom prst="rect">
            <a:avLst/>
          </a:prstGeom>
          <a:noFill/>
          <a:ln>
            <a:noFill/>
          </a:ln>
        </p:spPr>
        <p:txBody>
          <a:bodyPr tIns="45720" bIns="91440" anchor="ctr"/>
          <a:lstStyle/>
          <a:p>
            <a:pPr algn="ctr">
              <a:lnSpc>
                <a:spcPct val="140000"/>
              </a:lnSpc>
              <a:spcBef>
                <a:spcPts val="0"/>
              </a:spcBef>
            </a:pPr>
            <a:endParaRPr lang="en-US" sz="1100" spc="40" dirty="0">
              <a:solidFill>
                <a:schemeClr val="tx2"/>
              </a:solidFill>
              <a:latin typeface="Lucida Sans Unicode"/>
            </a:endParaRPr>
          </a:p>
        </p:txBody>
      </p:sp>
      <p:sp>
        <p:nvSpPr>
          <p:cNvPr id="179202" name="Text Box 3"/>
          <p:cNvSpPr txBox="1">
            <a:spLocks noChangeArrowheads="1"/>
          </p:cNvSpPr>
          <p:nvPr/>
        </p:nvSpPr>
        <p:spPr bwMode="auto">
          <a:xfrm>
            <a:off x="290513" y="2378193"/>
            <a:ext cx="2572415" cy="1086451"/>
          </a:xfrm>
          <a:prstGeom prst="rect">
            <a:avLst/>
          </a:prstGeom>
          <a:solidFill>
            <a:srgbClr val="FFCC66">
              <a:alpha val="34000"/>
            </a:srgbClr>
          </a:solidFill>
          <a:ln w="25400" cmpd="sng">
            <a:solidFill>
              <a:srgbClr val="CC0000"/>
            </a:solidFill>
            <a:miter lim="800000"/>
            <a:headEnd/>
            <a:tailEnd/>
          </a:ln>
        </p:spPr>
        <p:txBody>
          <a:bodyPr wrap="square"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solidFill>
                  <a:srgbClr val="CC0000"/>
                </a:solidFill>
                <a:latin typeface="Lucida Sans Unicode"/>
              </a:rPr>
              <a:t>OILS WITH CATALYST SUBJECTED TO HYDROGEN GAS IN A HIGH-PRESSURE</a:t>
            </a:r>
            <a:r>
              <a:rPr lang="en-US" sz="1100" b="1" spc="40" dirty="0">
                <a:solidFill>
                  <a:srgbClr val="CC0000"/>
                </a:solidFill>
                <a:latin typeface="Verdana"/>
                <a:cs typeface="Verdana"/>
              </a:rPr>
              <a:t>,</a:t>
            </a:r>
            <a:r>
              <a:rPr lang="en-US" sz="1100" b="1" spc="40" dirty="0">
                <a:solidFill>
                  <a:srgbClr val="CC0000"/>
                </a:solidFill>
                <a:latin typeface="Lucida Sans Unicode"/>
              </a:rPr>
              <a:t> HIGH-TEMPERATURE REACTOR. </a:t>
            </a:r>
          </a:p>
        </p:txBody>
      </p:sp>
      <p:sp>
        <p:nvSpPr>
          <p:cNvPr id="179203" name="Text Box 4"/>
          <p:cNvSpPr txBox="1">
            <a:spLocks noChangeArrowheads="1"/>
          </p:cNvSpPr>
          <p:nvPr/>
        </p:nvSpPr>
        <p:spPr bwMode="auto">
          <a:xfrm>
            <a:off x="3635147" y="2383835"/>
            <a:ext cx="1100137" cy="1075166"/>
          </a:xfrm>
          <a:prstGeom prst="rect">
            <a:avLst/>
          </a:prstGeom>
          <a:noFill/>
          <a:ln w="9525">
            <a:solidFill>
              <a:schemeClr val="tx1"/>
            </a:solidFill>
            <a:miter lim="800000"/>
            <a:headEnd/>
            <a:tailEnd/>
          </a:ln>
        </p:spPr>
        <p:txBody>
          <a:bodyPr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OILS MIXED WITH A NICKEL CATALYST</a:t>
            </a:r>
          </a:p>
        </p:txBody>
      </p:sp>
      <p:sp>
        <p:nvSpPr>
          <p:cNvPr id="179204" name="Text Box 5"/>
          <p:cNvSpPr txBox="1">
            <a:spLocks noChangeArrowheads="1"/>
          </p:cNvSpPr>
          <p:nvPr/>
        </p:nvSpPr>
        <p:spPr bwMode="auto">
          <a:xfrm>
            <a:off x="249015" y="4263988"/>
            <a:ext cx="2013448" cy="601190"/>
          </a:xfrm>
          <a:prstGeom prst="rect">
            <a:avLst/>
          </a:prstGeom>
          <a:noFill/>
          <a:ln w="9525">
            <a:solidFill>
              <a:schemeClr val="tx1"/>
            </a:solidFill>
            <a:miter lim="800000"/>
            <a:headEnd/>
            <a:tailEnd/>
          </a:ln>
        </p:spPr>
        <p:txBody>
          <a:bodyPr wrap="square"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SOAP-LIKE EMULSIFIERS MIXED IN</a:t>
            </a:r>
          </a:p>
        </p:txBody>
      </p:sp>
      <p:sp>
        <p:nvSpPr>
          <p:cNvPr id="179205" name="Text Box 6"/>
          <p:cNvSpPr txBox="1">
            <a:spLocks noChangeArrowheads="1"/>
          </p:cNvSpPr>
          <p:nvPr/>
        </p:nvSpPr>
        <p:spPr bwMode="auto">
          <a:xfrm>
            <a:off x="572721" y="5576214"/>
            <a:ext cx="2217226" cy="849463"/>
          </a:xfrm>
          <a:prstGeom prst="rect">
            <a:avLst/>
          </a:prstGeom>
          <a:noFill/>
          <a:ln w="9525">
            <a:solidFill>
              <a:schemeClr val="tx1"/>
            </a:solidFill>
            <a:miter lim="800000"/>
            <a:headEnd/>
            <a:tailEnd/>
          </a:ln>
        </p:spPr>
        <p:txBody>
          <a:bodyPr wrap="square" tIns="45720" bIns="91440"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ADVERTISING </a:t>
            </a:r>
          </a:p>
          <a:p>
            <a:pPr algn="ctr" eaLnBrk="1" hangingPunct="1">
              <a:lnSpc>
                <a:spcPct val="140000"/>
              </a:lnSpc>
              <a:spcBef>
                <a:spcPts val="0"/>
              </a:spcBef>
            </a:pPr>
            <a:r>
              <a:rPr lang="en-US" sz="1100" b="1" spc="40" dirty="0">
                <a:latin typeface="Lucida Sans Unicode"/>
              </a:rPr>
              <a:t>PROMOTES MARGARINE </a:t>
            </a:r>
          </a:p>
          <a:p>
            <a:pPr algn="ctr" eaLnBrk="1" hangingPunct="1">
              <a:lnSpc>
                <a:spcPct val="140000"/>
              </a:lnSpc>
              <a:spcBef>
                <a:spcPts val="0"/>
              </a:spcBef>
            </a:pPr>
            <a:r>
              <a:rPr lang="en-US" sz="1100" b="1" spc="40" dirty="0">
                <a:latin typeface="Lucida Sans Unicode"/>
              </a:rPr>
              <a:t>AS </a:t>
            </a:r>
            <a:r>
              <a:rPr lang="en-US" sz="1100" b="1" spc="40" dirty="0">
                <a:solidFill>
                  <a:srgbClr val="CC0000"/>
                </a:solidFill>
                <a:latin typeface="Lucida Sans Unicode"/>
              </a:rPr>
              <a:t>A HEALTH FOOD</a:t>
            </a:r>
          </a:p>
        </p:txBody>
      </p:sp>
      <p:sp>
        <p:nvSpPr>
          <p:cNvPr id="179206" name="Text Box 7"/>
          <p:cNvSpPr txBox="1">
            <a:spLocks noChangeArrowheads="1"/>
          </p:cNvSpPr>
          <p:nvPr/>
        </p:nvSpPr>
        <p:spPr bwMode="auto">
          <a:xfrm>
            <a:off x="265617" y="743899"/>
            <a:ext cx="2076450" cy="849463"/>
          </a:xfrm>
          <a:prstGeom prst="rect">
            <a:avLst/>
          </a:prstGeom>
          <a:noFill/>
          <a:ln w="9525">
            <a:solidFill>
              <a:schemeClr val="tx1"/>
            </a:solidFill>
            <a:miter lim="800000"/>
            <a:headEnd/>
            <a:tailEnd/>
          </a:ln>
        </p:spPr>
        <p:txBody>
          <a:bodyPr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SOYBEANS, CORN</a:t>
            </a:r>
            <a:r>
              <a:rPr lang="en-US" sz="1100" b="1" spc="40" dirty="0">
                <a:latin typeface="Verdana"/>
                <a:cs typeface="Verdana"/>
              </a:rPr>
              <a:t>,</a:t>
            </a:r>
            <a:r>
              <a:rPr lang="en-US" sz="1100" b="1" spc="40" dirty="0">
                <a:latin typeface="Lucida Sans Unicode"/>
              </a:rPr>
              <a:t> </a:t>
            </a:r>
            <a:r>
              <a:rPr lang="en-US" sz="1100" b="1" dirty="0">
                <a:latin typeface="Lucida Sans Unicode"/>
              </a:rPr>
              <a:t>COTTONSEED</a:t>
            </a:r>
            <a:r>
              <a:rPr lang="en-US" sz="1100" b="1" spc="40" dirty="0">
                <a:latin typeface="Lucida Sans Unicode"/>
              </a:rPr>
              <a:t> OR </a:t>
            </a:r>
          </a:p>
          <a:p>
            <a:pPr algn="ctr" eaLnBrk="1" hangingPunct="1">
              <a:lnSpc>
                <a:spcPct val="140000"/>
              </a:lnSpc>
              <a:spcBef>
                <a:spcPts val="0"/>
              </a:spcBef>
            </a:pPr>
            <a:r>
              <a:rPr lang="en-US" sz="1100" b="1" spc="40" dirty="0">
                <a:latin typeface="Lucida Sans Unicode"/>
              </a:rPr>
              <a:t>CANOLA SEEDS</a:t>
            </a:r>
          </a:p>
        </p:txBody>
      </p:sp>
      <p:sp>
        <p:nvSpPr>
          <p:cNvPr id="179207" name="Text Box 8"/>
          <p:cNvSpPr txBox="1">
            <a:spLocks noChangeArrowheads="1"/>
          </p:cNvSpPr>
          <p:nvPr/>
        </p:nvSpPr>
        <p:spPr bwMode="auto">
          <a:xfrm>
            <a:off x="3017628" y="4256436"/>
            <a:ext cx="2551984" cy="612475"/>
          </a:xfrm>
          <a:prstGeom prst="rect">
            <a:avLst/>
          </a:prstGeom>
          <a:noFill/>
          <a:ln w="9525">
            <a:solidFill>
              <a:schemeClr val="tx1"/>
            </a:solidFill>
            <a:miter lim="800000"/>
            <a:headEnd/>
            <a:tailEnd/>
          </a:ln>
        </p:spPr>
        <p:txBody>
          <a:bodyPr wrap="square"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OIL STEAM CLEANED AGAIN TO </a:t>
            </a:r>
            <a:r>
              <a:rPr lang="en-US" sz="1100" b="1" spc="40" dirty="0">
                <a:solidFill>
                  <a:srgbClr val="CC0000"/>
                </a:solidFill>
                <a:latin typeface="Lucida Sans Unicode"/>
              </a:rPr>
              <a:t>REMOVE HORRIBLE ODOR</a:t>
            </a:r>
          </a:p>
        </p:txBody>
      </p:sp>
      <p:sp>
        <p:nvSpPr>
          <p:cNvPr id="179208" name="Text Box 9"/>
          <p:cNvSpPr txBox="1">
            <a:spLocks noChangeArrowheads="1"/>
          </p:cNvSpPr>
          <p:nvPr/>
        </p:nvSpPr>
        <p:spPr bwMode="auto">
          <a:xfrm>
            <a:off x="3153138" y="735600"/>
            <a:ext cx="2074863" cy="849463"/>
          </a:xfrm>
          <a:prstGeom prst="rect">
            <a:avLst/>
          </a:prstGeom>
          <a:noFill/>
          <a:ln w="9525">
            <a:solidFill>
              <a:schemeClr val="tx1"/>
            </a:solidFill>
            <a:miter lim="800000"/>
            <a:headEnd/>
            <a:tailEnd/>
          </a:ln>
        </p:spPr>
        <p:txBody>
          <a:bodyPr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OILS EXTRACTED BY HIGH TEMPERATURE </a:t>
            </a:r>
          </a:p>
          <a:p>
            <a:pPr algn="ctr" eaLnBrk="1" hangingPunct="1">
              <a:lnSpc>
                <a:spcPct val="140000"/>
              </a:lnSpc>
              <a:spcBef>
                <a:spcPts val="0"/>
              </a:spcBef>
            </a:pPr>
            <a:r>
              <a:rPr lang="en-US" sz="1100" b="1" spc="40" dirty="0">
                <a:latin typeface="Lucida Sans Unicode"/>
              </a:rPr>
              <a:t>AND PRESSURE</a:t>
            </a:r>
          </a:p>
        </p:txBody>
      </p:sp>
      <p:sp>
        <p:nvSpPr>
          <p:cNvPr id="179209" name="Text Box 10"/>
          <p:cNvSpPr txBox="1">
            <a:spLocks noChangeArrowheads="1"/>
          </p:cNvSpPr>
          <p:nvPr/>
        </p:nvSpPr>
        <p:spPr bwMode="auto">
          <a:xfrm>
            <a:off x="6074097" y="762998"/>
            <a:ext cx="2865506" cy="838178"/>
          </a:xfrm>
          <a:prstGeom prst="rect">
            <a:avLst/>
          </a:prstGeom>
          <a:noFill/>
          <a:ln w="9525">
            <a:solidFill>
              <a:schemeClr val="tx1"/>
            </a:solidFill>
            <a:miter lim="800000"/>
            <a:headEnd/>
            <a:tailEnd/>
          </a:ln>
        </p:spPr>
        <p:txBody>
          <a:bodyPr wrap="square"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REMAINING FRACTION OF OILS REMOVED WITH HEXANE AND OTHER SOLVENTS</a:t>
            </a:r>
          </a:p>
        </p:txBody>
      </p:sp>
      <p:sp>
        <p:nvSpPr>
          <p:cNvPr id="179210" name="Text Box 11"/>
          <p:cNvSpPr txBox="1">
            <a:spLocks noChangeArrowheads="1"/>
          </p:cNvSpPr>
          <p:nvPr/>
        </p:nvSpPr>
        <p:spPr bwMode="auto">
          <a:xfrm>
            <a:off x="5502252" y="2384756"/>
            <a:ext cx="3527447" cy="1086451"/>
          </a:xfrm>
          <a:prstGeom prst="rect">
            <a:avLst/>
          </a:prstGeom>
          <a:noFill/>
          <a:ln w="9525">
            <a:solidFill>
              <a:schemeClr val="tx1"/>
            </a:solidFill>
            <a:miter lim="800000"/>
            <a:headEnd/>
            <a:tailEnd/>
          </a:ln>
        </p:spPr>
        <p:txBody>
          <a:bodyPr wrap="square"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OILS, </a:t>
            </a:r>
            <a:r>
              <a:rPr lang="en-US" sz="1100" b="1" spc="40" dirty="0">
                <a:solidFill>
                  <a:srgbClr val="CC0000"/>
                </a:solidFill>
                <a:latin typeface="Lucida Sans Unicode"/>
              </a:rPr>
              <a:t>NOW RANCID</a:t>
            </a:r>
            <a:r>
              <a:rPr lang="en-US" sz="1100" spc="40" dirty="0">
                <a:latin typeface="Verdana"/>
                <a:cs typeface="Verdana"/>
              </a:rPr>
              <a:t>,</a:t>
            </a:r>
            <a:r>
              <a:rPr lang="en-US" sz="1100" b="1" spc="40" dirty="0">
                <a:latin typeface="Lucida Sans Unicode"/>
              </a:rPr>
              <a:t> STEAM CLEANED TO REMOVE ALL VITAMINS AND </a:t>
            </a:r>
          </a:p>
          <a:p>
            <a:pPr algn="ctr" eaLnBrk="1" hangingPunct="1">
              <a:lnSpc>
                <a:spcPct val="140000"/>
              </a:lnSpc>
              <a:spcBef>
                <a:spcPts val="0"/>
              </a:spcBef>
            </a:pPr>
            <a:r>
              <a:rPr lang="en-US" sz="1100" b="1" spc="40" dirty="0">
                <a:latin typeface="Lucida Sans Unicode"/>
              </a:rPr>
              <a:t>ANTI-OXIDANTS </a:t>
            </a:r>
          </a:p>
          <a:p>
            <a:pPr algn="ctr" eaLnBrk="1" hangingPunct="1">
              <a:lnSpc>
                <a:spcPct val="140000"/>
              </a:lnSpc>
              <a:spcBef>
                <a:spcPts val="0"/>
              </a:spcBef>
            </a:pPr>
            <a:r>
              <a:rPr lang="en-US" sz="1100" b="1" spc="40" dirty="0">
                <a:latin typeface="Lucida Sans Unicode"/>
              </a:rPr>
              <a:t>(BUT PESTICIDES AND SOLVENTS REMAIN!)</a:t>
            </a:r>
          </a:p>
        </p:txBody>
      </p:sp>
      <p:sp>
        <p:nvSpPr>
          <p:cNvPr id="179211" name="Text Box 12"/>
          <p:cNvSpPr txBox="1">
            <a:spLocks noChangeArrowheads="1"/>
          </p:cNvSpPr>
          <p:nvPr/>
        </p:nvSpPr>
        <p:spPr bwMode="auto">
          <a:xfrm>
            <a:off x="3584292" y="5704757"/>
            <a:ext cx="1827602" cy="601190"/>
          </a:xfrm>
          <a:prstGeom prst="rect">
            <a:avLst/>
          </a:prstGeom>
          <a:noFill/>
          <a:ln w="9525">
            <a:solidFill>
              <a:schemeClr val="tx1"/>
            </a:solidFill>
            <a:miter lim="800000"/>
            <a:headEnd/>
            <a:tailEnd/>
          </a:ln>
        </p:spPr>
        <p:txBody>
          <a:bodyPr wrap="square" tIns="45720" bIns="91440"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latin typeface="Lucida Sans Unicode"/>
              </a:rPr>
              <a:t>MIXTURE IS PACKAGED </a:t>
            </a:r>
          </a:p>
          <a:p>
            <a:pPr algn="ctr" eaLnBrk="1" hangingPunct="1">
              <a:lnSpc>
                <a:spcPct val="140000"/>
              </a:lnSpc>
              <a:spcBef>
                <a:spcPts val="0"/>
              </a:spcBef>
            </a:pPr>
            <a:r>
              <a:rPr lang="en-US" sz="1100" b="1" spc="40" dirty="0">
                <a:latin typeface="Lucida Sans Unicode"/>
              </a:rPr>
              <a:t>IN BLOCKS OR TUBS</a:t>
            </a:r>
          </a:p>
        </p:txBody>
      </p:sp>
      <p:sp>
        <p:nvSpPr>
          <p:cNvPr id="179212" name="Rectangle 13"/>
          <p:cNvSpPr>
            <a:spLocks noGrp="1" noChangeArrowheads="1"/>
          </p:cNvSpPr>
          <p:nvPr>
            <p:ph type="title" idx="4294967295"/>
          </p:nvPr>
        </p:nvSpPr>
        <p:spPr>
          <a:xfrm>
            <a:off x="290513" y="102945"/>
            <a:ext cx="8458632" cy="556110"/>
          </a:xfrm>
          <a:noFill/>
        </p:spPr>
        <p:txBody>
          <a:bodyPr tIns="45720" bIns="91440" anchor="ctr"/>
          <a:lstStyle/>
          <a:p>
            <a:pPr eaLnBrk="1" hangingPunct="1">
              <a:lnSpc>
                <a:spcPct val="140000"/>
              </a:lnSpc>
              <a:spcBef>
                <a:spcPts val="0"/>
              </a:spcBef>
            </a:pPr>
            <a:r>
              <a:rPr lang="en-US" sz="2400" b="1" kern="1200" spc="40" dirty="0"/>
              <a:t>MANUFACTURE of MARGARINE and SHORTENING</a:t>
            </a:r>
          </a:p>
        </p:txBody>
      </p:sp>
      <p:sp>
        <p:nvSpPr>
          <p:cNvPr id="179214" name="Text Box 15"/>
          <p:cNvSpPr txBox="1">
            <a:spLocks noChangeArrowheads="1"/>
          </p:cNvSpPr>
          <p:nvPr/>
        </p:nvSpPr>
        <p:spPr bwMode="auto">
          <a:xfrm>
            <a:off x="6310336" y="4242432"/>
            <a:ext cx="2514600" cy="601190"/>
          </a:xfrm>
          <a:prstGeom prst="rect">
            <a:avLst/>
          </a:prstGeom>
          <a:noFill/>
          <a:ln w="9525">
            <a:solidFill>
              <a:schemeClr val="tx1"/>
            </a:solidFill>
            <a:miter lim="800000"/>
            <a:headEnd/>
            <a:tailEnd/>
          </a:ln>
        </p:spPr>
        <p:txBody>
          <a:bodyPr tIns="45720" bIns="91440" anchor="ctr" anchorCtr="0">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40000"/>
              </a:lnSpc>
              <a:spcBef>
                <a:spcPts val="0"/>
              </a:spcBef>
            </a:pPr>
            <a:r>
              <a:rPr lang="en-US" sz="1100" b="1" spc="40" dirty="0">
                <a:solidFill>
                  <a:srgbClr val="CC0000"/>
                </a:solidFill>
                <a:latin typeface="Lucida Sans Unicode"/>
              </a:rPr>
              <a:t>GRAY COLOR REMOVED BY BLEACHING</a:t>
            </a:r>
          </a:p>
        </p:txBody>
      </p:sp>
      <p:sp>
        <p:nvSpPr>
          <p:cNvPr id="34" name="Right Arrow 33"/>
          <p:cNvSpPr>
            <a:spLocks noChangeAspect="1"/>
          </p:cNvSpPr>
          <p:nvPr/>
        </p:nvSpPr>
        <p:spPr>
          <a:xfrm rot="10800000">
            <a:off x="4789483" y="2602445"/>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35" name="Right Arrow 34"/>
          <p:cNvSpPr>
            <a:spLocks noChangeAspect="1"/>
          </p:cNvSpPr>
          <p:nvPr/>
        </p:nvSpPr>
        <p:spPr>
          <a:xfrm rot="10800000">
            <a:off x="2924861" y="2597141"/>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36" name="Right Arrow 35"/>
          <p:cNvSpPr>
            <a:spLocks noChangeAspect="1"/>
          </p:cNvSpPr>
          <p:nvPr/>
        </p:nvSpPr>
        <p:spPr>
          <a:xfrm rot="5400000">
            <a:off x="1223273" y="3543360"/>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37" name="Right Arrow 36"/>
          <p:cNvSpPr>
            <a:spLocks noChangeAspect="1"/>
          </p:cNvSpPr>
          <p:nvPr/>
        </p:nvSpPr>
        <p:spPr>
          <a:xfrm>
            <a:off x="2330231" y="4210371"/>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38" name="Right Arrow 37"/>
          <p:cNvSpPr>
            <a:spLocks noChangeAspect="1"/>
          </p:cNvSpPr>
          <p:nvPr/>
        </p:nvSpPr>
        <p:spPr>
          <a:xfrm rot="5400000">
            <a:off x="7177692" y="1678820"/>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39" name="Right Arrow 38"/>
          <p:cNvSpPr>
            <a:spLocks noChangeAspect="1"/>
          </p:cNvSpPr>
          <p:nvPr/>
        </p:nvSpPr>
        <p:spPr>
          <a:xfrm>
            <a:off x="5628510" y="4205068"/>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40" name="Right Arrow 39"/>
          <p:cNvSpPr>
            <a:spLocks noChangeAspect="1"/>
          </p:cNvSpPr>
          <p:nvPr/>
        </p:nvSpPr>
        <p:spPr>
          <a:xfrm rot="5400000">
            <a:off x="7230498" y="4902282"/>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41" name="Right Arrow 40"/>
          <p:cNvSpPr>
            <a:spLocks noChangeAspect="1"/>
          </p:cNvSpPr>
          <p:nvPr/>
        </p:nvSpPr>
        <p:spPr>
          <a:xfrm rot="10800000">
            <a:off x="5464796" y="5659903"/>
            <a:ext cx="640080" cy="640080"/>
          </a:xfrm>
          <a:prstGeom prst="rightArrow">
            <a:avLst>
              <a:gd name="adj1" fmla="val 44813"/>
              <a:gd name="adj2" fmla="val 50000"/>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lstStyle/>
          <a:p>
            <a:pPr>
              <a:lnSpc>
                <a:spcPct val="140000"/>
              </a:lnSpc>
              <a:spcBef>
                <a:spcPts val="0"/>
              </a:spcBef>
            </a:pPr>
            <a:endParaRPr lang="en-US" sz="1100"/>
          </a:p>
        </p:txBody>
      </p:sp>
      <p:sp>
        <p:nvSpPr>
          <p:cNvPr id="42" name="Right Arrow 41"/>
          <p:cNvSpPr>
            <a:spLocks noChangeAspect="1"/>
          </p:cNvSpPr>
          <p:nvPr/>
        </p:nvSpPr>
        <p:spPr>
          <a:xfrm rot="10800000">
            <a:off x="2861440" y="5654600"/>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lstStyle/>
          <a:p>
            <a:pPr>
              <a:lnSpc>
                <a:spcPct val="140000"/>
              </a:lnSpc>
              <a:spcBef>
                <a:spcPts val="0"/>
              </a:spcBef>
            </a:pPr>
            <a:endParaRPr lang="en-US" sz="1100"/>
          </a:p>
        </p:txBody>
      </p:sp>
      <p:sp>
        <p:nvSpPr>
          <p:cNvPr id="43" name="Right Arrow 42"/>
          <p:cNvSpPr>
            <a:spLocks noChangeAspect="1"/>
          </p:cNvSpPr>
          <p:nvPr/>
        </p:nvSpPr>
        <p:spPr>
          <a:xfrm>
            <a:off x="2559267" y="920138"/>
            <a:ext cx="457200" cy="45720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44" name="Right Arrow 43"/>
          <p:cNvSpPr>
            <a:spLocks noChangeAspect="1"/>
          </p:cNvSpPr>
          <p:nvPr/>
        </p:nvSpPr>
        <p:spPr>
          <a:xfrm>
            <a:off x="5332675" y="829901"/>
            <a:ext cx="640080" cy="640080"/>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45720" bIns="91440" anchor="ctr" anchorCtr="0"/>
          <a:lstStyle/>
          <a:p>
            <a:pPr>
              <a:lnSpc>
                <a:spcPct val="140000"/>
              </a:lnSpc>
              <a:spcBef>
                <a:spcPts val="0"/>
              </a:spcBef>
            </a:pPr>
            <a:endParaRPr lang="en-US" sz="1100"/>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20</a:t>
            </a:fld>
            <a:endParaRPr lang="en-US" dirty="0"/>
          </a:p>
        </p:txBody>
      </p:sp>
    </p:spTree>
    <p:extLst>
      <p:ext uri="{BB962C8B-B14F-4D97-AF65-F5344CB8AC3E}">
        <p14:creationId xmlns:p14="http://schemas.microsoft.com/office/powerpoint/2010/main" val="8354652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idx="4294967295"/>
          </p:nvPr>
        </p:nvSpPr>
        <p:spPr>
          <a:xfrm>
            <a:off x="762000" y="685800"/>
            <a:ext cx="7620000" cy="1143000"/>
          </a:xfrm>
        </p:spPr>
        <p:txBody>
          <a:bodyPr/>
          <a:lstStyle/>
          <a:p>
            <a:pPr eaLnBrk="1" hangingPunct="1"/>
            <a:r>
              <a:rPr lang="en-US" sz="3600" b="1" dirty="0">
                <a:solidFill>
                  <a:schemeClr val="tx1"/>
                </a:solidFill>
              </a:rPr>
              <a:t>LACTO-FERMENTED PICKLES</a:t>
            </a:r>
            <a:r>
              <a:rPr lang="en-US" sz="3600" b="1" dirty="0">
                <a:solidFill>
                  <a:schemeClr val="hlink"/>
                </a:solidFill>
              </a:rPr>
              <a:t> </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0B4A42DF-ACE6-D44E-AD7A-9D2705EA0E25}" type="slidenum">
              <a:rPr lang="en-US" sz="1200"/>
              <a:pPr>
                <a:defRPr/>
              </a:pPr>
              <a:t>200</a:t>
            </a:fld>
            <a:endParaRPr lang="en-US" sz="1200" dirty="0"/>
          </a:p>
        </p:txBody>
      </p:sp>
      <p:pic>
        <p:nvPicPr>
          <p:cNvPr id="3" name="Picture 2" descr="NT PowerPoint 30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769" y="1797538"/>
            <a:ext cx="5835978" cy="3886200"/>
          </a:xfrm>
          <a:prstGeom prst="rect">
            <a:avLst/>
          </a:prstGeom>
          <a:ln w="3175" cmpd="sng">
            <a:solidFill>
              <a:schemeClr val="tx1"/>
            </a:solidFill>
          </a:ln>
        </p:spPr>
      </p:pic>
      <p:pic>
        <p:nvPicPr>
          <p:cNvPr id="4" name="Picture 3" descr="NT PowerPoint  82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71845" y="1787769"/>
            <a:ext cx="2587837" cy="3886200"/>
          </a:xfrm>
          <a:prstGeom prst="rect">
            <a:avLst/>
          </a:prstGeom>
          <a:ln w="3175" cmpd="sng">
            <a:solidFill>
              <a:schemeClr val="tx1"/>
            </a:solid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2"/>
          <p:cNvSpPr>
            <a:spLocks noGrp="1" noChangeArrowheads="1"/>
          </p:cNvSpPr>
          <p:nvPr>
            <p:ph type="title" idx="4294967295"/>
          </p:nvPr>
        </p:nvSpPr>
        <p:spPr>
          <a:xfrm>
            <a:off x="339725" y="5867400"/>
            <a:ext cx="8458200" cy="990600"/>
          </a:xfrm>
        </p:spPr>
        <p:txBody>
          <a:bodyPr/>
          <a:lstStyle/>
          <a:p>
            <a:pPr eaLnBrk="1" hangingPunct="1">
              <a:defRPr/>
            </a:pPr>
            <a:r>
              <a:rPr lang="en-US" sz="2600" b="1" kern="1200" spc="60" dirty="0">
                <a:solidFill>
                  <a:schemeClr val="tx1"/>
                </a:solidFill>
              </a:rPr>
              <a:t>LACTO-FERMENTED </a:t>
            </a:r>
            <a:r>
              <a:rPr lang="en-US" sz="2600" b="1" kern="1200" spc="60" dirty="0">
                <a:solidFill>
                  <a:srgbClr val="CC0000"/>
                </a:solidFill>
              </a:rPr>
              <a:t>RASPBERRY SYRUP</a:t>
            </a:r>
          </a:p>
        </p:txBody>
      </p:sp>
      <p:pic>
        <p:nvPicPr>
          <p:cNvPr id="272386" name="Picture 7" descr="Trad3_116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52116" y="302847"/>
            <a:ext cx="2001838" cy="2743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2387" name="Picture 8" descr="Trad3_116c"/>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10316" y="3278689"/>
            <a:ext cx="1816100" cy="2743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7013575" y="6400800"/>
            <a:ext cx="1905000" cy="457200"/>
          </a:xfrm>
        </p:spPr>
        <p:txBody>
          <a:bodyPr/>
          <a:lstStyle/>
          <a:p>
            <a:pPr>
              <a:defRPr/>
            </a:pPr>
            <a:fld id="{6F0607B2-6043-6A4C-B7E3-FB8B26D86E7E}" type="slidenum">
              <a:rPr lang="en-US" sz="1200"/>
              <a:pPr>
                <a:defRPr/>
              </a:pPr>
              <a:t>201</a:t>
            </a:fld>
            <a:endParaRPr lang="en-US" sz="1200" dirty="0"/>
          </a:p>
        </p:txBody>
      </p:sp>
      <p:pic>
        <p:nvPicPr>
          <p:cNvPr id="3" name="Picture 2" descr="NT PowerPoint 434.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643914" y="3282464"/>
            <a:ext cx="4119514" cy="2743200"/>
          </a:xfrm>
          <a:prstGeom prst="rect">
            <a:avLst/>
          </a:prstGeom>
          <a:ln w="3175" cmpd="sng">
            <a:solidFill>
              <a:schemeClr val="tx1"/>
            </a:solidFill>
          </a:ln>
        </p:spPr>
      </p:pic>
      <p:pic>
        <p:nvPicPr>
          <p:cNvPr id="4" name="Picture 3" descr="NT PowerPoint 310.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45838" y="312616"/>
            <a:ext cx="4119514" cy="2743200"/>
          </a:xfrm>
          <a:prstGeom prst="rect">
            <a:avLst/>
          </a:prstGeom>
          <a:ln w="3175" cmpd="sng">
            <a:solidFill>
              <a:schemeClr val="tx1"/>
            </a:solid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idx="4294967295"/>
          </p:nvPr>
        </p:nvSpPr>
        <p:spPr>
          <a:xfrm>
            <a:off x="1066800" y="4876800"/>
            <a:ext cx="7086600" cy="1143000"/>
          </a:xfrm>
        </p:spPr>
        <p:txBody>
          <a:bodyPr/>
          <a:lstStyle/>
          <a:p>
            <a:pPr eaLnBrk="1" hangingPunct="1"/>
            <a:r>
              <a:rPr lang="en-US" sz="4000" b="1" dirty="0">
                <a:solidFill>
                  <a:schemeClr val="tx1"/>
                </a:solidFill>
                <a:latin typeface="Lucida Sans Unicode"/>
              </a:rPr>
              <a:t>PEACH CHUTNEY </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368E0493-2A7E-6849-90D4-EDB10BB16370}" type="slidenum">
              <a:rPr lang="en-US" sz="1200"/>
              <a:pPr>
                <a:defRPr/>
              </a:pPr>
              <a:t>202</a:t>
            </a:fld>
            <a:endParaRPr lang="en-US" sz="1200" dirty="0"/>
          </a:p>
        </p:txBody>
      </p:sp>
      <p:pic>
        <p:nvPicPr>
          <p:cNvPr id="4" name="Picture 3" descr="peachsyrup.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5305" y="1404815"/>
            <a:ext cx="3959258" cy="3200400"/>
          </a:xfrm>
          <a:prstGeom prst="rect">
            <a:avLst/>
          </a:prstGeom>
        </p:spPr>
      </p:pic>
      <p:pic>
        <p:nvPicPr>
          <p:cNvPr id="5" name="Picture 4" descr="Peaches Edited.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0306" y="1397000"/>
            <a:ext cx="4270860" cy="3200400"/>
          </a:xfrm>
          <a:prstGeom prst="rect">
            <a:avLst/>
          </a:prstGeom>
        </p:spPr>
      </p:pic>
    </p:spTree>
    <p:extLst>
      <p:ext uri="{BB962C8B-B14F-4D97-AF65-F5344CB8AC3E}">
        <p14:creationId xmlns:p14="http://schemas.microsoft.com/office/powerpoint/2010/main" val="28395187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ChangeArrowheads="1"/>
          </p:cNvSpPr>
          <p:nvPr>
            <p:ph type="title" idx="4294967295"/>
          </p:nvPr>
        </p:nvSpPr>
        <p:spPr>
          <a:xfrm>
            <a:off x="609600" y="228600"/>
            <a:ext cx="7772400" cy="1143000"/>
          </a:xfrm>
        </p:spPr>
        <p:txBody>
          <a:bodyPr/>
          <a:lstStyle/>
          <a:p>
            <a:pPr eaLnBrk="1" hangingPunct="1"/>
            <a:r>
              <a:rPr lang="en-US" sz="3600" b="1" dirty="0">
                <a:solidFill>
                  <a:schemeClr val="tx1"/>
                </a:solidFill>
                <a:latin typeface="Lucida Sans Unicode"/>
              </a:rPr>
              <a:t>COMMERCIAL KETCHUP</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47EAC03E-A2BC-DE44-AA1D-F0CAA0D02927}" type="slidenum">
              <a:rPr lang="en-US" sz="1200"/>
              <a:pPr>
                <a:defRPr/>
              </a:pPr>
              <a:t>203</a:t>
            </a:fld>
            <a:endParaRPr lang="en-US" sz="1200" dirty="0"/>
          </a:p>
        </p:txBody>
      </p:sp>
      <p:pic>
        <p:nvPicPr>
          <p:cNvPr id="3" name="Picture 2" descr="NT PowerPoint 10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40538" y="1442915"/>
            <a:ext cx="6030438" cy="4023360"/>
          </a:xfrm>
          <a:prstGeom prst="rect">
            <a:avLst/>
          </a:prstGeom>
        </p:spPr>
      </p:pic>
      <p:pic>
        <p:nvPicPr>
          <p:cNvPr id="4" name="Picture 3" descr="NT PowerPoint 100.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2453" y="1445846"/>
            <a:ext cx="2684287" cy="4023360"/>
          </a:xfrm>
          <a:prstGeom prst="rect">
            <a:avLst/>
          </a:prstGeom>
        </p:spPr>
      </p:pic>
    </p:spTree>
    <p:extLst>
      <p:ext uri="{BB962C8B-B14F-4D97-AF65-F5344CB8AC3E}">
        <p14:creationId xmlns:p14="http://schemas.microsoft.com/office/powerpoint/2010/main" val="342313723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title" idx="4294967295"/>
          </p:nvPr>
        </p:nvSpPr>
        <p:spPr>
          <a:xfrm>
            <a:off x="228600" y="152400"/>
            <a:ext cx="8686800" cy="685800"/>
          </a:xfrm>
        </p:spPr>
        <p:txBody>
          <a:bodyPr/>
          <a:lstStyle/>
          <a:p>
            <a:pPr eaLnBrk="1" hangingPunct="1"/>
            <a:r>
              <a:rPr lang="en-US" sz="3200" b="1" dirty="0">
                <a:solidFill>
                  <a:schemeClr val="tx1"/>
                </a:solidFill>
                <a:latin typeface="Lucida Sans Unicode"/>
              </a:rPr>
              <a:t>LACTO-FERMENTED KETCHUP</a:t>
            </a:r>
          </a:p>
        </p:txBody>
      </p:sp>
      <p:sp>
        <p:nvSpPr>
          <p:cNvPr id="277506" name="Text Box 4"/>
          <p:cNvSpPr txBox="1">
            <a:spLocks noChangeArrowheads="1"/>
          </p:cNvSpPr>
          <p:nvPr/>
        </p:nvSpPr>
        <p:spPr bwMode="auto">
          <a:xfrm>
            <a:off x="114300" y="5638800"/>
            <a:ext cx="8915400" cy="8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40000"/>
              </a:lnSpc>
              <a:defRPr/>
            </a:pPr>
            <a:r>
              <a:rPr lang="en-US" sz="1800" b="1" spc="60" dirty="0">
                <a:latin typeface="Lucida Sans Unicode"/>
                <a:cs typeface="Lucida Sans Unicode"/>
              </a:rPr>
              <a:t>ORGANIC TOMATO PASTE</a:t>
            </a:r>
            <a:r>
              <a:rPr lang="en-US" sz="1800" spc="60" dirty="0">
                <a:latin typeface="Verdana"/>
                <a:cs typeface="Verdana"/>
              </a:rPr>
              <a:t>,</a:t>
            </a:r>
            <a:r>
              <a:rPr lang="en-US" sz="1800" b="1" spc="60" dirty="0">
                <a:latin typeface="Lucida Sans Unicode"/>
                <a:cs typeface="Lucida Sans Unicode"/>
              </a:rPr>
              <a:t> FISH SAUCE (HOMEMADE OR COMMERCIAL)</a:t>
            </a:r>
            <a:r>
              <a:rPr lang="en-US" sz="1800" spc="60" dirty="0">
                <a:latin typeface="Verdana"/>
                <a:cs typeface="Verdana"/>
              </a:rPr>
              <a:t>,</a:t>
            </a:r>
            <a:r>
              <a:rPr lang="en-US" sz="1800" b="1" spc="60" dirty="0">
                <a:latin typeface="Verdana"/>
                <a:cs typeface="Verdana"/>
              </a:rPr>
              <a:t> </a:t>
            </a:r>
            <a:r>
              <a:rPr lang="en-US" sz="1800" b="1" spc="60" dirty="0">
                <a:latin typeface="Lucida Sans Unicode"/>
                <a:cs typeface="Lucida Sans Unicode"/>
              </a:rPr>
              <a:t>SEASONINGS</a:t>
            </a:r>
            <a:r>
              <a:rPr lang="en-US" sz="1800" spc="60" dirty="0">
                <a:latin typeface="Verdana"/>
                <a:cs typeface="Verdana"/>
              </a:rPr>
              <a:t>,</a:t>
            </a:r>
            <a:r>
              <a:rPr lang="en-US" sz="1800" b="1" spc="60" dirty="0">
                <a:latin typeface="Lucida Sans Unicode"/>
                <a:cs typeface="Lucida Sans Unicode"/>
              </a:rPr>
              <a:t> WHEY</a:t>
            </a:r>
            <a:r>
              <a:rPr lang="en-US" sz="1800" spc="60" dirty="0">
                <a:latin typeface="Verdana"/>
                <a:cs typeface="Verdana"/>
              </a:rPr>
              <a:t>,</a:t>
            </a:r>
            <a:r>
              <a:rPr lang="en-US" sz="1800" b="1" spc="60" dirty="0">
                <a:latin typeface="Verdana"/>
                <a:cs typeface="Verdana"/>
              </a:rPr>
              <a:t> </a:t>
            </a:r>
            <a:r>
              <a:rPr lang="en-US" sz="1800" b="1" spc="60" dirty="0">
                <a:latin typeface="Lucida Sans Unicode"/>
                <a:cs typeface="Lucida Sans Unicode"/>
              </a:rPr>
              <a:t>SALT.</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32E93124-0C75-7B4A-A212-B20A1225CB03}" type="slidenum">
              <a:rPr lang="en-US" sz="1200"/>
              <a:pPr>
                <a:defRPr/>
              </a:pPr>
              <a:t>204</a:t>
            </a:fld>
            <a:endParaRPr lang="en-US" sz="1200" dirty="0"/>
          </a:p>
        </p:txBody>
      </p:sp>
      <p:pic>
        <p:nvPicPr>
          <p:cNvPr id="278532" name="Picture 3" descr="Sally's Ketchup.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85900" y="914400"/>
            <a:ext cx="6172200" cy="46291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2496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692400"/>
            <a:ext cx="9144000" cy="1143000"/>
          </a:xfrm>
        </p:spPr>
        <p:txBody>
          <a:bodyPr/>
          <a:lstStyle/>
          <a:p>
            <a:r>
              <a:rPr lang="en-US" sz="3600" dirty="0"/>
              <a:t>Lacto</a:t>
            </a:r>
            <a:r>
              <a:rPr lang="en-US" sz="3600" baseline="0" dirty="0"/>
              <a:t> </a:t>
            </a:r>
            <a:r>
              <a:rPr lang="en-US" sz="3600" dirty="0"/>
              <a:t>F</a:t>
            </a:r>
            <a:r>
              <a:rPr lang="en-US" sz="3600" baseline="0" dirty="0"/>
              <a:t>ermented Condiments</a:t>
            </a:r>
            <a:endParaRPr lang="en-US" sz="3600" dirty="0"/>
          </a:p>
        </p:txBody>
      </p:sp>
      <p:pic>
        <p:nvPicPr>
          <p:cNvPr id="5" name="Picture 4" descr="Sally's Condiments v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Slide Number Placeholder 1"/>
          <p:cNvSpPr>
            <a:spLocks noGrp="1"/>
          </p:cNvSpPr>
          <p:nvPr>
            <p:ph type="sldNum" sz="quarter" idx="12"/>
          </p:nvPr>
        </p:nvSpPr>
        <p:spPr>
          <a:xfrm>
            <a:off x="7013448" y="6400800"/>
            <a:ext cx="1905000" cy="457200"/>
          </a:xfrm>
        </p:spPr>
        <p:txBody>
          <a:bodyPr/>
          <a:lstStyle/>
          <a:p>
            <a:pPr>
              <a:defRPr/>
            </a:pPr>
            <a:fld id="{71360DCB-7ED0-6546-A959-9974F180C5EE}" type="slidenum">
              <a:rPr lang="en-US" sz="1200" smtClean="0"/>
              <a:pPr>
                <a:defRPr/>
              </a:pPr>
              <a:t>205</a:t>
            </a:fld>
            <a:endParaRPr lang="en-US" sz="1200" dirty="0"/>
          </a:p>
        </p:txBody>
      </p:sp>
      <p:sp>
        <p:nvSpPr>
          <p:cNvPr id="6" name="TextBox 5"/>
          <p:cNvSpPr txBox="1"/>
          <p:nvPr/>
        </p:nvSpPr>
        <p:spPr>
          <a:xfrm>
            <a:off x="1178586" y="1295400"/>
            <a:ext cx="1395895" cy="400110"/>
          </a:xfrm>
          <a:prstGeom prst="rect">
            <a:avLst/>
          </a:prstGeom>
          <a:noFill/>
        </p:spPr>
        <p:txBody>
          <a:bodyPr wrap="none" rtlCol="0">
            <a:spAutoFit/>
          </a:bodyPr>
          <a:lstStyle/>
          <a:p>
            <a:r>
              <a:rPr lang="en-US" sz="2000" b="1" spc="60" dirty="0">
                <a:latin typeface="Lucida Sans Unicode" pitchFamily="34" charset="0"/>
                <a:cs typeface="Lucida Sans Unicode" pitchFamily="34" charset="0"/>
              </a:rPr>
              <a:t>KETCHUP</a:t>
            </a:r>
          </a:p>
        </p:txBody>
      </p:sp>
      <p:sp>
        <p:nvSpPr>
          <p:cNvPr id="7" name="TextBox 6"/>
          <p:cNvSpPr txBox="1"/>
          <p:nvPr/>
        </p:nvSpPr>
        <p:spPr>
          <a:xfrm>
            <a:off x="3177985" y="685800"/>
            <a:ext cx="1923924" cy="400110"/>
          </a:xfrm>
          <a:prstGeom prst="rect">
            <a:avLst/>
          </a:prstGeom>
          <a:noFill/>
        </p:spPr>
        <p:txBody>
          <a:bodyPr wrap="none" rtlCol="0">
            <a:spAutoFit/>
          </a:bodyPr>
          <a:lstStyle/>
          <a:p>
            <a:r>
              <a:rPr lang="en-US" sz="2000" b="1" spc="60" dirty="0">
                <a:latin typeface="Lucida Sans Unicode" pitchFamily="34" charset="0"/>
                <a:cs typeface="Lucida Sans Unicode" pitchFamily="34" charset="0"/>
              </a:rPr>
              <a:t>MAYONNAISE</a:t>
            </a:r>
          </a:p>
        </p:txBody>
      </p:sp>
      <p:sp>
        <p:nvSpPr>
          <p:cNvPr id="8" name="TextBox 7"/>
          <p:cNvSpPr txBox="1"/>
          <p:nvPr/>
        </p:nvSpPr>
        <p:spPr>
          <a:xfrm>
            <a:off x="5601169" y="1752600"/>
            <a:ext cx="1468030" cy="400110"/>
          </a:xfrm>
          <a:prstGeom prst="rect">
            <a:avLst/>
          </a:prstGeom>
          <a:noFill/>
        </p:spPr>
        <p:txBody>
          <a:bodyPr wrap="none" rtlCol="0">
            <a:spAutoFit/>
          </a:bodyPr>
          <a:lstStyle/>
          <a:p>
            <a:r>
              <a:rPr lang="en-US" sz="2000" b="1" spc="60" dirty="0">
                <a:latin typeface="Lucida Sans Unicode" pitchFamily="34" charset="0"/>
                <a:cs typeface="Lucida Sans Unicode" pitchFamily="34" charset="0"/>
              </a:rPr>
              <a:t>MUSTARD</a:t>
            </a:r>
          </a:p>
        </p:txBody>
      </p:sp>
    </p:spTree>
    <p:extLst>
      <p:ext uri="{BB962C8B-B14F-4D97-AF65-F5344CB8AC3E}">
        <p14:creationId xmlns:p14="http://schemas.microsoft.com/office/powerpoint/2010/main" val="17438134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title" idx="4294967295"/>
          </p:nvPr>
        </p:nvSpPr>
        <p:spPr>
          <a:xfrm>
            <a:off x="1588" y="381000"/>
            <a:ext cx="9144000" cy="609600"/>
          </a:xfrm>
        </p:spPr>
        <p:txBody>
          <a:bodyPr/>
          <a:lstStyle/>
          <a:p>
            <a:pPr eaLnBrk="1" hangingPunct="1"/>
            <a:r>
              <a:rPr lang="en-US" sz="3600" b="1" dirty="0">
                <a:solidFill>
                  <a:schemeClr val="tx1"/>
                </a:solidFill>
              </a:rPr>
              <a:t>LACTO-FERMENTED BEVERAGES</a:t>
            </a:r>
          </a:p>
        </p:txBody>
      </p:sp>
      <p:sp>
        <p:nvSpPr>
          <p:cNvPr id="279554" name="Text Box 3"/>
          <p:cNvSpPr txBox="1">
            <a:spLocks noChangeArrowheads="1"/>
          </p:cNvSpPr>
          <p:nvPr/>
        </p:nvSpPr>
        <p:spPr bwMode="auto">
          <a:xfrm>
            <a:off x="439738" y="1219200"/>
            <a:ext cx="4137025"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30000"/>
              </a:spcBef>
              <a:defRPr/>
            </a:pPr>
            <a:r>
              <a:rPr lang="en-US" b="1" spc="60" dirty="0">
                <a:solidFill>
                  <a:srgbClr val="000000"/>
                </a:solidFill>
                <a:latin typeface="Lucida Sans Unicode" pitchFamily="34" charset="0"/>
              </a:rPr>
              <a:t>SOFT DRINKS</a:t>
            </a:r>
            <a:endParaRPr lang="en-US" b="1" spc="60" dirty="0">
              <a:latin typeface="Lucida Sans Unicode" pitchFamily="34" charset="0"/>
            </a:endParaRPr>
          </a:p>
          <a:p>
            <a:pPr algn="just" eaLnBrk="1" hangingPunct="1">
              <a:spcBef>
                <a:spcPct val="25000"/>
              </a:spcBef>
              <a:defRPr/>
            </a:pPr>
            <a:r>
              <a:rPr lang="en-US" sz="2000" dirty="0">
                <a:latin typeface="Lucida Sans Unicode" pitchFamily="34" charset="0"/>
              </a:rPr>
              <a:t>Concentrated Sweeteners</a:t>
            </a:r>
          </a:p>
          <a:p>
            <a:pPr algn="just" eaLnBrk="1" hangingPunct="1">
              <a:spcBef>
                <a:spcPct val="25000"/>
              </a:spcBef>
              <a:defRPr/>
            </a:pPr>
            <a:r>
              <a:rPr lang="en-US" sz="2000" dirty="0">
                <a:latin typeface="Lucida Sans Unicode" pitchFamily="34" charset="0"/>
              </a:rPr>
              <a:t>Aspartame</a:t>
            </a:r>
          </a:p>
          <a:p>
            <a:pPr algn="just" eaLnBrk="1" hangingPunct="1">
              <a:spcBef>
                <a:spcPct val="25000"/>
              </a:spcBef>
              <a:defRPr/>
            </a:pPr>
            <a:r>
              <a:rPr lang="en-US" sz="2000" dirty="0">
                <a:latin typeface="Lucida Sans Unicode" pitchFamily="34" charset="0"/>
              </a:rPr>
              <a:t>Caffeine</a:t>
            </a:r>
          </a:p>
          <a:p>
            <a:pPr algn="just" eaLnBrk="1" hangingPunct="1">
              <a:spcBef>
                <a:spcPct val="25000"/>
              </a:spcBef>
              <a:defRPr/>
            </a:pPr>
            <a:r>
              <a:rPr lang="en-US" sz="2000" dirty="0">
                <a:latin typeface="Lucida Sans Unicode" pitchFamily="34" charset="0"/>
              </a:rPr>
              <a:t>Phosphoric Acid</a:t>
            </a:r>
          </a:p>
          <a:p>
            <a:pPr algn="just" eaLnBrk="1" hangingPunct="1">
              <a:spcBef>
                <a:spcPct val="25000"/>
              </a:spcBef>
              <a:defRPr/>
            </a:pPr>
            <a:r>
              <a:rPr lang="en-US" sz="2000" dirty="0">
                <a:latin typeface="Lucida Sans Unicode" pitchFamily="34" charset="0"/>
              </a:rPr>
              <a:t>Artificial Colors</a:t>
            </a:r>
          </a:p>
          <a:p>
            <a:pPr algn="just" eaLnBrk="1" hangingPunct="1">
              <a:spcBef>
                <a:spcPct val="25000"/>
              </a:spcBef>
              <a:defRPr/>
            </a:pPr>
            <a:r>
              <a:rPr lang="en-US" sz="2000" dirty="0">
                <a:latin typeface="Lucida Sans Unicode" pitchFamily="34" charset="0"/>
              </a:rPr>
              <a:t>Artificial Flavors</a:t>
            </a:r>
          </a:p>
          <a:p>
            <a:pPr algn="just" eaLnBrk="1" hangingPunct="1">
              <a:spcBef>
                <a:spcPct val="25000"/>
              </a:spcBef>
              <a:defRPr/>
            </a:pPr>
            <a:r>
              <a:rPr lang="en-US" sz="2000" dirty="0">
                <a:latin typeface="Lucida Sans Unicode" pitchFamily="34" charset="0"/>
              </a:rPr>
              <a:t>Quality of Water Unknown </a:t>
            </a:r>
          </a:p>
          <a:p>
            <a:pPr algn="just" eaLnBrk="1" hangingPunct="1">
              <a:spcBef>
                <a:spcPct val="25000"/>
              </a:spcBef>
              <a:defRPr/>
            </a:pPr>
            <a:r>
              <a:rPr lang="en-US" sz="2000" dirty="0">
                <a:latin typeface="Lucida Sans Unicode" pitchFamily="34" charset="0"/>
              </a:rPr>
              <a:t>        may contain Fluoride</a:t>
            </a:r>
          </a:p>
          <a:p>
            <a:pPr algn="just" eaLnBrk="1" hangingPunct="1">
              <a:spcBef>
                <a:spcPct val="25000"/>
              </a:spcBef>
              <a:defRPr/>
            </a:pPr>
            <a:endParaRPr lang="en-US" sz="1000" dirty="0">
              <a:latin typeface="Lucida Sans Unicode" pitchFamily="34" charset="0"/>
            </a:endParaRPr>
          </a:p>
          <a:p>
            <a:pPr algn="just" eaLnBrk="1" hangingPunct="1">
              <a:spcBef>
                <a:spcPct val="25000"/>
              </a:spcBef>
              <a:defRPr/>
            </a:pPr>
            <a:r>
              <a:rPr lang="en-US" sz="2000" b="1" dirty="0">
                <a:solidFill>
                  <a:srgbClr val="CC0000"/>
                </a:solidFill>
                <a:latin typeface="Lucida Sans Unicode" pitchFamily="34" charset="0"/>
              </a:rPr>
              <a:t>Cost:  about $1/quart</a:t>
            </a:r>
          </a:p>
        </p:txBody>
      </p:sp>
      <p:sp>
        <p:nvSpPr>
          <p:cNvPr id="279555" name="Text Box 4"/>
          <p:cNvSpPr txBox="1">
            <a:spLocks noChangeArrowheads="1"/>
          </p:cNvSpPr>
          <p:nvPr/>
        </p:nvSpPr>
        <p:spPr bwMode="auto">
          <a:xfrm>
            <a:off x="4953000" y="1219200"/>
            <a:ext cx="4191000" cy="410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spc="60" dirty="0">
                <a:solidFill>
                  <a:srgbClr val="000000"/>
                </a:solidFill>
                <a:latin typeface="Lucida Sans Unicode" pitchFamily="34" charset="0"/>
              </a:rPr>
              <a:t>LACTO-FERMENTED BEVERAGES</a:t>
            </a:r>
            <a:endParaRPr lang="en-US" b="1" spc="60" dirty="0">
              <a:latin typeface="Lucida Sans Unicode" pitchFamily="34" charset="0"/>
            </a:endParaRPr>
          </a:p>
          <a:p>
            <a:pPr algn="l" eaLnBrk="1" hangingPunct="1">
              <a:spcBef>
                <a:spcPct val="25000"/>
              </a:spcBef>
              <a:defRPr/>
            </a:pPr>
            <a:r>
              <a:rPr lang="en-US" sz="2000" dirty="0">
                <a:latin typeface="Lucida Sans Unicode" pitchFamily="34" charset="0"/>
              </a:rPr>
              <a:t>Dilute Sweeteners</a:t>
            </a:r>
          </a:p>
          <a:p>
            <a:pPr algn="l" eaLnBrk="1" hangingPunct="1">
              <a:spcBef>
                <a:spcPct val="25000"/>
              </a:spcBef>
              <a:defRPr/>
            </a:pPr>
            <a:r>
              <a:rPr lang="en-US" sz="2000" dirty="0">
                <a:latin typeface="Lucida Sans Unicode" pitchFamily="34" charset="0"/>
              </a:rPr>
              <a:t>Mineral Ions</a:t>
            </a:r>
          </a:p>
          <a:p>
            <a:pPr algn="l" eaLnBrk="1" hangingPunct="1">
              <a:spcBef>
                <a:spcPct val="25000"/>
              </a:spcBef>
              <a:defRPr/>
            </a:pPr>
            <a:r>
              <a:rPr lang="en-US" sz="2000" dirty="0">
                <a:latin typeface="Lucida Sans Unicode" pitchFamily="34" charset="0"/>
              </a:rPr>
              <a:t>Enzymes</a:t>
            </a:r>
          </a:p>
          <a:p>
            <a:pPr algn="l" eaLnBrk="1" hangingPunct="1">
              <a:spcBef>
                <a:spcPct val="25000"/>
              </a:spcBef>
              <a:defRPr/>
            </a:pPr>
            <a:r>
              <a:rPr lang="en-US" sz="2000" dirty="0">
                <a:latin typeface="Lucida Sans Unicode" pitchFamily="34" charset="0"/>
              </a:rPr>
              <a:t>Beneficial Bacteria</a:t>
            </a:r>
          </a:p>
          <a:p>
            <a:pPr algn="l" eaLnBrk="1" hangingPunct="1">
              <a:spcBef>
                <a:spcPct val="25000"/>
              </a:spcBef>
              <a:defRPr/>
            </a:pPr>
            <a:r>
              <a:rPr lang="en-US" sz="2000" dirty="0">
                <a:latin typeface="Lucida Sans Unicode" pitchFamily="34" charset="0"/>
              </a:rPr>
              <a:t>Lactic Acid</a:t>
            </a:r>
          </a:p>
          <a:p>
            <a:pPr algn="l" eaLnBrk="1" hangingPunct="1">
              <a:spcBef>
                <a:spcPct val="25000"/>
              </a:spcBef>
              <a:defRPr/>
            </a:pPr>
            <a:r>
              <a:rPr lang="en-US" sz="2000" dirty="0">
                <a:latin typeface="Lucida Sans Unicode" pitchFamily="34" charset="0"/>
              </a:rPr>
              <a:t>Natural Flavors</a:t>
            </a:r>
          </a:p>
          <a:p>
            <a:pPr algn="l" eaLnBrk="1" hangingPunct="1">
              <a:spcBef>
                <a:spcPct val="25000"/>
              </a:spcBef>
              <a:defRPr/>
            </a:pPr>
            <a:r>
              <a:rPr lang="en-US" sz="2000" dirty="0">
                <a:latin typeface="Lucida Sans Unicode" pitchFamily="34" charset="0"/>
              </a:rPr>
              <a:t>Good Quality Water</a:t>
            </a:r>
          </a:p>
          <a:p>
            <a:pPr algn="l" eaLnBrk="1" hangingPunct="1">
              <a:spcBef>
                <a:spcPct val="25000"/>
              </a:spcBef>
              <a:defRPr/>
            </a:pPr>
            <a:r>
              <a:rPr lang="en-US" sz="1000" dirty="0">
                <a:latin typeface="Lucida Sans Unicode" pitchFamily="34" charset="0"/>
              </a:rPr>
              <a:t> </a:t>
            </a:r>
          </a:p>
          <a:p>
            <a:pPr algn="l" eaLnBrk="1" hangingPunct="1">
              <a:spcBef>
                <a:spcPct val="25000"/>
              </a:spcBef>
              <a:defRPr/>
            </a:pPr>
            <a:r>
              <a:rPr lang="en-US" sz="2000" b="1" dirty="0">
                <a:solidFill>
                  <a:srgbClr val="CC0000"/>
                </a:solidFill>
                <a:latin typeface="Lucida Sans Unicode" pitchFamily="34" charset="0"/>
              </a:rPr>
              <a:t>Cost:  as little as 20cents/quart</a:t>
            </a:r>
          </a:p>
        </p:txBody>
      </p:sp>
      <p:sp>
        <p:nvSpPr>
          <p:cNvPr id="279556" name="Text Box 5"/>
          <p:cNvSpPr txBox="1">
            <a:spLocks noChangeArrowheads="1"/>
          </p:cNvSpPr>
          <p:nvPr/>
        </p:nvSpPr>
        <p:spPr bwMode="auto">
          <a:xfrm>
            <a:off x="933450" y="5486400"/>
            <a:ext cx="723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defRPr/>
            </a:pPr>
            <a:r>
              <a:rPr lang="en-US" sz="2000" b="1" spc="60" dirty="0">
                <a:solidFill>
                  <a:srgbClr val="CC0000"/>
                </a:solidFill>
                <a:latin typeface="Lucida Sans Unicode" pitchFamily="34" charset="0"/>
              </a:rPr>
              <a:t>AMERICANS CONSUME 56 GALLONS</a:t>
            </a:r>
          </a:p>
          <a:p>
            <a:pPr eaLnBrk="1" hangingPunct="1">
              <a:lnSpc>
                <a:spcPct val="120000"/>
              </a:lnSpc>
              <a:defRPr/>
            </a:pPr>
            <a:r>
              <a:rPr lang="en-US" sz="2000" b="1" spc="60" dirty="0">
                <a:solidFill>
                  <a:srgbClr val="CC0000"/>
                </a:solidFill>
                <a:latin typeface="Lucida Sans Unicode" pitchFamily="34" charset="0"/>
              </a:rPr>
              <a:t>of SOFT DRINKS per PERSON per YEAR!</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E85B7EAA-59C5-8C4E-B95B-B231A6AE47D1}" type="slidenum">
              <a:rPr lang="en-US" sz="1200"/>
              <a:pPr>
                <a:defRPr/>
              </a:pPr>
              <a:t>206</a:t>
            </a:fld>
            <a:endParaRPr lang="en-US" sz="1200"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704492" y="2843213"/>
            <a:ext cx="4755662" cy="1143000"/>
          </a:xfrm>
        </p:spPr>
        <p:txBody>
          <a:bodyPr/>
          <a:lstStyle/>
          <a:p>
            <a:r>
              <a:rPr lang="en-US" sz="3600" dirty="0"/>
              <a:t>Lacto-Fermented</a:t>
            </a:r>
            <a:r>
              <a:rPr lang="en-US" sz="3600" baseline="0" dirty="0"/>
              <a:t> Ginger Ale</a:t>
            </a:r>
            <a:endParaRPr lang="en-US" sz="3600" dirty="0"/>
          </a:p>
        </p:txBody>
      </p:sp>
      <p:sp>
        <p:nvSpPr>
          <p:cNvPr id="281602" name="Text Box 4"/>
          <p:cNvSpPr txBox="1">
            <a:spLocks noChangeArrowheads="1"/>
          </p:cNvSpPr>
          <p:nvPr/>
        </p:nvSpPr>
        <p:spPr bwMode="auto">
          <a:xfrm>
            <a:off x="419100" y="4876800"/>
            <a:ext cx="8305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5878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458788" algn="l"/>
              </a:tabLst>
              <a:defRPr sz="2400">
                <a:solidFill>
                  <a:schemeClr val="tx1"/>
                </a:solidFill>
                <a:latin typeface="Times New Roman" charset="0"/>
                <a:ea typeface="ＭＳ Ｐゴシック" charset="0"/>
              </a:defRPr>
            </a:lvl2pPr>
            <a:lvl3pPr marL="1143000" indent="-228600" eaLnBrk="0" hangingPunct="0">
              <a:tabLst>
                <a:tab pos="458788" algn="l"/>
              </a:tabLst>
              <a:defRPr sz="2400">
                <a:solidFill>
                  <a:schemeClr val="tx1"/>
                </a:solidFill>
                <a:latin typeface="Times New Roman" charset="0"/>
                <a:ea typeface="ＭＳ Ｐゴシック" charset="0"/>
              </a:defRPr>
            </a:lvl3pPr>
            <a:lvl4pPr marL="1600200" indent="-228600" eaLnBrk="0" hangingPunct="0">
              <a:tabLst>
                <a:tab pos="458788" algn="l"/>
              </a:tabLst>
              <a:defRPr sz="2400">
                <a:solidFill>
                  <a:schemeClr val="tx1"/>
                </a:solidFill>
                <a:latin typeface="Times New Roman" charset="0"/>
                <a:ea typeface="ＭＳ Ｐゴシック" charset="0"/>
              </a:defRPr>
            </a:lvl4pPr>
            <a:lvl5pPr marL="2057400" indent="-228600" eaLnBrk="0" hangingPunct="0">
              <a:tabLst>
                <a:tab pos="458788"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458788"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458788"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458788"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458788" algn="l"/>
              </a:tabLst>
              <a:defRPr sz="2400">
                <a:solidFill>
                  <a:schemeClr val="tx1"/>
                </a:solidFill>
                <a:latin typeface="Times New Roman" charset="0"/>
                <a:ea typeface="ＭＳ Ｐゴシック" charset="0"/>
              </a:defRPr>
            </a:lvl9pPr>
          </a:lstStyle>
          <a:p>
            <a:pPr eaLnBrk="1" hangingPunct="1">
              <a:defRPr/>
            </a:pPr>
            <a:r>
              <a:rPr lang="en-US" sz="2600" b="1" dirty="0">
                <a:latin typeface="Lucida Sans Unicode"/>
              </a:rPr>
              <a:t>LACTO-FERMENTED GINGER ALE </a:t>
            </a:r>
          </a:p>
          <a:p>
            <a:pPr eaLnBrk="1" hangingPunct="1">
              <a:defRPr/>
            </a:pPr>
            <a:r>
              <a:rPr lang="en-US" sz="1700" b="1" spc="60" dirty="0">
                <a:latin typeface="Lucida Sans Unicode"/>
              </a:rPr>
              <a:t>FRESH GINGER</a:t>
            </a:r>
            <a:r>
              <a:rPr lang="en-US" sz="1700" spc="60" dirty="0">
                <a:latin typeface="Verdana"/>
                <a:cs typeface="Verdana"/>
              </a:rPr>
              <a:t>,</a:t>
            </a:r>
            <a:r>
              <a:rPr lang="en-US" sz="1700" b="1" spc="60" dirty="0">
                <a:latin typeface="Lucida Sans Unicode"/>
              </a:rPr>
              <a:t> FRESH LIME </a:t>
            </a:r>
            <a:r>
              <a:rPr lang="en-US" sz="1700" b="1" spc="60" dirty="0">
                <a:latin typeface="Lucida Sans Unicode"/>
                <a:cs typeface="Lucida Sans Unicode"/>
              </a:rPr>
              <a:t>J</a:t>
            </a:r>
            <a:r>
              <a:rPr lang="en-US" sz="1700" b="1" spc="60" dirty="0">
                <a:latin typeface="Lucida Sans Unicode"/>
              </a:rPr>
              <a:t>UICE</a:t>
            </a:r>
            <a:r>
              <a:rPr lang="en-US" sz="1700" spc="60" dirty="0">
                <a:latin typeface="Verdana"/>
                <a:cs typeface="Verdana"/>
              </a:rPr>
              <a:t>,</a:t>
            </a:r>
            <a:r>
              <a:rPr lang="en-US" sz="1700" b="1" spc="60" dirty="0">
                <a:latin typeface="Lucida Sans Unicode"/>
              </a:rPr>
              <a:t> RAPADURA OR HONEY</a:t>
            </a:r>
            <a:r>
              <a:rPr lang="en-US" sz="1700" spc="60" dirty="0">
                <a:latin typeface="Verdana"/>
                <a:cs typeface="Verdana"/>
              </a:rPr>
              <a:t>,</a:t>
            </a:r>
            <a:r>
              <a:rPr lang="en-US" sz="1700" b="1" spc="60" dirty="0">
                <a:latin typeface="Lucida Sans Unicode"/>
              </a:rPr>
              <a:t> </a:t>
            </a:r>
          </a:p>
          <a:p>
            <a:pPr eaLnBrk="1" hangingPunct="1">
              <a:defRPr/>
            </a:pPr>
            <a:r>
              <a:rPr lang="en-US" sz="1700" b="1" spc="60" dirty="0">
                <a:latin typeface="Lucida Sans Unicode"/>
              </a:rPr>
              <a:t>WHEY</a:t>
            </a:r>
            <a:r>
              <a:rPr lang="en-US" sz="1700" spc="60" dirty="0">
                <a:latin typeface="Verdana"/>
                <a:cs typeface="Verdana"/>
              </a:rPr>
              <a:t>, </a:t>
            </a:r>
            <a:r>
              <a:rPr lang="en-US" sz="1700" b="1" spc="60" dirty="0">
                <a:latin typeface="Lucida Sans Unicode"/>
              </a:rPr>
              <a:t>SALT</a:t>
            </a:r>
            <a:r>
              <a:rPr lang="en-US" sz="1700" spc="60" dirty="0">
                <a:latin typeface="Verdana"/>
                <a:cs typeface="Verdana"/>
              </a:rPr>
              <a:t>,</a:t>
            </a:r>
            <a:r>
              <a:rPr lang="en-US" sz="1700" b="1" spc="60" dirty="0">
                <a:latin typeface="Lucida Sans Unicode"/>
              </a:rPr>
              <a:t> WATER</a:t>
            </a:r>
          </a:p>
        </p:txBody>
      </p:sp>
      <p:sp>
        <p:nvSpPr>
          <p:cNvPr id="2" name="Slide Number Placeholder 1"/>
          <p:cNvSpPr>
            <a:spLocks noGrp="1"/>
          </p:cNvSpPr>
          <p:nvPr>
            <p:ph type="sldNum" sz="quarter" idx="12"/>
          </p:nvPr>
        </p:nvSpPr>
        <p:spPr>
          <a:xfrm>
            <a:off x="7013575" y="6400800"/>
            <a:ext cx="1905000" cy="457200"/>
          </a:xfrm>
        </p:spPr>
        <p:txBody>
          <a:bodyPr/>
          <a:lstStyle/>
          <a:p>
            <a:pPr>
              <a:defRPr/>
            </a:pPr>
            <a:fld id="{D4D3A443-AA18-D34E-8726-6899A37CDA4C}" type="slidenum">
              <a:rPr lang="en-US" sz="1200"/>
              <a:pPr>
                <a:defRPr/>
              </a:pPr>
              <a:t>207</a:t>
            </a:fld>
            <a:endParaRPr lang="en-US" sz="1200" dirty="0"/>
          </a:p>
        </p:txBody>
      </p:sp>
      <p:pic>
        <p:nvPicPr>
          <p:cNvPr id="282627" name="Picture 2" descr="Ginger Ale.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0" y="712788"/>
            <a:ext cx="5829300" cy="3886200"/>
          </a:xfrm>
          <a:prstGeom prst="rect">
            <a:avLst/>
          </a:prstGeom>
          <a:noFill/>
          <a:ln w="317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2628" name="Picture 3" descr="Ginder Ale 2.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 y="712788"/>
            <a:ext cx="2590800" cy="3886200"/>
          </a:xfrm>
          <a:prstGeom prst="rect">
            <a:avLst/>
          </a:prstGeom>
          <a:noFill/>
          <a:ln w="317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18330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a:xfrm>
            <a:off x="1285240" y="2246313"/>
            <a:ext cx="1905000" cy="1905000"/>
          </a:xfrm>
        </p:spPr>
        <p:txBody>
          <a:bodyPr/>
          <a:lstStyle/>
          <a:p>
            <a:pPr eaLnBrk="1" hangingPunct="1"/>
            <a:r>
              <a:rPr lang="en-US" sz="3600" dirty="0">
                <a:solidFill>
                  <a:schemeClr val="tx1"/>
                </a:solidFill>
                <a:latin typeface="Lucida Sans Unicode"/>
              </a:rPr>
              <a:t>Beet Kvass</a:t>
            </a:r>
          </a:p>
        </p:txBody>
      </p:sp>
      <p:sp>
        <p:nvSpPr>
          <p:cNvPr id="285698" name="Text Box 3"/>
          <p:cNvSpPr txBox="1">
            <a:spLocks noChangeArrowheads="1"/>
          </p:cNvSpPr>
          <p:nvPr/>
        </p:nvSpPr>
        <p:spPr bwMode="auto">
          <a:xfrm>
            <a:off x="3962400" y="1676400"/>
            <a:ext cx="4876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defRPr/>
            </a:pPr>
            <a:r>
              <a:rPr lang="en-US" sz="2800" b="1" dirty="0">
                <a:latin typeface="Lucida Sans Unicode"/>
              </a:rPr>
              <a:t>LACTO-FERMENTED </a:t>
            </a:r>
          </a:p>
          <a:p>
            <a:pPr algn="l" eaLnBrk="1" hangingPunct="1">
              <a:defRPr/>
            </a:pPr>
            <a:r>
              <a:rPr lang="en-US" sz="2800" b="1" dirty="0">
                <a:latin typeface="Lucida Sans Unicode"/>
              </a:rPr>
              <a:t>BEET KVASS MADE WITH</a:t>
            </a:r>
          </a:p>
          <a:p>
            <a:pPr algn="l" eaLnBrk="1" hangingPunct="1">
              <a:spcBef>
                <a:spcPct val="50000"/>
              </a:spcBef>
              <a:defRPr/>
            </a:pPr>
            <a:r>
              <a:rPr lang="en-US" b="1" spc="60" dirty="0">
                <a:latin typeface="Lucida Sans Unicode"/>
              </a:rPr>
              <a:t>BEETS</a:t>
            </a:r>
          </a:p>
          <a:p>
            <a:pPr algn="l" eaLnBrk="1" hangingPunct="1">
              <a:spcBef>
                <a:spcPct val="50000"/>
              </a:spcBef>
              <a:defRPr/>
            </a:pPr>
            <a:r>
              <a:rPr lang="en-US" b="1" spc="60" dirty="0">
                <a:latin typeface="Lucida Sans Unicode"/>
              </a:rPr>
              <a:t>WHEY</a:t>
            </a:r>
          </a:p>
          <a:p>
            <a:pPr algn="l" eaLnBrk="1" hangingPunct="1">
              <a:spcBef>
                <a:spcPct val="50000"/>
              </a:spcBef>
              <a:defRPr/>
            </a:pPr>
            <a:r>
              <a:rPr lang="en-US" b="1" spc="60" dirty="0">
                <a:latin typeface="Lucida Sans Unicode"/>
              </a:rPr>
              <a:t>SALT</a:t>
            </a:r>
          </a:p>
          <a:p>
            <a:pPr algn="l" eaLnBrk="1" hangingPunct="1">
              <a:spcBef>
                <a:spcPct val="50000"/>
              </a:spcBef>
              <a:defRPr/>
            </a:pPr>
            <a:r>
              <a:rPr lang="en-US" b="1" spc="60" dirty="0">
                <a:latin typeface="Lucida Sans Unicode"/>
              </a:rPr>
              <a:t>WATER</a:t>
            </a:r>
          </a:p>
        </p:txBody>
      </p:sp>
      <p:sp>
        <p:nvSpPr>
          <p:cNvPr id="2" name="Slide Number Placeholder 1"/>
          <p:cNvSpPr>
            <a:spLocks noGrp="1"/>
          </p:cNvSpPr>
          <p:nvPr>
            <p:ph type="sldNum" sz="quarter" idx="12"/>
          </p:nvPr>
        </p:nvSpPr>
        <p:spPr>
          <a:xfrm>
            <a:off x="7013448" y="6400800"/>
            <a:ext cx="1905000" cy="457200"/>
          </a:xfrm>
        </p:spPr>
        <p:txBody>
          <a:bodyPr/>
          <a:lstStyle/>
          <a:p>
            <a:pPr>
              <a:defRPr/>
            </a:pPr>
            <a:fld id="{093879C2-A25B-A345-8815-F49926D76F87}" type="slidenum">
              <a:rPr lang="en-US" sz="1200"/>
              <a:pPr>
                <a:defRPr/>
              </a:pPr>
              <a:t>208</a:t>
            </a:fld>
            <a:endParaRPr lang="en-US" sz="1200" dirty="0"/>
          </a:p>
        </p:txBody>
      </p:sp>
      <p:pic>
        <p:nvPicPr>
          <p:cNvPr id="286724" name="Picture 5" descr="Beet Kvass.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9525"/>
            <a:ext cx="409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8256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kvassBeetGinger.t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46083" y="1700213"/>
            <a:ext cx="1817687"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0" name="Rectangle 2"/>
          <p:cNvSpPr>
            <a:spLocks noGrp="1" noChangeArrowheads="1"/>
          </p:cNvSpPr>
          <p:nvPr>
            <p:ph type="title" idx="4294967295"/>
          </p:nvPr>
        </p:nvSpPr>
        <p:spPr>
          <a:xfrm>
            <a:off x="-15875" y="838200"/>
            <a:ext cx="9144000" cy="762000"/>
          </a:xfrm>
        </p:spPr>
        <p:txBody>
          <a:bodyPr/>
          <a:lstStyle/>
          <a:p>
            <a:pPr eaLnBrk="1" hangingPunct="1"/>
            <a:r>
              <a:rPr lang="en-US" sz="3600" b="1" dirty="0">
                <a:solidFill>
                  <a:srgbClr val="000000"/>
                </a:solidFill>
                <a:latin typeface="Lucida Sans Unicode"/>
                <a:cs typeface="Lucida Sans Unicode"/>
              </a:rPr>
              <a:t>LACTO-FERMENTED BEVERAGES</a:t>
            </a:r>
          </a:p>
        </p:txBody>
      </p:sp>
      <p:sp>
        <p:nvSpPr>
          <p:cNvPr id="288771" name="Text Box 3"/>
          <p:cNvSpPr txBox="1">
            <a:spLocks noChangeArrowheads="1"/>
          </p:cNvSpPr>
          <p:nvPr/>
        </p:nvSpPr>
        <p:spPr bwMode="auto">
          <a:xfrm>
            <a:off x="533400" y="32004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dirty="0">
              <a:latin typeface="Lucida Sans Unicode"/>
            </a:endParaRPr>
          </a:p>
        </p:txBody>
      </p:sp>
      <p:sp>
        <p:nvSpPr>
          <p:cNvPr id="288772" name="Text Box 4"/>
          <p:cNvSpPr txBox="1">
            <a:spLocks noChangeArrowheads="1"/>
          </p:cNvSpPr>
          <p:nvPr/>
        </p:nvSpPr>
        <p:spPr bwMode="auto">
          <a:xfrm>
            <a:off x="4611241" y="5285920"/>
            <a:ext cx="1447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dirty="0">
                <a:latin typeface="Lucida Sans Unicode"/>
                <a:cs typeface="Lucida Sans Unicode"/>
              </a:rPr>
              <a:t>KVASS</a:t>
            </a:r>
          </a:p>
        </p:txBody>
      </p:sp>
      <p:pic>
        <p:nvPicPr>
          <p:cNvPr id="288774" name="Picture 8" descr="be wholegrain liquid"/>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92950" y="1557338"/>
            <a:ext cx="1439863"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Rectangle 9"/>
          <p:cNvSpPr>
            <a:spLocks noChangeArrowheads="1"/>
          </p:cNvSpPr>
          <p:nvPr/>
        </p:nvSpPr>
        <p:spPr bwMode="auto">
          <a:xfrm>
            <a:off x="1709884" y="5504991"/>
            <a:ext cx="1646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Lucida Sans Unicode"/>
                <a:cs typeface="Lucida Sans Unicode"/>
              </a:rPr>
              <a:t>KOMBUCHA</a:t>
            </a:r>
          </a:p>
        </p:txBody>
      </p:sp>
      <p:sp>
        <p:nvSpPr>
          <p:cNvPr id="288776" name="Rectangle 10"/>
          <p:cNvSpPr>
            <a:spLocks noChangeArrowheads="1"/>
          </p:cNvSpPr>
          <p:nvPr/>
        </p:nvSpPr>
        <p:spPr bwMode="auto">
          <a:xfrm>
            <a:off x="6997418" y="5211763"/>
            <a:ext cx="1730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Lucida Sans Unicode"/>
                <a:cs typeface="Lucida Sans Unicode"/>
              </a:rPr>
              <a:t>SOUR GRAIN </a:t>
            </a:r>
          </a:p>
          <a:p>
            <a:r>
              <a:rPr lang="en-US" sz="2000" b="1" dirty="0">
                <a:latin typeface="Lucida Sans Unicode"/>
                <a:cs typeface="Lucida Sans Unicode"/>
              </a:rPr>
              <a:t>DRINK</a:t>
            </a:r>
          </a:p>
        </p:txBody>
      </p:sp>
      <p:pic>
        <p:nvPicPr>
          <p:cNvPr id="288777" name="Picture 1" descr="kvassBeet.tif"/>
          <p:cNvPicPr>
            <a:picLocks noChangeAspect="1"/>
          </p:cNvPicPr>
          <p:nvPr/>
        </p:nvPicPr>
        <p:blipFill>
          <a:blip r:embed="rId5" cstate="email">
            <a:extLst>
              <a:ext uri="{28A0092B-C50C-407E-A947-70E740481C1C}">
                <a14:useLocalDpi xmlns:a14="http://schemas.microsoft.com/office/drawing/2010/main" val="0"/>
              </a:ext>
            </a:extLst>
          </a:blip>
          <a:srcRect r="22266"/>
          <a:stretch>
            <a:fillRect/>
          </a:stretch>
        </p:blipFill>
        <p:spPr bwMode="auto">
          <a:xfrm>
            <a:off x="3930650" y="1773238"/>
            <a:ext cx="134461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7013575" y="6400800"/>
            <a:ext cx="1905000" cy="457200"/>
          </a:xfrm>
        </p:spPr>
        <p:txBody>
          <a:bodyPr/>
          <a:lstStyle/>
          <a:p>
            <a:pPr>
              <a:defRPr/>
            </a:pPr>
            <a:fld id="{AF786CAB-4F29-9D45-B1AF-429407CC4782}" type="slidenum">
              <a:rPr lang="en-US" sz="1200" smtClean="0"/>
              <a:pPr>
                <a:defRPr/>
              </a:pPr>
              <a:t>209</a:t>
            </a:fld>
            <a:endParaRPr lang="en-US" sz="1200" dirty="0"/>
          </a:p>
        </p:txBody>
      </p:sp>
      <p:sp>
        <p:nvSpPr>
          <p:cNvPr id="12" name="Rectangle 9"/>
          <p:cNvSpPr>
            <a:spLocks noChangeArrowheads="1"/>
          </p:cNvSpPr>
          <p:nvPr/>
        </p:nvSpPr>
        <p:spPr bwMode="auto">
          <a:xfrm>
            <a:off x="2286000" y="381000"/>
            <a:ext cx="4572000" cy="400050"/>
          </a:xfrm>
          <a:prstGeom prst="rect">
            <a:avLst/>
          </a:prstGeom>
          <a:noFill/>
          <a:ln w="9525">
            <a:noFill/>
            <a:miter lim="800000"/>
            <a:headEnd/>
            <a:tailEnd/>
          </a:ln>
          <a:effectLst/>
        </p:spPr>
        <p:txBody>
          <a:bodyPr>
            <a:spAutoFit/>
          </a:bodyPr>
          <a:lstStyle/>
          <a:p>
            <a:pPr>
              <a:defRPr/>
            </a:pPr>
            <a:r>
              <a:rPr lang="en-US" sz="2000" b="1" spc="60" dirty="0">
                <a:latin typeface="Lucida Sans Unicode"/>
                <a:cs typeface="Lucida Sans Unicode"/>
              </a:rPr>
              <a:t>COMMERCIALLY AVAILABLE </a:t>
            </a:r>
          </a:p>
        </p:txBody>
      </p:sp>
      <p:pic>
        <p:nvPicPr>
          <p:cNvPr id="2" name="Picture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81075" y="1730132"/>
            <a:ext cx="1478723" cy="369914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4548" y="2032454"/>
            <a:ext cx="1459207" cy="2945946"/>
          </a:xfrm>
          <a:prstGeom prst="rect">
            <a:avLst/>
          </a:prstGeom>
        </p:spPr>
      </p:pic>
    </p:spTree>
    <p:extLst>
      <p:ext uri="{BB962C8B-B14F-4D97-AF65-F5344CB8AC3E}">
        <p14:creationId xmlns:p14="http://schemas.microsoft.com/office/powerpoint/2010/main" val="3718852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ns Fatty Acid"/>
          <p:cNvPicPr>
            <a:picLocks noChangeAspect="1"/>
          </p:cNvPicPr>
          <p:nvPr/>
        </p:nvPicPr>
        <p:blipFill rotWithShape="1">
          <a:blip r:embed="rId3">
            <a:extLst>
              <a:ext uri="{28A0092B-C50C-407E-A947-70E740481C1C}">
                <a14:useLocalDpi xmlns:a14="http://schemas.microsoft.com/office/drawing/2010/main" val="0"/>
              </a:ext>
            </a:extLst>
          </a:blip>
          <a:srcRect l="19467" r="17995"/>
          <a:stretch/>
        </p:blipFill>
        <p:spPr>
          <a:xfrm>
            <a:off x="322073" y="976760"/>
            <a:ext cx="4391057" cy="5338617"/>
          </a:xfrm>
          <a:prstGeom prst="rect">
            <a:avLst/>
          </a:prstGeom>
        </p:spPr>
      </p:pic>
      <p:sp>
        <p:nvSpPr>
          <p:cNvPr id="181249" name="Rectangle 2"/>
          <p:cNvSpPr>
            <a:spLocks noGrp="1" noChangeArrowheads="1"/>
          </p:cNvSpPr>
          <p:nvPr>
            <p:ph type="title" idx="4294967295"/>
          </p:nvPr>
        </p:nvSpPr>
        <p:spPr>
          <a:xfrm>
            <a:off x="682625" y="660544"/>
            <a:ext cx="7772400" cy="838200"/>
          </a:xfrm>
        </p:spPr>
        <p:txBody>
          <a:bodyPr/>
          <a:lstStyle/>
          <a:p>
            <a:pPr eaLnBrk="1" hangingPunct="1"/>
            <a:r>
              <a:rPr lang="en-US" sz="4000" b="1" i="1" dirty="0">
                <a:solidFill>
                  <a:schemeClr val="tx1"/>
                </a:solidFill>
              </a:rPr>
              <a:t>TRANS</a:t>
            </a:r>
            <a:r>
              <a:rPr lang="en-US" sz="4000" b="1" dirty="0">
                <a:solidFill>
                  <a:schemeClr val="tx1"/>
                </a:solidFill>
              </a:rPr>
              <a:t> FATTY ACID</a:t>
            </a:r>
          </a:p>
        </p:txBody>
      </p:sp>
      <p:sp>
        <p:nvSpPr>
          <p:cNvPr id="4" name="TextBox 3"/>
          <p:cNvSpPr txBox="1"/>
          <p:nvPr/>
        </p:nvSpPr>
        <p:spPr>
          <a:xfrm>
            <a:off x="4671494" y="1858849"/>
            <a:ext cx="3243840" cy="1200329"/>
          </a:xfrm>
          <a:prstGeom prst="rect">
            <a:avLst/>
          </a:prstGeom>
          <a:noFill/>
        </p:spPr>
        <p:txBody>
          <a:bodyPr wrap="square" rtlCol="0">
            <a:spAutoFit/>
          </a:bodyPr>
          <a:lstStyle/>
          <a:p>
            <a:r>
              <a:rPr lang="en-US" sz="2400" b="1" spc="60" dirty="0">
                <a:solidFill>
                  <a:srgbClr val="CC0000"/>
                </a:solidFill>
                <a:latin typeface="Lucida Sans Unicode"/>
                <a:cs typeface="Lucida Sans Unicode"/>
              </a:rPr>
              <a:t>STEARIC ACID</a:t>
            </a:r>
          </a:p>
          <a:p>
            <a:r>
              <a:rPr lang="en-US" sz="2400" b="1" spc="60" dirty="0">
                <a:latin typeface="Lucida Sans Unicode"/>
                <a:cs typeface="Lucida Sans Unicode"/>
              </a:rPr>
              <a:t>Natural Saturated Fatty Acid</a:t>
            </a:r>
          </a:p>
        </p:txBody>
      </p:sp>
      <p:sp>
        <p:nvSpPr>
          <p:cNvPr id="10" name="TextBox 9"/>
          <p:cNvSpPr txBox="1"/>
          <p:nvPr/>
        </p:nvSpPr>
        <p:spPr>
          <a:xfrm>
            <a:off x="4673228" y="3364453"/>
            <a:ext cx="4140152" cy="1200328"/>
          </a:xfrm>
          <a:prstGeom prst="rect">
            <a:avLst/>
          </a:prstGeom>
          <a:noFill/>
        </p:spPr>
        <p:txBody>
          <a:bodyPr wrap="square" rtlCol="0">
            <a:spAutoFit/>
          </a:bodyPr>
          <a:lstStyle/>
          <a:p>
            <a:r>
              <a:rPr lang="en-US" sz="2400" b="1" spc="60" dirty="0">
                <a:solidFill>
                  <a:srgbClr val="CC0000"/>
                </a:solidFill>
                <a:latin typeface="Lucida Sans Unicode"/>
                <a:cs typeface="Lucida Sans Unicode"/>
              </a:rPr>
              <a:t>(CIS) OLEIC ACID</a:t>
            </a:r>
          </a:p>
          <a:p>
            <a:r>
              <a:rPr lang="en-US" sz="2400" b="1" spc="60" dirty="0">
                <a:latin typeface="Lucida Sans Unicode"/>
                <a:cs typeface="Lucida Sans Unicode"/>
              </a:rPr>
              <a:t>Natural Monounsaturated Fatty Acid</a:t>
            </a:r>
          </a:p>
        </p:txBody>
      </p:sp>
      <p:sp>
        <p:nvSpPr>
          <p:cNvPr id="11" name="TextBox 10"/>
          <p:cNvSpPr txBox="1"/>
          <p:nvPr/>
        </p:nvSpPr>
        <p:spPr>
          <a:xfrm>
            <a:off x="4677287" y="4840564"/>
            <a:ext cx="3629086" cy="1200328"/>
          </a:xfrm>
          <a:prstGeom prst="rect">
            <a:avLst/>
          </a:prstGeom>
          <a:noFill/>
        </p:spPr>
        <p:txBody>
          <a:bodyPr wrap="none" rtlCol="0">
            <a:spAutoFit/>
          </a:bodyPr>
          <a:lstStyle/>
          <a:p>
            <a:r>
              <a:rPr lang="en-US" sz="2400" b="1" spc="60" dirty="0">
                <a:solidFill>
                  <a:srgbClr val="CC0000"/>
                </a:solidFill>
                <a:latin typeface="Lucida Sans Unicode"/>
                <a:cs typeface="Lucida Sans Unicode"/>
              </a:rPr>
              <a:t>(</a:t>
            </a:r>
            <a:r>
              <a:rPr lang="en-US" sz="2400" b="1" i="1" spc="60" dirty="0">
                <a:solidFill>
                  <a:srgbClr val="CC0000"/>
                </a:solidFill>
                <a:latin typeface="Lucida Sans Unicode"/>
                <a:cs typeface="Lucida Sans Unicode"/>
              </a:rPr>
              <a:t>TRANS</a:t>
            </a:r>
            <a:r>
              <a:rPr lang="en-US" sz="2400" b="1" spc="60" dirty="0">
                <a:solidFill>
                  <a:srgbClr val="CC0000"/>
                </a:solidFill>
                <a:latin typeface="Lucida Sans Unicode"/>
                <a:cs typeface="Lucida Sans Unicode"/>
              </a:rPr>
              <a:t>) ELAIDIC ACID</a:t>
            </a:r>
          </a:p>
          <a:p>
            <a:r>
              <a:rPr lang="en-US" sz="2400" b="1" spc="60" dirty="0">
                <a:latin typeface="Lucida Sans Unicode"/>
                <a:cs typeface="Lucida Sans Unicode"/>
              </a:rPr>
              <a:t>Unnatural </a:t>
            </a:r>
            <a:r>
              <a:rPr lang="en-US" sz="2400" b="1" i="1" spc="60" dirty="0">
                <a:latin typeface="Lucida Sans Unicode"/>
                <a:cs typeface="Lucida Sans Unicode"/>
              </a:rPr>
              <a:t>Trans</a:t>
            </a:r>
            <a:r>
              <a:rPr lang="en-US" sz="2400" b="1" spc="60" dirty="0">
                <a:latin typeface="Lucida Sans Unicode"/>
                <a:cs typeface="Lucida Sans Unicode"/>
              </a:rPr>
              <a:t> </a:t>
            </a:r>
          </a:p>
          <a:p>
            <a:r>
              <a:rPr lang="en-US" sz="2400" b="1" spc="60" dirty="0">
                <a:latin typeface="Lucida Sans Unicode"/>
                <a:cs typeface="Lucida Sans Unicode"/>
              </a:rPr>
              <a:t>Fatty Acid</a:t>
            </a:r>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21</a:t>
            </a:fld>
            <a:endParaRPr lang="en-US" dirty="0"/>
          </a:p>
        </p:txBody>
      </p:sp>
    </p:spTree>
    <p:extLst>
      <p:ext uri="{BB962C8B-B14F-4D97-AF65-F5344CB8AC3E}">
        <p14:creationId xmlns:p14="http://schemas.microsoft.com/office/powerpoint/2010/main" val="15434251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0" y="609600"/>
            <a:ext cx="7772400" cy="1143000"/>
          </a:xfrm>
        </p:spPr>
        <p:txBody>
          <a:bodyPr/>
          <a:lstStyle/>
          <a:p>
            <a:pPr eaLnBrk="1" hangingPunct="1"/>
            <a:r>
              <a:rPr lang="en-US" dirty="0">
                <a:solidFill>
                  <a:schemeClr val="hlink"/>
                </a:solidFill>
              </a:rPr>
              <a:t>Coca-Cola</a:t>
            </a:r>
          </a:p>
        </p:txBody>
      </p:sp>
      <p:pic>
        <p:nvPicPr>
          <p:cNvPr id="290818" name="Picture 4" descr="Trad3_1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838200"/>
            <a:ext cx="8001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32E33E11-9C8D-E84E-9358-D6B4EA97D1FA}" type="slidenum">
              <a:rPr lang="en-US" sz="1200"/>
              <a:pPr>
                <a:defRPr/>
              </a:pPr>
              <a:t>210</a:t>
            </a:fld>
            <a:endParaRPr lang="en-US" sz="1200"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3"/>
          <p:cNvSpPr>
            <a:spLocks noGrp="1" noChangeArrowheads="1"/>
          </p:cNvSpPr>
          <p:nvPr>
            <p:ph type="title" idx="4294967295"/>
          </p:nvPr>
        </p:nvSpPr>
        <p:spPr>
          <a:xfrm flipV="1">
            <a:off x="381000" y="-381000"/>
            <a:ext cx="8153400" cy="76200"/>
          </a:xfrm>
        </p:spPr>
        <p:txBody>
          <a:bodyPr/>
          <a:lstStyle/>
          <a:p>
            <a:pPr eaLnBrk="1" hangingPunct="1"/>
            <a:r>
              <a:rPr lang="en-US" dirty="0">
                <a:solidFill>
                  <a:schemeClr val="hlink"/>
                </a:solidFill>
              </a:rPr>
              <a:t>Coca-Cola 2</a:t>
            </a:r>
          </a:p>
        </p:txBody>
      </p:sp>
      <p:pic>
        <p:nvPicPr>
          <p:cNvPr id="292866" name="Picture 4" descr="Trad3_1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8875" y="188913"/>
            <a:ext cx="42862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74632DC4-9072-B245-AAC0-FE576B3DDA26}" type="slidenum">
              <a:rPr lang="en-US" sz="1200"/>
              <a:pPr>
                <a:defRPr/>
              </a:pPr>
              <a:t>211</a:t>
            </a:fld>
            <a:endParaRPr lang="en-US" sz="1200"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3575" y="6400800"/>
            <a:ext cx="1905000" cy="457200"/>
          </a:xfrm>
        </p:spPr>
        <p:txBody>
          <a:bodyPr/>
          <a:lstStyle/>
          <a:p>
            <a:pPr>
              <a:defRPr/>
            </a:pPr>
            <a:fld id="{7002BDD4-647C-D34A-B350-31B1DDF94C5B}" type="slidenum">
              <a:rPr lang="en-US" sz="1200"/>
              <a:pPr>
                <a:defRPr/>
              </a:pPr>
              <a:t>212</a:t>
            </a:fld>
            <a:endParaRPr lang="en-US" sz="1200" dirty="0"/>
          </a:p>
        </p:txBody>
      </p:sp>
      <p:sp>
        <p:nvSpPr>
          <p:cNvPr id="3" name="Title 2"/>
          <p:cNvSpPr>
            <a:spLocks noGrp="1"/>
          </p:cNvSpPr>
          <p:nvPr>
            <p:ph type="title" idx="4294967295"/>
          </p:nvPr>
        </p:nvSpPr>
        <p:spPr>
          <a:xfrm>
            <a:off x="681038" y="2843213"/>
            <a:ext cx="7772400" cy="1143000"/>
          </a:xfrm>
        </p:spPr>
        <p:txBody>
          <a:bodyPr/>
          <a:lstStyle/>
          <a:p>
            <a:pPr rtl="0" eaLnBrk="1" fontAlgn="base" hangingPunct="1"/>
            <a:r>
              <a:rPr lang="en-US" sz="4000" b="1" kern="1200" dirty="0">
                <a:solidFill>
                  <a:srgbClr val="000000"/>
                </a:solidFill>
                <a:effectLst/>
                <a:latin typeface="Lucida Sans Unicode"/>
                <a:ea typeface="ＭＳ Ｐゴシック"/>
                <a:cs typeface="ＭＳ Ｐゴシック"/>
              </a:rPr>
              <a:t>11.  PRACTICE FORGIVENESS</a:t>
            </a:r>
            <a:endParaRPr lang="en-US" dirty="0">
              <a:effectLst/>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idx="4294967295"/>
          </p:nvPr>
        </p:nvSpPr>
        <p:spPr>
          <a:xfrm>
            <a:off x="2895600" y="609600"/>
            <a:ext cx="2667000" cy="2819400"/>
          </a:xfrm>
        </p:spPr>
        <p:txBody>
          <a:bodyPr/>
          <a:lstStyle/>
          <a:p>
            <a:pPr eaLnBrk="1" hangingPunct="1"/>
            <a:r>
              <a:rPr lang="en-US" dirty="0">
                <a:solidFill>
                  <a:schemeClr val="hlink"/>
                </a:solidFill>
              </a:rPr>
              <a:t>Maria</a:t>
            </a:r>
            <a:r>
              <a:rPr lang="ja-JP" altLang="en-US" dirty="0">
                <a:solidFill>
                  <a:schemeClr val="hlink"/>
                </a:solidFill>
              </a:rPr>
              <a:t>’</a:t>
            </a:r>
            <a:r>
              <a:rPr lang="en-US" altLang="ja-JP" dirty="0">
                <a:solidFill>
                  <a:schemeClr val="hlink"/>
                </a:solidFill>
              </a:rPr>
              <a:t>s Grandmother</a:t>
            </a:r>
            <a:endParaRPr lang="en-US" dirty="0">
              <a:solidFill>
                <a:schemeClr val="hlink"/>
              </a:solidFill>
            </a:endParaRPr>
          </a:p>
        </p:txBody>
      </p:sp>
      <p:pic>
        <p:nvPicPr>
          <p:cNvPr id="296962" name="Picture 4" descr="Trad3_1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8875" y="50800"/>
            <a:ext cx="428625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DEE565D4-EB91-EF45-AEF9-FA230898BABC}" type="slidenum">
              <a:rPr lang="en-US" sz="1200"/>
              <a:pPr>
                <a:defRPr/>
              </a:pPr>
              <a:t>213</a:t>
            </a:fld>
            <a:endParaRPr lang="en-US" sz="1200"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title" idx="4294967295"/>
          </p:nvPr>
        </p:nvSpPr>
        <p:spPr>
          <a:xfrm>
            <a:off x="0" y="609600"/>
            <a:ext cx="7772400" cy="1143000"/>
          </a:xfrm>
        </p:spPr>
        <p:txBody>
          <a:bodyPr/>
          <a:lstStyle/>
          <a:p>
            <a:pPr eaLnBrk="1" hangingPunct="1"/>
            <a:r>
              <a:rPr lang="en-US" dirty="0">
                <a:solidFill>
                  <a:schemeClr val="hlink"/>
                </a:solidFill>
              </a:rPr>
              <a:t>Sarah</a:t>
            </a:r>
          </a:p>
        </p:txBody>
      </p:sp>
      <p:pic>
        <p:nvPicPr>
          <p:cNvPr id="299010" name="Picture 4" descr="Trad3_1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228600"/>
            <a:ext cx="457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7013448" y="6400800"/>
            <a:ext cx="1905000" cy="457200"/>
          </a:xfrm>
        </p:spPr>
        <p:txBody>
          <a:bodyPr/>
          <a:lstStyle/>
          <a:p>
            <a:pPr>
              <a:defRPr/>
            </a:pPr>
            <a:fld id="{512CF2C3-9F03-484B-9B12-F243D3AF04E9}" type="slidenum">
              <a:rPr lang="en-US" sz="1200"/>
              <a:pPr>
                <a:defRPr/>
              </a:pPr>
              <a:t>214</a:t>
            </a:fld>
            <a:endParaRPr lang="en-US" sz="1200"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62100"/>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pc="60" dirty="0">
              <a:solidFill>
                <a:srgbClr val="000000"/>
              </a:solidFill>
              <a:latin typeface="FormalScrp421 BT"/>
              <a:cs typeface="FormalScrp421 BT"/>
            </a:endParaRPr>
          </a:p>
        </p:txBody>
      </p:sp>
      <p:pic>
        <p:nvPicPr>
          <p:cNvPr id="301062" name="Picture 5" descr="WAPF Logo.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0200" y="130175"/>
            <a:ext cx="24892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APF Banner.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67245" y="185818"/>
            <a:ext cx="6172202" cy="1234440"/>
          </a:xfrm>
          <a:prstGeom prst="rect">
            <a:avLst/>
          </a:prstGeom>
        </p:spPr>
      </p:pic>
      <p:sp>
        <p:nvSpPr>
          <p:cNvPr id="6" name="Title 5"/>
          <p:cNvSpPr>
            <a:spLocks noGrp="1"/>
          </p:cNvSpPr>
          <p:nvPr>
            <p:ph type="title" idx="4294967295"/>
          </p:nvPr>
        </p:nvSpPr>
        <p:spPr>
          <a:xfrm>
            <a:off x="0" y="3241241"/>
            <a:ext cx="4770784" cy="1143000"/>
          </a:xfrm>
        </p:spPr>
        <p:txBody>
          <a:bodyPr/>
          <a:lstStyle/>
          <a:p>
            <a:r>
              <a:rPr lang="en-US" sz="3600" dirty="0"/>
              <a:t>WAPF Brochures</a:t>
            </a:r>
          </a:p>
        </p:txBody>
      </p:sp>
      <p:pic>
        <p:nvPicPr>
          <p:cNvPr id="301057" name="Picture 7" descr="BULKeducpack.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8900" y="1658938"/>
            <a:ext cx="5567363"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5"/>
          <p:cNvSpPr txBox="1">
            <a:spLocks noChangeArrowheads="1"/>
          </p:cNvSpPr>
          <p:nvPr/>
        </p:nvSpPr>
        <p:spPr bwMode="auto">
          <a:xfrm>
            <a:off x="5180013" y="4139871"/>
            <a:ext cx="39639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800" b="1" spc="40" baseline="0" dirty="0">
                <a:latin typeface="Lucida Sans Unicode"/>
              </a:rPr>
              <a:t>QUARTERLY MAGAZINE</a:t>
            </a:r>
          </a:p>
          <a:p>
            <a:pPr algn="l" eaLnBrk="1" hangingPunct="1">
              <a:spcBef>
                <a:spcPct val="50000"/>
              </a:spcBef>
              <a:defRPr/>
            </a:pPr>
            <a:r>
              <a:rPr lang="en-US" sz="1800" b="1" spc="40" baseline="0" dirty="0">
                <a:latin typeface="Lucida Sans Unicode"/>
              </a:rPr>
              <a:t>INFORMATIONAL BROCHURES</a:t>
            </a:r>
          </a:p>
          <a:p>
            <a:pPr algn="l" eaLnBrk="1" hangingPunct="1">
              <a:spcBef>
                <a:spcPct val="50000"/>
              </a:spcBef>
              <a:defRPr/>
            </a:pPr>
            <a:r>
              <a:rPr lang="en-US" sz="1800" b="1" spc="40" baseline="0" dirty="0">
                <a:latin typeface="Lucida Sans Unicode"/>
              </a:rPr>
              <a:t>YEARLY SHOPPING GUIDE</a:t>
            </a:r>
          </a:p>
          <a:p>
            <a:pPr algn="l" eaLnBrk="1" hangingPunct="1">
              <a:spcBef>
                <a:spcPct val="50000"/>
              </a:spcBef>
              <a:defRPr/>
            </a:pPr>
            <a:r>
              <a:rPr lang="en-US" sz="1800" b="1" spc="40" baseline="0" dirty="0">
                <a:latin typeface="Lucida Sans Unicode"/>
              </a:rPr>
              <a:t>ANNUAL CONFERENCE</a:t>
            </a:r>
          </a:p>
          <a:p>
            <a:pPr algn="l" eaLnBrk="1" hangingPunct="1">
              <a:spcBef>
                <a:spcPct val="50000"/>
              </a:spcBef>
              <a:defRPr/>
            </a:pPr>
            <a:r>
              <a:rPr lang="en-US" sz="1800" b="1" spc="40" baseline="0" dirty="0">
                <a:latin typeface="Lucida Sans Unicode"/>
              </a:rPr>
              <a:t>LOCAL CHAPTERS</a:t>
            </a:r>
          </a:p>
        </p:txBody>
      </p:sp>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215</a:t>
            </a:fld>
            <a:endParaRPr lang="en-US" dirty="0"/>
          </a:p>
        </p:txBody>
      </p:sp>
    </p:spTree>
    <p:extLst>
      <p:ext uri="{BB962C8B-B14F-4D97-AF65-F5344CB8AC3E}">
        <p14:creationId xmlns:p14="http://schemas.microsoft.com/office/powerpoint/2010/main" val="138214998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C00000">
            <a:alpha val="56000"/>
          </a:srgbClr>
        </a:solidFill>
        <a:effectLst/>
      </p:bgPr>
    </p:bg>
    <p:spTree>
      <p:nvGrpSpPr>
        <p:cNvPr id="1" name=""/>
        <p:cNvGrpSpPr/>
        <p:nvPr/>
      </p:nvGrpSpPr>
      <p:grpSpPr>
        <a:xfrm>
          <a:off x="0" y="0"/>
          <a:ext cx="0" cy="0"/>
          <a:chOff x="0" y="0"/>
          <a:chExt cx="0" cy="0"/>
        </a:xfrm>
      </p:grpSpPr>
      <p:sp>
        <p:nvSpPr>
          <p:cNvPr id="197634" name="Title 1"/>
          <p:cNvSpPr>
            <a:spLocks noGrp="1"/>
          </p:cNvSpPr>
          <p:nvPr>
            <p:ph type="title"/>
          </p:nvPr>
        </p:nvSpPr>
        <p:spPr>
          <a:xfrm>
            <a:off x="3586480" y="-91441"/>
            <a:ext cx="4704080" cy="952363"/>
          </a:xfrm>
        </p:spPr>
        <p:txBody>
          <a:bodyPr/>
          <a:lstStyle/>
          <a:p>
            <a:pPr eaLnBrk="1" hangingPunct="1"/>
            <a:r>
              <a:rPr lang="en-US" altLang="en-US" dirty="0">
                <a:solidFill>
                  <a:schemeClr val="bg1"/>
                </a:solidFill>
                <a:latin typeface="Arial" pitchFamily="34" charset="0"/>
                <a:ea typeface="ＭＳ Ｐゴシック" pitchFamily="34" charset="-128"/>
                <a:cs typeface="Arial" pitchFamily="34" charset="0"/>
              </a:rPr>
              <a:t>westonaprice.org</a:t>
            </a:r>
          </a:p>
        </p:txBody>
      </p:sp>
      <p:sp>
        <p:nvSpPr>
          <p:cNvPr id="1976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algn="l" eaLnBrk="1" hangingPunct="1">
              <a:spcBef>
                <a:spcPct val="0"/>
              </a:spcBef>
              <a:buFontTx/>
              <a:buNone/>
            </a:pPr>
            <a:fld id="{F23D383A-DFAB-4956-8608-59D8E5A18C51}" type="slidenum">
              <a:rPr lang="en-US" altLang="en-US" sz="1400" smtClean="0">
                <a:latin typeface="Arial" pitchFamily="34" charset="0"/>
                <a:ea typeface="ＭＳ Ｐゴシック" pitchFamily="34" charset="-128"/>
              </a:rPr>
              <a:pPr algn="l" eaLnBrk="1" hangingPunct="1">
                <a:spcBef>
                  <a:spcPct val="0"/>
                </a:spcBef>
                <a:buFontTx/>
                <a:buNone/>
              </a:pPr>
              <a:t>216</a:t>
            </a:fld>
            <a:endParaRPr lang="en-US" altLang="en-US" sz="1400">
              <a:latin typeface="Arial" pitchFamily="34" charset="0"/>
              <a:ea typeface="ＭＳ Ｐゴシック" pitchFamily="34" charset="-128"/>
            </a:endParaRPr>
          </a:p>
        </p:txBody>
      </p:sp>
      <p:pic>
        <p:nvPicPr>
          <p:cNvPr id="3" name="Picture 2">
            <a:extLst>
              <a:ext uri="{FF2B5EF4-FFF2-40B4-BE49-F238E27FC236}">
                <a16:creationId xmlns:a16="http://schemas.microsoft.com/office/drawing/2014/main" id="{90C02BB6-E406-4F42-A365-0B200AFBE1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5800" y="121920"/>
            <a:ext cx="2689910" cy="6614160"/>
          </a:xfrm>
          <a:prstGeom prst="rect">
            <a:avLst/>
          </a:prstGeom>
        </p:spPr>
      </p:pic>
      <p:pic>
        <p:nvPicPr>
          <p:cNvPr id="7" name="Picture 6">
            <a:extLst>
              <a:ext uri="{FF2B5EF4-FFF2-40B4-BE49-F238E27FC236}">
                <a16:creationId xmlns:a16="http://schemas.microsoft.com/office/drawing/2014/main" id="{553139C7-53C1-4D13-A5A0-2E3FF9B853C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10290" y="860922"/>
            <a:ext cx="4828619" cy="11872985"/>
          </a:xfrm>
          <a:prstGeom prst="rect">
            <a:avLst/>
          </a:prstGeom>
        </p:spPr>
      </p:pic>
      <p:sp>
        <p:nvSpPr>
          <p:cNvPr id="4" name="Rectangle 3">
            <a:extLst>
              <a:ext uri="{FF2B5EF4-FFF2-40B4-BE49-F238E27FC236}">
                <a16:creationId xmlns:a16="http://schemas.microsoft.com/office/drawing/2014/main" id="{EE4755D0-C6B3-441D-B1F8-E789A09C3985}"/>
              </a:ext>
            </a:extLst>
          </p:cNvPr>
          <p:cNvSpPr/>
          <p:nvPr/>
        </p:nvSpPr>
        <p:spPr>
          <a:xfrm>
            <a:off x="3910290" y="6634480"/>
            <a:ext cx="4828619" cy="2692400"/>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24531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859192" y="2678346"/>
            <a:ext cx="5067500" cy="665766"/>
          </a:xfrm>
        </p:spPr>
        <p:txBody>
          <a:bodyPr/>
          <a:lstStyle/>
          <a:p>
            <a:pPr algn="l" rtl="0" eaLnBrk="1" fontAlgn="base" hangingPunct="1">
              <a:spcBef>
                <a:spcPts val="1680"/>
              </a:spcBef>
              <a:spcAft>
                <a:spcPts val="0"/>
              </a:spcAft>
            </a:pPr>
            <a:r>
              <a:rPr lang="en-US" sz="2400" b="1" kern="1200" spc="60" baseline="0" dirty="0">
                <a:solidFill>
                  <a:srgbClr val="003366"/>
                </a:solidFill>
                <a:effectLst/>
                <a:ea typeface="+mn-ea"/>
                <a:cs typeface="+mn-cs"/>
              </a:rPr>
              <a:t>YEARLY SHOPPING GUIDE</a:t>
            </a:r>
            <a:br>
              <a:rPr lang="en-US" sz="2400" b="1" kern="1200" spc="60" baseline="0" dirty="0">
                <a:solidFill>
                  <a:srgbClr val="003366"/>
                </a:solidFill>
                <a:effectLst/>
                <a:ea typeface="+mn-ea"/>
                <a:cs typeface="+mn-cs"/>
              </a:rPr>
            </a:br>
            <a:br>
              <a:rPr lang="en-US" sz="2400" b="1" kern="1200" spc="60" dirty="0">
                <a:solidFill>
                  <a:srgbClr val="003366"/>
                </a:solidFill>
                <a:ea typeface="+mn-ea"/>
                <a:cs typeface="+mn-cs"/>
              </a:rPr>
            </a:br>
            <a:r>
              <a:rPr lang="en-US" sz="2400" b="1" kern="1200" spc="60" dirty="0">
                <a:solidFill>
                  <a:srgbClr val="003366"/>
                </a:solidFill>
                <a:ea typeface="+mn-ea"/>
                <a:cs typeface="+mn-cs"/>
              </a:rPr>
              <a:t>Now available as an </a:t>
            </a:r>
            <a:br>
              <a:rPr lang="en-US" sz="2400" b="1" kern="1200" spc="60" dirty="0">
                <a:solidFill>
                  <a:srgbClr val="003366"/>
                </a:solidFill>
                <a:ea typeface="+mn-ea"/>
                <a:cs typeface="+mn-cs"/>
              </a:rPr>
            </a:br>
            <a:r>
              <a:rPr lang="en-US" sz="2400" b="1" kern="1200" spc="60" dirty="0">
                <a:solidFill>
                  <a:srgbClr val="003366"/>
                </a:solidFill>
                <a:ea typeface="+mn-ea"/>
                <a:cs typeface="+mn-cs"/>
              </a:rPr>
              <a:t>iPhone app!</a:t>
            </a:r>
            <a:endParaRPr lang="en-US" sz="2400" dirty="0">
              <a:effectLst/>
            </a:endParaRPr>
          </a:p>
        </p:txBody>
      </p:sp>
      <p:sp>
        <p:nvSpPr>
          <p:cNvPr id="5" name="Rectangle 4"/>
          <p:cNvSpPr/>
          <p:nvPr/>
        </p:nvSpPr>
        <p:spPr>
          <a:xfrm>
            <a:off x="0" y="0"/>
            <a:ext cx="9144000" cy="1562100"/>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pc="60" dirty="0">
              <a:solidFill>
                <a:srgbClr val="000000"/>
              </a:solidFill>
              <a:latin typeface="Lucida Sans Unicode"/>
              <a:cs typeface="Lucida Sans Unicode"/>
            </a:endParaRPr>
          </a:p>
        </p:txBody>
      </p:sp>
      <p:pic>
        <p:nvPicPr>
          <p:cNvPr id="303110" name="Picture 5" descr="WAPF Logo.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0200" y="130175"/>
            <a:ext cx="24892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APF Banner.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71216" y="180449"/>
            <a:ext cx="6172200" cy="1234440"/>
          </a:xfrm>
          <a:prstGeom prst="rect">
            <a:avLst/>
          </a:prstGeom>
        </p:spPr>
      </p:pic>
      <p:pic>
        <p:nvPicPr>
          <p:cNvPr id="303109" name="Picture 2" descr="Shopping Guide Cover.pdf"/>
          <p:cNvPicPr>
            <a:picLocks noChangeAspect="1"/>
          </p:cNvPicPr>
          <p:nvPr/>
        </p:nvPicPr>
        <p:blipFill>
          <a:blip r:embed="rId5" cstate="email">
            <a:extLst>
              <a:ext uri="{28A0092B-C50C-407E-A947-70E740481C1C}">
                <a14:useLocalDpi xmlns:a14="http://schemas.microsoft.com/office/drawing/2010/main" val="0"/>
              </a:ext>
            </a:extLst>
          </a:blip>
          <a:srcRect l="20761" t="4404" r="18414" b="3104"/>
          <a:stretch>
            <a:fillRect/>
          </a:stretch>
        </p:blipFill>
        <p:spPr bwMode="auto">
          <a:xfrm>
            <a:off x="1202107" y="1742662"/>
            <a:ext cx="2498725" cy="4918075"/>
          </a:xfrm>
          <a:prstGeom prst="rect">
            <a:avLst/>
          </a:prstGeom>
          <a:noFill/>
          <a:ln w="19050">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217</a:t>
            </a:fld>
            <a:endParaRPr lang="en-US" dirty="0"/>
          </a:p>
        </p:txBody>
      </p:sp>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99112" y="3939807"/>
            <a:ext cx="2014980" cy="2014980"/>
          </a:xfrm>
          <a:prstGeom prst="rect">
            <a:avLst/>
          </a:prstGeom>
        </p:spPr>
      </p:pic>
    </p:spTree>
    <p:extLst>
      <p:ext uri="{BB962C8B-B14F-4D97-AF65-F5344CB8AC3E}">
        <p14:creationId xmlns:p14="http://schemas.microsoft.com/office/powerpoint/2010/main" val="40203170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755088" y="3432175"/>
            <a:ext cx="3783575" cy="1143000"/>
          </a:xfrm>
        </p:spPr>
        <p:txBody>
          <a:bodyPr/>
          <a:lstStyle/>
          <a:p>
            <a:r>
              <a:rPr lang="en-US" sz="3200" dirty="0"/>
              <a:t>Healthy</a:t>
            </a:r>
            <a:r>
              <a:rPr lang="en-US" sz="3200" baseline="0" dirty="0"/>
              <a:t>4Life</a:t>
            </a:r>
            <a:endParaRPr lang="en-US" sz="3200" dirty="0"/>
          </a:p>
        </p:txBody>
      </p:sp>
      <p:sp>
        <p:nvSpPr>
          <p:cNvPr id="5" name="Rectangle 4"/>
          <p:cNvSpPr/>
          <p:nvPr/>
        </p:nvSpPr>
        <p:spPr>
          <a:xfrm>
            <a:off x="0" y="0"/>
            <a:ext cx="9144000" cy="1562100"/>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pc="60" dirty="0">
              <a:solidFill>
                <a:srgbClr val="000000"/>
              </a:solidFill>
              <a:latin typeface="FormalScrp421 BT"/>
              <a:cs typeface="FormalScrp421 BT"/>
            </a:endParaRPr>
          </a:p>
        </p:txBody>
      </p:sp>
      <p:pic>
        <p:nvPicPr>
          <p:cNvPr id="305157" name="Picture 5" descr="WAPF Logo.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0200" y="130175"/>
            <a:ext cx="24892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8" name="Picture 3" descr="Healthy 4 Life Cover.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0888" y="1785938"/>
            <a:ext cx="3771900" cy="48847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4876800" y="2402681"/>
            <a:ext cx="363537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30000"/>
              </a:lnSpc>
              <a:spcBef>
                <a:spcPts val="0"/>
              </a:spcBef>
              <a:defRPr/>
            </a:pPr>
            <a:r>
              <a:rPr lang="en-US" sz="2000" b="1" spc="60" baseline="0" dirty="0">
                <a:solidFill>
                  <a:srgbClr val="000000"/>
                </a:solidFill>
                <a:latin typeface="Lucida Sans Unicode"/>
                <a:ea typeface="+mn-ea"/>
                <a:cs typeface="Lucida Sans Unicode"/>
              </a:rPr>
              <a:t>COLORFUL DIETARY GUIDELINES AND RECIPE BOOKLET BASED ON </a:t>
            </a:r>
          </a:p>
          <a:p>
            <a:pPr algn="l">
              <a:lnSpc>
                <a:spcPct val="130000"/>
              </a:lnSpc>
              <a:spcBef>
                <a:spcPts val="0"/>
              </a:spcBef>
              <a:spcAft>
                <a:spcPts val="0"/>
              </a:spcAft>
              <a:defRPr/>
            </a:pPr>
            <a:r>
              <a:rPr lang="en-US" sz="2000" b="1" spc="60" baseline="0" dirty="0">
                <a:solidFill>
                  <a:srgbClr val="000000"/>
                </a:solidFill>
                <a:latin typeface="Lucida Sans Unicode"/>
                <a:ea typeface="+mn-ea"/>
                <a:cs typeface="Lucida Sans Unicode"/>
              </a:rPr>
              <a:t>FOUR FOOD GROUPS</a:t>
            </a:r>
          </a:p>
          <a:p>
            <a:pPr algn="l">
              <a:lnSpc>
                <a:spcPct val="130000"/>
              </a:lnSpc>
              <a:spcBef>
                <a:spcPts val="0"/>
              </a:spcBef>
              <a:spcAft>
                <a:spcPts val="0"/>
              </a:spcAft>
              <a:defRPr/>
            </a:pPr>
            <a:endParaRPr lang="en-US" sz="2000" b="1" spc="60" baseline="0" dirty="0">
              <a:solidFill>
                <a:srgbClr val="000000"/>
              </a:solidFill>
              <a:latin typeface="Lucida Sans Unicode"/>
              <a:ea typeface="+mn-ea"/>
              <a:cs typeface="Lucida Sans Unicode"/>
            </a:endParaRPr>
          </a:p>
          <a:p>
            <a:pPr marL="457200" indent="-457200" algn="l">
              <a:lnSpc>
                <a:spcPct val="130000"/>
              </a:lnSpc>
              <a:spcBef>
                <a:spcPts val="0"/>
              </a:spcBef>
              <a:spcAft>
                <a:spcPts val="0"/>
              </a:spcAft>
              <a:buAutoNum type="arabicPeriod"/>
              <a:defRPr/>
            </a:pPr>
            <a:r>
              <a:rPr lang="en-US" sz="2000" baseline="0" dirty="0">
                <a:latin typeface="Lucida Sans Unicode"/>
                <a:ea typeface="+mn-ea"/>
                <a:cs typeface="Lucida Sans Unicode"/>
              </a:rPr>
              <a:t>Animal Foods</a:t>
            </a:r>
          </a:p>
          <a:p>
            <a:pPr marL="457200" indent="-457200" algn="l">
              <a:lnSpc>
                <a:spcPct val="130000"/>
              </a:lnSpc>
              <a:spcBef>
                <a:spcPts val="0"/>
              </a:spcBef>
              <a:spcAft>
                <a:spcPts val="0"/>
              </a:spcAft>
              <a:buAutoNum type="arabicPeriod"/>
              <a:defRPr/>
            </a:pPr>
            <a:r>
              <a:rPr lang="en-US" sz="2000" baseline="0" dirty="0">
                <a:latin typeface="Lucida Sans Unicode"/>
                <a:ea typeface="+mn-ea"/>
                <a:cs typeface="Lucida Sans Unicode"/>
              </a:rPr>
              <a:t>Grains</a:t>
            </a:r>
            <a:r>
              <a:rPr lang="en-US" sz="2000" b="0" baseline="0" dirty="0">
                <a:latin typeface="Verdana"/>
                <a:cs typeface="Verdana"/>
              </a:rPr>
              <a:t>,</a:t>
            </a:r>
            <a:r>
              <a:rPr lang="en-US" sz="2000" baseline="0" dirty="0">
                <a:latin typeface="Lucida Sans Unicode"/>
                <a:ea typeface="+mn-ea"/>
                <a:cs typeface="Lucida Sans Unicode"/>
              </a:rPr>
              <a:t> Legumes</a:t>
            </a:r>
            <a:r>
              <a:rPr lang="en-US" sz="2000" b="0" baseline="0" dirty="0">
                <a:latin typeface="Verdana"/>
                <a:ea typeface="+mn-ea"/>
                <a:cs typeface="Verdana"/>
              </a:rPr>
              <a:t>,</a:t>
            </a:r>
            <a:r>
              <a:rPr lang="en-US" sz="2000" baseline="0" dirty="0">
                <a:latin typeface="Lucida Sans Unicode"/>
                <a:ea typeface="+mn-ea"/>
                <a:cs typeface="Lucida Sans Unicode"/>
              </a:rPr>
              <a:t> Nuts</a:t>
            </a:r>
          </a:p>
          <a:p>
            <a:pPr marL="457200" indent="-457200" algn="l">
              <a:lnSpc>
                <a:spcPct val="130000"/>
              </a:lnSpc>
              <a:spcBef>
                <a:spcPts val="0"/>
              </a:spcBef>
              <a:spcAft>
                <a:spcPts val="0"/>
              </a:spcAft>
              <a:buAutoNum type="arabicPeriod"/>
              <a:defRPr/>
            </a:pPr>
            <a:r>
              <a:rPr lang="en-US" sz="2000" baseline="0" dirty="0">
                <a:latin typeface="Lucida Sans Unicode"/>
                <a:ea typeface="+mn-ea"/>
                <a:cs typeface="Lucida Sans Unicode"/>
              </a:rPr>
              <a:t>Vegetables and Fruits</a:t>
            </a:r>
          </a:p>
          <a:p>
            <a:pPr marL="457200" indent="-457200" algn="l">
              <a:lnSpc>
                <a:spcPct val="130000"/>
              </a:lnSpc>
              <a:spcBef>
                <a:spcPts val="0"/>
              </a:spcBef>
              <a:spcAft>
                <a:spcPts val="0"/>
              </a:spcAft>
              <a:buAutoNum type="arabicPeriod"/>
              <a:defRPr/>
            </a:pPr>
            <a:r>
              <a:rPr lang="en-US" sz="2000" baseline="0" dirty="0">
                <a:latin typeface="Lucida Sans Unicode"/>
                <a:ea typeface="+mn-ea"/>
                <a:cs typeface="Lucida Sans Unicode"/>
              </a:rPr>
              <a:t>Healthy Fats and Oils</a:t>
            </a:r>
            <a:endParaRPr lang="en-US" sz="2000" b="1" baseline="0" dirty="0">
              <a:latin typeface="Lucida Sans Unicode"/>
              <a:ea typeface="+mn-ea"/>
              <a:cs typeface="Lucida Sans Unicode"/>
            </a:endParaRPr>
          </a:p>
        </p:txBody>
      </p:sp>
      <p:pic>
        <p:nvPicPr>
          <p:cNvPr id="4" name="Picture 3" descr="WAPF Banner.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871216" y="182880"/>
            <a:ext cx="6172200" cy="1234440"/>
          </a:xfrm>
          <a:prstGeom prst="rect">
            <a:avLst/>
          </a:prstGeom>
        </p:spPr>
      </p:pic>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218</a:t>
            </a:fld>
            <a:endParaRPr lang="en-US" dirty="0"/>
          </a:p>
        </p:txBody>
      </p:sp>
    </p:spTree>
    <p:extLst>
      <p:ext uri="{BB962C8B-B14F-4D97-AF65-F5344CB8AC3E}">
        <p14:creationId xmlns:p14="http://schemas.microsoft.com/office/powerpoint/2010/main" val="393656311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1309449" y="3126821"/>
            <a:ext cx="2746893" cy="1152455"/>
          </a:xfrm>
        </p:spPr>
        <p:txBody>
          <a:bodyPr/>
          <a:lstStyle/>
          <a:p>
            <a:r>
              <a:rPr lang="en-US" sz="3600" dirty="0"/>
              <a:t>Wise Traditions Journal</a:t>
            </a:r>
          </a:p>
        </p:txBody>
      </p:sp>
      <p:sp>
        <p:nvSpPr>
          <p:cNvPr id="5" name="Rectangle 4"/>
          <p:cNvSpPr/>
          <p:nvPr/>
        </p:nvSpPr>
        <p:spPr>
          <a:xfrm>
            <a:off x="0" y="0"/>
            <a:ext cx="9144000" cy="1562100"/>
          </a:xfrm>
          <a:prstGeom prst="rect">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pc="60" dirty="0">
              <a:solidFill>
                <a:srgbClr val="000000"/>
              </a:solidFill>
              <a:latin typeface="FormalScrp421 BT"/>
              <a:cs typeface="FormalScrp421 BT"/>
            </a:endParaRPr>
          </a:p>
        </p:txBody>
      </p:sp>
      <p:pic>
        <p:nvPicPr>
          <p:cNvPr id="307205" name="Picture 5" descr="WAPF Logo.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0200" y="130175"/>
            <a:ext cx="24892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9"/>
          <p:cNvSpPr txBox="1">
            <a:spLocks/>
          </p:cNvSpPr>
          <p:nvPr/>
        </p:nvSpPr>
        <p:spPr bwMode="auto">
          <a:xfrm flipH="1">
            <a:off x="752475" y="6009879"/>
            <a:ext cx="3819525" cy="3810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Lucida Grande"/>
                <a:ea typeface="+mn-ea"/>
                <a:cs typeface="+mn-cs"/>
              </a:defRPr>
            </a:lvl1pPr>
            <a:lvl2pPr marL="742950" indent="-285750" algn="l" rtl="0" eaLnBrk="0" fontAlgn="base" hangingPunct="0">
              <a:spcBef>
                <a:spcPct val="20000"/>
              </a:spcBef>
              <a:spcAft>
                <a:spcPct val="0"/>
              </a:spcAft>
              <a:buChar char="–"/>
              <a:defRPr sz="2800">
                <a:solidFill>
                  <a:schemeClr val="tx1"/>
                </a:solidFill>
                <a:latin typeface="Lucida Grande"/>
                <a:ea typeface="ＭＳ Ｐゴシック" pitchFamily="-128" charset="-128"/>
              </a:defRPr>
            </a:lvl2pPr>
            <a:lvl3pPr marL="1143000" indent="-228600" algn="l" rtl="0" eaLnBrk="0" fontAlgn="base" hangingPunct="0">
              <a:spcBef>
                <a:spcPct val="20000"/>
              </a:spcBef>
              <a:spcAft>
                <a:spcPct val="0"/>
              </a:spcAft>
              <a:buChar char="•"/>
              <a:defRPr sz="2400">
                <a:solidFill>
                  <a:schemeClr val="tx1"/>
                </a:solidFill>
                <a:latin typeface="Lucida Grande"/>
                <a:ea typeface="ＭＳ Ｐゴシック" pitchFamily="-128" charset="-128"/>
              </a:defRPr>
            </a:lvl3pPr>
            <a:lvl4pPr marL="1600200" indent="-228600" algn="l" rtl="0" eaLnBrk="0" fontAlgn="base" hangingPunct="0">
              <a:spcBef>
                <a:spcPct val="20000"/>
              </a:spcBef>
              <a:spcAft>
                <a:spcPct val="0"/>
              </a:spcAft>
              <a:buChar char="–"/>
              <a:defRPr sz="2000">
                <a:solidFill>
                  <a:schemeClr val="tx1"/>
                </a:solidFill>
                <a:latin typeface="Lucida Grande"/>
                <a:ea typeface="ＭＳ Ｐゴシック" pitchFamily="-128" charset="-128"/>
              </a:defRPr>
            </a:lvl4pPr>
            <a:lvl5pPr marL="2057400" indent="-228600" algn="l" rtl="0" eaLnBrk="0" fontAlgn="base" hangingPunct="0">
              <a:spcBef>
                <a:spcPct val="20000"/>
              </a:spcBef>
              <a:spcAft>
                <a:spcPct val="0"/>
              </a:spcAft>
              <a:buChar char="»"/>
              <a:defRPr sz="2000">
                <a:solidFill>
                  <a:schemeClr val="tx1"/>
                </a:solidFill>
                <a:latin typeface="Lucida Grande"/>
                <a:ea typeface="ＭＳ Ｐゴシック" pitchFamily="-12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defRPr/>
            </a:pPr>
            <a:r>
              <a:rPr lang="en-US" sz="2000" b="1" spc="80" baseline="0" dirty="0">
                <a:latin typeface="Lucida Sans Unicode"/>
                <a:ea typeface="MS PGothic" charset="0"/>
                <a:cs typeface="Lucida Sans Unicode"/>
              </a:rPr>
              <a:t>HEALTHY BABY ISSUE	</a:t>
            </a:r>
          </a:p>
        </p:txBody>
      </p:sp>
      <p:sp>
        <p:nvSpPr>
          <p:cNvPr id="12" name="Rectangle 11"/>
          <p:cNvSpPr/>
          <p:nvPr/>
        </p:nvSpPr>
        <p:spPr>
          <a:xfrm>
            <a:off x="4966094" y="6029721"/>
            <a:ext cx="3044423" cy="400110"/>
          </a:xfrm>
          <a:prstGeom prst="rect">
            <a:avLst/>
          </a:prstGeom>
        </p:spPr>
        <p:txBody>
          <a:bodyPr wrap="none">
            <a:spAutoFit/>
          </a:bodyPr>
          <a:lstStyle/>
          <a:p>
            <a:pPr algn="ctr">
              <a:defRPr/>
            </a:pPr>
            <a:r>
              <a:rPr lang="en-US" sz="2000" b="1" spc="80" baseline="0" dirty="0">
                <a:solidFill>
                  <a:srgbClr val="000000"/>
                </a:solidFill>
                <a:latin typeface="Lucida Sans Unicode"/>
                <a:ea typeface="MS PGothic" charset="0"/>
                <a:cs typeface="Lucida Sans Unicode"/>
              </a:rPr>
              <a:t>HEART DISEASE ISSUE</a:t>
            </a:r>
            <a:endParaRPr lang="en-US" b="1" baseline="0" dirty="0">
              <a:latin typeface="Lucida Sans Unicode"/>
            </a:endParaRPr>
          </a:p>
        </p:txBody>
      </p:sp>
      <p:pic>
        <p:nvPicPr>
          <p:cNvPr id="3" name="Picture 2" descr="WTREPRINTbabyF.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95400" y="2057400"/>
            <a:ext cx="2750075" cy="3657600"/>
          </a:xfrm>
          <a:prstGeom prst="rect">
            <a:avLst/>
          </a:prstGeom>
          <a:ln w="3175" cmpd="sng">
            <a:solidFill>
              <a:schemeClr val="tx1"/>
            </a:solidFill>
          </a:ln>
        </p:spPr>
      </p:pic>
      <p:pic>
        <p:nvPicPr>
          <p:cNvPr id="4" name="Picture 3" descr="WTREPRINTheart.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05399" y="2057400"/>
            <a:ext cx="2750075" cy="3657600"/>
          </a:xfrm>
          <a:prstGeom prst="rect">
            <a:avLst/>
          </a:prstGeom>
          <a:ln w="3175" cmpd="sng">
            <a:solidFill>
              <a:schemeClr val="tx1"/>
            </a:solidFill>
          </a:ln>
        </p:spPr>
      </p:pic>
      <p:pic>
        <p:nvPicPr>
          <p:cNvPr id="7" name="Picture 6" descr="WAPF Banner.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871216" y="182880"/>
            <a:ext cx="6172200" cy="1234440"/>
          </a:xfrm>
          <a:prstGeom prst="rect">
            <a:avLst/>
          </a:prstGeom>
        </p:spPr>
      </p:pic>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219</a:t>
            </a:fld>
            <a:endParaRPr lang="en-US" dirty="0"/>
          </a:p>
        </p:txBody>
      </p:sp>
    </p:spTree>
    <p:extLst>
      <p:ext uri="{BB962C8B-B14F-4D97-AF65-F5344CB8AC3E}">
        <p14:creationId xmlns:p14="http://schemas.microsoft.com/office/powerpoint/2010/main" val="1072145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aidic-acid-2D-skeletal - Version 2.jpg"/>
          <p:cNvPicPr>
            <a:picLocks noChangeAspect="1"/>
          </p:cNvPicPr>
          <p:nvPr/>
        </p:nvPicPr>
        <p:blipFill rotWithShape="1">
          <a:blip r:embed="rId3" cstate="email">
            <a:extLst>
              <a:ext uri="{28A0092B-C50C-407E-A947-70E740481C1C}">
                <a14:useLocalDpi xmlns:a14="http://schemas.microsoft.com/office/drawing/2010/main" val="0"/>
              </a:ext>
            </a:extLst>
          </a:blip>
          <a:srcRect t="33863" b="10200"/>
          <a:stretch/>
        </p:blipFill>
        <p:spPr>
          <a:xfrm>
            <a:off x="0" y="492232"/>
            <a:ext cx="9144000" cy="2628510"/>
          </a:xfrm>
          <a:prstGeom prst="rect">
            <a:avLst/>
          </a:prstGeom>
        </p:spPr>
      </p:pic>
      <p:sp>
        <p:nvSpPr>
          <p:cNvPr id="183297" name="Text Box 2"/>
          <p:cNvSpPr txBox="1">
            <a:spLocks noChangeArrowheads="1"/>
          </p:cNvSpPr>
          <p:nvPr/>
        </p:nvSpPr>
        <p:spPr bwMode="auto">
          <a:xfrm>
            <a:off x="798286" y="2331105"/>
            <a:ext cx="7997371" cy="421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ATHEROSCLEROSIS AND HEART DISEASE          </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CANCER</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DEGENERATION OF JOINTS AND TENDONS</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OSTEOPOROSIS          DIABETES</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AUTOIMMUNE DISEASES</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ECZEMA AND PSORIASIS         PMS</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LOWERED TESTOSTERONE</a:t>
            </a:r>
            <a:r>
              <a:rPr lang="en-US" sz="1800" spc="60" dirty="0">
                <a:latin typeface="Lucida Sans Unicode" panose="020B0602030504020204" pitchFamily="34" charset="0"/>
                <a:cs typeface="Lucida Sans Unicode" panose="020B0602030504020204" pitchFamily="34" charset="0"/>
              </a:rPr>
              <a:t>,</a:t>
            </a:r>
            <a:r>
              <a:rPr lang="en-US" sz="1800" b="1" spc="60" dirty="0">
                <a:latin typeface="Lucida Sans Unicode" panose="020B0602030504020204" pitchFamily="34" charset="0"/>
                <a:cs typeface="Lucida Sans Unicode" panose="020B0602030504020204" pitchFamily="34" charset="0"/>
              </a:rPr>
              <a:t> LOWERED SPERM COUNT</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FAILURE TO GROW          LEARNING DISABILITIES</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LOW BIRTH WEIGHT BABIES</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REDUCED VISUAL ACUITY</a:t>
            </a:r>
          </a:p>
          <a:p>
            <a:pPr eaLnBrk="1" hangingPunct="1">
              <a:lnSpc>
                <a:spcPct val="90000"/>
              </a:lnSpc>
              <a:spcBef>
                <a:spcPct val="50000"/>
              </a:spcBef>
            </a:pPr>
            <a:r>
              <a:rPr lang="en-US" sz="1800" b="1" spc="60" dirty="0">
                <a:latin typeface="Lucida Sans Unicode" panose="020B0602030504020204" pitchFamily="34" charset="0"/>
                <a:cs typeface="Lucida Sans Unicode" panose="020B0602030504020204" pitchFamily="34" charset="0"/>
              </a:rPr>
              <a:t>REDUCED FAT CONTENT IN MOTHER’S MILK</a:t>
            </a:r>
          </a:p>
        </p:txBody>
      </p:sp>
      <p:sp>
        <p:nvSpPr>
          <p:cNvPr id="183298" name="Rectangle 3"/>
          <p:cNvSpPr>
            <a:spLocks noGrp="1" noChangeArrowheads="1"/>
          </p:cNvSpPr>
          <p:nvPr>
            <p:ph type="title" idx="4294967295"/>
          </p:nvPr>
        </p:nvSpPr>
        <p:spPr>
          <a:xfrm>
            <a:off x="0" y="417309"/>
            <a:ext cx="9144000" cy="990600"/>
          </a:xfrm>
        </p:spPr>
        <p:txBody>
          <a:bodyPr/>
          <a:lstStyle/>
          <a:p>
            <a:pPr eaLnBrk="1" hangingPunct="1">
              <a:lnSpc>
                <a:spcPct val="130000"/>
              </a:lnSpc>
            </a:pPr>
            <a:r>
              <a:rPr lang="en-US" sz="2400" b="1" spc="60" dirty="0">
                <a:solidFill>
                  <a:schemeClr val="tx1"/>
                </a:solidFill>
              </a:rPr>
              <a:t>DISEASES CAUSED OR EXACERBATED BY</a:t>
            </a:r>
            <a:br>
              <a:rPr lang="en-US" sz="2400" b="1" spc="60" dirty="0">
                <a:solidFill>
                  <a:schemeClr val="tx1"/>
                </a:solidFill>
              </a:rPr>
            </a:br>
            <a:r>
              <a:rPr lang="en-US" sz="2400" b="1" spc="60" dirty="0">
                <a:solidFill>
                  <a:srgbClr val="CC0000"/>
                </a:solidFill>
              </a:rPr>
              <a:t>HYDROGENATED TRANS FATS</a:t>
            </a:r>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22</a:t>
            </a:fld>
            <a:endParaRPr lang="en-US" dirty="0"/>
          </a:p>
        </p:txBody>
      </p:sp>
    </p:spTree>
    <p:extLst>
      <p:ext uri="{BB962C8B-B14F-4D97-AF65-F5344CB8AC3E}">
        <p14:creationId xmlns:p14="http://schemas.microsoft.com/office/powerpoint/2010/main" val="108147104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146050" y="36513"/>
            <a:ext cx="9448800" cy="979487"/>
          </a:xfrm>
        </p:spPr>
        <p:txBody>
          <a:bodyPr/>
          <a:lstStyle/>
          <a:p>
            <a:pPr eaLnBrk="1" hangingPunct="1"/>
            <a:r>
              <a:rPr lang="en-US" sz="3200" dirty="0"/>
              <a:t>BOOKS FROM NewTrends Publishing</a:t>
            </a:r>
            <a:endParaRPr lang="en-US" sz="4000" dirty="0"/>
          </a:p>
        </p:txBody>
      </p:sp>
      <p:sp>
        <p:nvSpPr>
          <p:cNvPr id="3" name="Rectangle 2"/>
          <p:cNvSpPr/>
          <p:nvPr/>
        </p:nvSpPr>
        <p:spPr>
          <a:xfrm>
            <a:off x="1666240" y="5954693"/>
            <a:ext cx="5811520" cy="830997"/>
          </a:xfrm>
          <a:prstGeom prst="rect">
            <a:avLst/>
          </a:prstGeom>
        </p:spPr>
        <p:txBody>
          <a:bodyPr wrap="square">
            <a:spAutoFit/>
          </a:bodyPr>
          <a:lstStyle/>
          <a:p>
            <a:pPr algn="ctr">
              <a:lnSpc>
                <a:spcPct val="120000"/>
              </a:lnSpc>
            </a:pPr>
            <a:r>
              <a:rPr lang="en-US" sz="2000" spc="80" baseline="0" dirty="0">
                <a:latin typeface="Lucida Sans Unicode"/>
                <a:cs typeface="Lucida Sans Unicode"/>
              </a:rPr>
              <a:t>NEWTRENDSPUBLISHING.COM</a:t>
            </a:r>
          </a:p>
          <a:p>
            <a:pPr algn="ctr">
              <a:lnSpc>
                <a:spcPct val="120000"/>
              </a:lnSpc>
            </a:pPr>
            <a:r>
              <a:rPr lang="en-US" sz="2000" spc="80" baseline="0" dirty="0">
                <a:latin typeface="Lucida Sans Unicode"/>
                <a:cs typeface="Lucida Sans Unicode"/>
              </a:rPr>
              <a:t>(877) 707-1776</a:t>
            </a:r>
            <a:endParaRPr lang="en-US" sz="2000" baseline="0" dirty="0">
              <a:latin typeface="Lucida Sans Unicode"/>
              <a:cs typeface="Lucida Sans Unicode"/>
            </a:endParaRPr>
          </a:p>
        </p:txBody>
      </p:sp>
      <p:pic>
        <p:nvPicPr>
          <p:cNvPr id="4" name="Picture 3" descr="18724NourishingTrCover.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3600" y="1026160"/>
            <a:ext cx="1654961" cy="2286000"/>
          </a:xfrm>
          <a:prstGeom prst="rect">
            <a:avLst/>
          </a:prstGeom>
        </p:spPr>
      </p:pic>
      <p:pic>
        <p:nvPicPr>
          <p:cNvPr id="5" name="Picture 4" descr="FourfoldFCover2008.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0415" y="1033780"/>
            <a:ext cx="1726490" cy="2286000"/>
          </a:xfrm>
          <a:prstGeom prst="rect">
            <a:avLst/>
          </a:prstGeom>
        </p:spPr>
      </p:pic>
      <p:pic>
        <p:nvPicPr>
          <p:cNvPr id="6" name="Picture 5" descr="HonoringOurCycles2008.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24401" y="1033780"/>
            <a:ext cx="1776173" cy="2286000"/>
          </a:xfrm>
          <a:prstGeom prst="rect">
            <a:avLst/>
          </a:prstGeom>
        </p:spPr>
      </p:pic>
      <p:pic>
        <p:nvPicPr>
          <p:cNvPr id="7" name="Picture 6" descr="PerformanceFrontCove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2425" y="1021080"/>
            <a:ext cx="1524000" cy="2286000"/>
          </a:xfrm>
          <a:prstGeom prst="rect">
            <a:avLst/>
          </a:prstGeom>
        </p:spPr>
      </p:pic>
      <p:pic>
        <p:nvPicPr>
          <p:cNvPr id="8" name="Picture 7" descr="wholesoystory2008.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04241" y="3558540"/>
            <a:ext cx="1550581" cy="2286000"/>
          </a:xfrm>
          <a:prstGeom prst="rect">
            <a:avLst/>
          </a:prstGeom>
        </p:spPr>
      </p:pic>
      <p:pic>
        <p:nvPicPr>
          <p:cNvPr id="9" name="Picture 8" descr="untoldstoryMILK2008.jp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814321" y="3568700"/>
            <a:ext cx="1550581" cy="2286000"/>
          </a:xfrm>
          <a:prstGeom prst="rect">
            <a:avLst/>
          </a:prstGeom>
        </p:spPr>
      </p:pic>
      <p:pic>
        <p:nvPicPr>
          <p:cNvPr id="10" name="Picture 9" descr="LifeUnburdened_Cover.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7980" y="3568700"/>
            <a:ext cx="1524000" cy="2286000"/>
          </a:xfrm>
          <a:prstGeom prst="rect">
            <a:avLst/>
          </a:prstGeom>
        </p:spPr>
      </p:pic>
      <p:pic>
        <p:nvPicPr>
          <p:cNvPr id="11" name="Picture 10" descr="YOGACOV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8540" y="3561080"/>
            <a:ext cx="1587500" cy="2286000"/>
          </a:xfrm>
          <a:prstGeom prst="rect">
            <a:avLst/>
          </a:prstGeom>
        </p:spPr>
      </p:pic>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220</a:t>
            </a:fld>
            <a:endParaRPr lang="en-US" dirty="0"/>
          </a:p>
        </p:txBody>
      </p:sp>
    </p:spTree>
    <p:extLst>
      <p:ext uri="{BB962C8B-B14F-4D97-AF65-F5344CB8AC3E}">
        <p14:creationId xmlns:p14="http://schemas.microsoft.com/office/powerpoint/2010/main" val="4547865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57AD61B-03FB-4438-AD1F-C151CEDA0C9C}" type="slidenum">
              <a:rPr lang="en-US" smtClean="0"/>
              <a:pPr/>
              <a:t>221</a:t>
            </a:fld>
            <a:endParaRPr lang="en-US"/>
          </a:p>
        </p:txBody>
      </p:sp>
      <p:sp>
        <p:nvSpPr>
          <p:cNvPr id="3" name="TextBox 2"/>
          <p:cNvSpPr txBox="1"/>
          <p:nvPr/>
        </p:nvSpPr>
        <p:spPr>
          <a:xfrm>
            <a:off x="669303" y="810704"/>
            <a:ext cx="4135251" cy="1795363"/>
          </a:xfrm>
          <a:prstGeom prst="rect">
            <a:avLst/>
          </a:prstGeom>
          <a:noFill/>
        </p:spPr>
        <p:txBody>
          <a:bodyPr wrap="square" rtlCol="0">
            <a:spAutoFit/>
          </a:bodyPr>
          <a:lstStyle/>
          <a:p>
            <a:r>
              <a:rPr lang="en-US" sz="3600" b="1" cap="all" baseline="0" dirty="0">
                <a:solidFill>
                  <a:srgbClr val="669933"/>
                </a:solidFill>
                <a:latin typeface="Lucida Sans Unicode" panose="020B0602030504020204" pitchFamily="34" charset="0"/>
                <a:cs typeface="Lucida Sans Unicode" panose="020B0602030504020204" pitchFamily="34" charset="0"/>
              </a:rPr>
              <a:t>Now Available</a:t>
            </a:r>
          </a:p>
          <a:p>
            <a:endParaRPr lang="en-US" baseline="0" dirty="0"/>
          </a:p>
          <a:p>
            <a:endParaRPr lang="en-US" baseline="0"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04554" y="810705"/>
            <a:ext cx="3683118" cy="4949019"/>
          </a:xfrm>
          <a:prstGeom prst="rect">
            <a:avLst/>
          </a:prstGeom>
        </p:spPr>
      </p:pic>
      <p:sp>
        <p:nvSpPr>
          <p:cNvPr id="5" name="TextBox 4"/>
          <p:cNvSpPr txBox="1"/>
          <p:nvPr/>
        </p:nvSpPr>
        <p:spPr>
          <a:xfrm>
            <a:off x="-113121" y="1800964"/>
            <a:ext cx="4680488" cy="2677656"/>
          </a:xfrm>
          <a:prstGeom prst="rect">
            <a:avLst/>
          </a:prstGeom>
          <a:noFill/>
        </p:spPr>
        <p:txBody>
          <a:bodyPr wrap="square" rtlCol="0">
            <a:spAutoFit/>
          </a:bodyPr>
          <a:lstStyle/>
          <a:p>
            <a:pPr algn="r"/>
            <a:r>
              <a:rPr lang="en-US" sz="2400" baseline="0" dirty="0">
                <a:latin typeface="Lucida Sans Unicode" panose="020B0602030504020204" pitchFamily="34" charset="0"/>
                <a:cs typeface="Lucida Sans Unicode" panose="020B0602030504020204" pitchFamily="34" charset="0"/>
              </a:rPr>
              <a:t>NewTrendsPublishing.com</a:t>
            </a:r>
          </a:p>
          <a:p>
            <a:pPr algn="r"/>
            <a:endParaRPr lang="en-US" sz="2400" baseline="0" dirty="0">
              <a:latin typeface="Lucida Sans Unicode" panose="020B0602030504020204" pitchFamily="34" charset="0"/>
              <a:cs typeface="Lucida Sans Unicode" panose="020B0602030504020204" pitchFamily="34" charset="0"/>
            </a:endParaRPr>
          </a:p>
          <a:p>
            <a:pPr algn="r"/>
            <a:r>
              <a:rPr lang="en-US" sz="2400" baseline="0" dirty="0">
                <a:latin typeface="Lucida Sans Unicode" panose="020B0602030504020204" pitchFamily="34" charset="0"/>
                <a:cs typeface="Lucida Sans Unicode" panose="020B0602030504020204" pitchFamily="34" charset="0"/>
              </a:rPr>
              <a:t>Online Bookstores</a:t>
            </a:r>
          </a:p>
          <a:p>
            <a:pPr algn="r"/>
            <a:endParaRPr lang="en-US" sz="2400" baseline="0" dirty="0">
              <a:latin typeface="Lucida Sans Unicode" panose="020B0602030504020204" pitchFamily="34" charset="0"/>
              <a:cs typeface="Lucida Sans Unicode" panose="020B0602030504020204" pitchFamily="34" charset="0"/>
            </a:endParaRPr>
          </a:p>
          <a:p>
            <a:pPr algn="r"/>
            <a:r>
              <a:rPr lang="en-US" sz="2400" baseline="0" dirty="0">
                <a:latin typeface="Lucida Sans Unicode" panose="020B0602030504020204" pitchFamily="34" charset="0"/>
                <a:cs typeface="Lucida Sans Unicode" panose="020B0602030504020204" pitchFamily="34" charset="0"/>
              </a:rPr>
              <a:t>Bookstores</a:t>
            </a:r>
          </a:p>
          <a:p>
            <a:endParaRPr lang="en-US" sz="2400" baseline="0" dirty="0">
              <a:latin typeface="Lucida Sans Unicode" panose="020B0602030504020204" pitchFamily="34" charset="0"/>
              <a:cs typeface="Lucida Sans Unicode" panose="020B0602030504020204" pitchFamily="34" charset="0"/>
            </a:endParaRPr>
          </a:p>
          <a:p>
            <a:endParaRPr lang="en-US" sz="2400" baseline="0"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34396406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fld id="{2A73174C-3BD8-4445-8B71-3DC42887604A}" type="slidenum">
              <a:rPr lang="en-US" altLang="en-US" sz="1400" smtClean="0"/>
              <a:pPr eaLnBrk="1" hangingPunct="1">
                <a:spcBef>
                  <a:spcPct val="0"/>
                </a:spcBef>
                <a:buFontTx/>
                <a:buNone/>
              </a:pPr>
              <a:t>222</a:t>
            </a:fld>
            <a:endParaRPr lang="en-US" altLang="en-US" sz="1400"/>
          </a:p>
        </p:txBody>
      </p:sp>
      <p:pic>
        <p:nvPicPr>
          <p:cNvPr id="209923"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98613" y="0"/>
            <a:ext cx="5946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5617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B8FE0-DA36-4FAD-8043-97B4C4831216}"/>
              </a:ext>
            </a:extLst>
          </p:cNvPr>
          <p:cNvSpPr>
            <a:spLocks noGrp="1"/>
          </p:cNvSpPr>
          <p:nvPr>
            <p:ph type="sldNum" sz="quarter" idx="12"/>
          </p:nvPr>
        </p:nvSpPr>
        <p:spPr/>
        <p:txBody>
          <a:bodyPr/>
          <a:lstStyle/>
          <a:p>
            <a:fld id="{057AD61B-03FB-4438-AD1F-C151CEDA0C9C}" type="slidenum">
              <a:rPr lang="en-US" smtClean="0"/>
              <a:pPr/>
              <a:t>223</a:t>
            </a:fld>
            <a:endParaRPr lang="en-US"/>
          </a:p>
        </p:txBody>
      </p:sp>
      <p:pic>
        <p:nvPicPr>
          <p:cNvPr id="4" name="Picture 3">
            <a:extLst>
              <a:ext uri="{FF2B5EF4-FFF2-40B4-BE49-F238E27FC236}">
                <a16:creationId xmlns:a16="http://schemas.microsoft.com/office/drawing/2014/main" id="{7C2B9C8A-EC37-4E8C-80D1-E19C0321D2B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59023" y="181717"/>
            <a:ext cx="4931538" cy="6295283"/>
          </a:xfrm>
          <a:prstGeom prst="rect">
            <a:avLst/>
          </a:prstGeom>
        </p:spPr>
      </p:pic>
      <p:sp>
        <p:nvSpPr>
          <p:cNvPr id="5" name="TextBox 4">
            <a:extLst>
              <a:ext uri="{FF2B5EF4-FFF2-40B4-BE49-F238E27FC236}">
                <a16:creationId xmlns:a16="http://schemas.microsoft.com/office/drawing/2014/main" id="{A0C229DE-FBCF-4240-9B10-BA40C525D733}"/>
              </a:ext>
            </a:extLst>
          </p:cNvPr>
          <p:cNvSpPr txBox="1"/>
          <p:nvPr/>
        </p:nvSpPr>
        <p:spPr>
          <a:xfrm>
            <a:off x="497840" y="914400"/>
            <a:ext cx="2489200" cy="2554545"/>
          </a:xfrm>
          <a:prstGeom prst="rect">
            <a:avLst/>
          </a:prstGeom>
          <a:noFill/>
        </p:spPr>
        <p:txBody>
          <a:bodyPr wrap="square" rtlCol="0">
            <a:spAutoFit/>
          </a:bodyPr>
          <a:lstStyle/>
          <a:p>
            <a:pPr algn="r"/>
            <a:r>
              <a:rPr lang="en-US" sz="3200" dirty="0">
                <a:solidFill>
                  <a:srgbClr val="0070C0"/>
                </a:solidFill>
                <a:latin typeface="Lucida Sans Unicode" panose="020B0602030504020204" pitchFamily="34" charset="0"/>
                <a:cs typeface="Lucida Sans Unicode" panose="020B0602030504020204" pitchFamily="34" charset="0"/>
              </a:rPr>
              <a:t>Coming May 2018</a:t>
            </a:r>
          </a:p>
          <a:p>
            <a:pPr algn="r"/>
            <a:endParaRPr lang="en-US" sz="3200" dirty="0">
              <a:solidFill>
                <a:srgbClr val="0070C0"/>
              </a:solidFill>
              <a:latin typeface="Lucida Sans Unicode" panose="020B0602030504020204" pitchFamily="34" charset="0"/>
              <a:cs typeface="Lucida Sans Unicode" panose="020B0602030504020204" pitchFamily="34" charset="0"/>
            </a:endParaRPr>
          </a:p>
          <a:p>
            <a:pPr algn="r"/>
            <a:r>
              <a:rPr lang="en-US" sz="3200" i="1" dirty="0">
                <a:solidFill>
                  <a:srgbClr val="0070C0"/>
                </a:solidFill>
                <a:latin typeface="Lucida Sans Unicode" panose="020B0602030504020204" pitchFamily="34" charset="0"/>
                <a:cs typeface="Lucida Sans Unicode" panose="020B0602030504020204" pitchFamily="34" charset="0"/>
              </a:rPr>
              <a:t>Nourishing Diets</a:t>
            </a:r>
          </a:p>
        </p:txBody>
      </p:sp>
      <p:sp>
        <p:nvSpPr>
          <p:cNvPr id="3" name="TextBox 2">
            <a:extLst>
              <a:ext uri="{FF2B5EF4-FFF2-40B4-BE49-F238E27FC236}">
                <a16:creationId xmlns:a16="http://schemas.microsoft.com/office/drawing/2014/main" id="{C7CEC0EB-D0E0-40E5-B5CB-E09A238C56EC}"/>
              </a:ext>
            </a:extLst>
          </p:cNvPr>
          <p:cNvSpPr txBox="1"/>
          <p:nvPr/>
        </p:nvSpPr>
        <p:spPr>
          <a:xfrm>
            <a:off x="4724400" y="2326640"/>
            <a:ext cx="2185544" cy="2062103"/>
          </a:xfrm>
          <a:prstGeom prst="rect">
            <a:avLst/>
          </a:prstGeom>
          <a:noFill/>
        </p:spPr>
        <p:txBody>
          <a:bodyPr wrap="square" rtlCol="0">
            <a:spAutoFit/>
          </a:bodyPr>
          <a:lstStyle/>
          <a:p>
            <a:pPr algn="ctr"/>
            <a:r>
              <a:rPr lang="en-US" dirty="0">
                <a:solidFill>
                  <a:srgbClr val="0070C0"/>
                </a:solidFill>
                <a:latin typeface="Bangkok" pitchFamily="2" charset="0"/>
                <a:cs typeface="Lucida Sans Unicode" panose="020B0602030504020204" pitchFamily="34" charset="0"/>
              </a:rPr>
              <a:t>Nourishing </a:t>
            </a:r>
          </a:p>
          <a:p>
            <a:pPr algn="ctr"/>
            <a:r>
              <a:rPr lang="en-US" dirty="0">
                <a:solidFill>
                  <a:srgbClr val="0070C0"/>
                </a:solidFill>
                <a:latin typeface="Bangkok" pitchFamily="2" charset="0"/>
                <a:cs typeface="Lucida Sans Unicode" panose="020B0602030504020204" pitchFamily="34" charset="0"/>
              </a:rPr>
              <a:t>Diets</a:t>
            </a:r>
          </a:p>
          <a:p>
            <a:pPr algn="ctr"/>
            <a:r>
              <a:rPr lang="en-US" sz="1400" dirty="0">
                <a:solidFill>
                  <a:srgbClr val="0070C0"/>
                </a:solidFill>
                <a:latin typeface="Bangkok" pitchFamily="2" charset="0"/>
                <a:cs typeface="Lucida Sans Unicode" panose="020B0602030504020204" pitchFamily="34" charset="0"/>
              </a:rPr>
              <a:t>What Our Paleo, </a:t>
            </a:r>
          </a:p>
          <a:p>
            <a:pPr algn="ctr"/>
            <a:r>
              <a:rPr lang="en-US" sz="1400" dirty="0">
                <a:solidFill>
                  <a:srgbClr val="0070C0"/>
                </a:solidFill>
                <a:latin typeface="Bangkok" pitchFamily="2" charset="0"/>
                <a:cs typeface="Lucida Sans Unicode" panose="020B0602030504020204" pitchFamily="34" charset="0"/>
              </a:rPr>
              <a:t>Ancestral and </a:t>
            </a:r>
          </a:p>
          <a:p>
            <a:pPr algn="ctr"/>
            <a:r>
              <a:rPr lang="en-US" sz="1400" dirty="0">
                <a:solidFill>
                  <a:srgbClr val="0070C0"/>
                </a:solidFill>
                <a:latin typeface="Bangkok" pitchFamily="2" charset="0"/>
                <a:cs typeface="Lucida Sans Unicode" panose="020B0602030504020204" pitchFamily="34" charset="0"/>
              </a:rPr>
              <a:t>Traditional Ancestors Really Ate</a:t>
            </a:r>
          </a:p>
          <a:p>
            <a:endParaRPr lang="en-US" dirty="0"/>
          </a:p>
        </p:txBody>
      </p:sp>
      <p:sp>
        <p:nvSpPr>
          <p:cNvPr id="6" name="Rectangle 5">
            <a:extLst>
              <a:ext uri="{FF2B5EF4-FFF2-40B4-BE49-F238E27FC236}">
                <a16:creationId xmlns:a16="http://schemas.microsoft.com/office/drawing/2014/main" id="{ED59C803-9A05-4791-875A-48E84CDFD98F}"/>
              </a:ext>
            </a:extLst>
          </p:cNvPr>
          <p:cNvSpPr/>
          <p:nvPr/>
        </p:nvSpPr>
        <p:spPr>
          <a:xfrm>
            <a:off x="4740928" y="5139125"/>
            <a:ext cx="2278188" cy="379591"/>
          </a:xfrm>
          <a:prstGeom prst="rect">
            <a:avLst/>
          </a:prstGeom>
        </p:spPr>
        <p:txBody>
          <a:bodyPr wrap="none">
            <a:spAutoFit/>
          </a:bodyPr>
          <a:lstStyle/>
          <a:p>
            <a:pPr algn="r"/>
            <a:r>
              <a:rPr lang="en-US" sz="1800" dirty="0">
                <a:solidFill>
                  <a:srgbClr val="0070C0"/>
                </a:solidFill>
                <a:latin typeface="Bangkok" pitchFamily="2" charset="0"/>
                <a:cs typeface="Lucida Sans Unicode" panose="020B0602030504020204" pitchFamily="34" charset="0"/>
              </a:rPr>
              <a:t>Sally Fallon Morell</a:t>
            </a:r>
          </a:p>
        </p:txBody>
      </p:sp>
    </p:spTree>
    <p:extLst>
      <p:ext uri="{BB962C8B-B14F-4D97-AF65-F5344CB8AC3E}">
        <p14:creationId xmlns:p14="http://schemas.microsoft.com/office/powerpoint/2010/main" val="106043041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1">
            <a:extLst>
              <a:ext uri="{FF2B5EF4-FFF2-40B4-BE49-F238E27FC236}">
                <a16:creationId xmlns:a16="http://schemas.microsoft.com/office/drawing/2014/main" id="{3A97B4AD-71E0-4F1D-A767-4AFEE230CE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defRPr>
            </a:lvl1pPr>
            <a:lvl2pPr marL="742950" indent="-285750">
              <a:spcBef>
                <a:spcPct val="20000"/>
              </a:spcBef>
              <a:buChar char="–"/>
              <a:defRPr sz="2800">
                <a:solidFill>
                  <a:schemeClr val="tx1"/>
                </a:solidFill>
                <a:latin typeface="Lucida Sans Unicode" panose="020B0602030504020204" pitchFamily="34" charset="0"/>
              </a:defRPr>
            </a:lvl2pPr>
            <a:lvl3pPr marL="1143000" indent="-228600">
              <a:spcBef>
                <a:spcPct val="20000"/>
              </a:spcBef>
              <a:buChar char="•"/>
              <a:defRPr sz="2400">
                <a:solidFill>
                  <a:schemeClr val="tx1"/>
                </a:solidFill>
                <a:latin typeface="Lucida Sans Unicode" panose="020B0602030504020204" pitchFamily="34" charset="0"/>
              </a:defRPr>
            </a:lvl3pPr>
            <a:lvl4pPr marL="1600200" indent="-228600">
              <a:spcBef>
                <a:spcPct val="20000"/>
              </a:spcBef>
              <a:buChar char="–"/>
              <a:defRPr sz="2000">
                <a:solidFill>
                  <a:schemeClr val="tx1"/>
                </a:solidFill>
                <a:latin typeface="Lucida Sans Unicode" panose="020B0602030504020204" pitchFamily="34" charset="0"/>
              </a:defRPr>
            </a:lvl4pPr>
            <a:lvl5pPr marL="2057400" indent="-228600">
              <a:spcBef>
                <a:spcPct val="20000"/>
              </a:spcBef>
              <a:buChar char="»"/>
              <a:defRPr sz="2000">
                <a:solidFill>
                  <a:schemeClr val="tx1"/>
                </a:solidFill>
                <a:latin typeface="Lucida Sans Unicode" panose="020B0602030504020204" pitchFamily="34" charset="0"/>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defRPr>
            </a:lvl9pPr>
          </a:lstStyle>
          <a:p>
            <a:pPr>
              <a:spcBef>
                <a:spcPct val="0"/>
              </a:spcBef>
              <a:buFontTx/>
              <a:buNone/>
            </a:pPr>
            <a:fld id="{318C94EF-2926-4DEC-AED9-DEC138FFF2D7}" type="slidenum">
              <a:rPr lang="en-US" altLang="en-US" sz="1400" smtClean="0"/>
              <a:pPr>
                <a:spcBef>
                  <a:spcPct val="0"/>
                </a:spcBef>
                <a:buFontTx/>
                <a:buNone/>
              </a:pPr>
              <a:t>224</a:t>
            </a:fld>
            <a:endParaRPr lang="en-US" altLang="en-US" sz="1400"/>
          </a:p>
        </p:txBody>
      </p:sp>
      <p:pic>
        <p:nvPicPr>
          <p:cNvPr id="214019" name="Picture 2">
            <a:extLst>
              <a:ext uri="{FF2B5EF4-FFF2-40B4-BE49-F238E27FC236}">
                <a16:creationId xmlns:a16="http://schemas.microsoft.com/office/drawing/2014/main" id="{C8B826BE-1C07-4BA4-A320-0C1532C4953D}"/>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10668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2">
            <a:extLst>
              <a:ext uri="{FF2B5EF4-FFF2-40B4-BE49-F238E27FC236}">
                <a16:creationId xmlns:a16="http://schemas.microsoft.com/office/drawing/2014/main" id="{8B07CEB6-C426-426D-8223-D0F2668176F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7700" y="10668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29170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0" y="288819"/>
            <a:ext cx="9144000" cy="776287"/>
          </a:xfrm>
        </p:spPr>
        <p:txBody>
          <a:bodyPr/>
          <a:lstStyle/>
          <a:p>
            <a:pPr eaLnBrk="1" hangingPunct="1"/>
            <a:r>
              <a:rPr lang="en-US" sz="4000" dirty="0">
                <a:solidFill>
                  <a:srgbClr val="000000"/>
                </a:solidFill>
                <a:cs typeface="Lucida Sans Unicode"/>
              </a:rPr>
              <a:t>NewTrends DVD SERIES</a:t>
            </a:r>
            <a:r>
              <a:rPr lang="en-US" sz="4000" dirty="0">
                <a:cs typeface="Lucida Sans Unicode"/>
              </a:rPr>
              <a:t> </a:t>
            </a:r>
            <a:endParaRPr lang="en-US" sz="4000" b="1" dirty="0">
              <a:cs typeface="Lucida Sans Unicode"/>
            </a:endParaRPr>
          </a:p>
        </p:txBody>
      </p:sp>
      <p:sp>
        <p:nvSpPr>
          <p:cNvPr id="119812" name="Text Box 4"/>
          <p:cNvSpPr txBox="1">
            <a:spLocks noChangeArrowheads="1"/>
          </p:cNvSpPr>
          <p:nvPr/>
        </p:nvSpPr>
        <p:spPr bwMode="auto">
          <a:xfrm>
            <a:off x="5076609" y="1497463"/>
            <a:ext cx="3474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spc="60" baseline="0" dirty="0">
                <a:solidFill>
                  <a:srgbClr val="333333"/>
                </a:solidFill>
                <a:latin typeface="Lucida Sans Unicode"/>
              </a:rPr>
              <a:t>THE OILING OF AMERICA</a:t>
            </a:r>
          </a:p>
        </p:txBody>
      </p:sp>
      <p:sp>
        <p:nvSpPr>
          <p:cNvPr id="8" name="Rectangle 7"/>
          <p:cNvSpPr/>
          <p:nvPr/>
        </p:nvSpPr>
        <p:spPr>
          <a:xfrm>
            <a:off x="1666240" y="5964853"/>
            <a:ext cx="5811520" cy="830997"/>
          </a:xfrm>
          <a:prstGeom prst="rect">
            <a:avLst/>
          </a:prstGeom>
        </p:spPr>
        <p:txBody>
          <a:bodyPr wrap="square">
            <a:spAutoFit/>
          </a:bodyPr>
          <a:lstStyle/>
          <a:p>
            <a:pPr algn="ctr">
              <a:lnSpc>
                <a:spcPct val="120000"/>
              </a:lnSpc>
            </a:pPr>
            <a:r>
              <a:rPr lang="en-US" sz="2000" spc="80" baseline="0" dirty="0">
                <a:latin typeface="Lucida Sans Unicode"/>
                <a:cs typeface="Lucida Sans Unicode"/>
              </a:rPr>
              <a:t>NEWTRENDSPUBLISHING.COM</a:t>
            </a:r>
          </a:p>
          <a:p>
            <a:pPr algn="ctr">
              <a:lnSpc>
                <a:spcPct val="120000"/>
              </a:lnSpc>
            </a:pPr>
            <a:r>
              <a:rPr lang="en-US" sz="2000" spc="80" baseline="0" dirty="0">
                <a:latin typeface="Lucida Sans Unicode"/>
                <a:cs typeface="Lucida Sans Unicode"/>
              </a:rPr>
              <a:t>(877) 707-1776</a:t>
            </a:r>
            <a:endParaRPr lang="en-US" sz="2000" baseline="0" dirty="0">
              <a:latin typeface="Lucida Sans Unicode"/>
              <a:cs typeface="Lucida Sans Unicode"/>
            </a:endParaRPr>
          </a:p>
        </p:txBody>
      </p:sp>
      <p:sp>
        <p:nvSpPr>
          <p:cNvPr id="3" name="Rectangle 2"/>
          <p:cNvSpPr/>
          <p:nvPr/>
        </p:nvSpPr>
        <p:spPr>
          <a:xfrm>
            <a:off x="154724" y="1090669"/>
            <a:ext cx="4814148" cy="747897"/>
          </a:xfrm>
          <a:prstGeom prst="rect">
            <a:avLst/>
          </a:prstGeom>
        </p:spPr>
        <p:txBody>
          <a:bodyPr wrap="square">
            <a:spAutoFit/>
          </a:bodyPr>
          <a:lstStyle/>
          <a:p>
            <a:pPr algn="ctr" eaLnBrk="1" hangingPunct="1">
              <a:lnSpc>
                <a:spcPct val="120000"/>
              </a:lnSpc>
            </a:pPr>
            <a:r>
              <a:rPr lang="en-US" sz="1800" spc="60" baseline="0" dirty="0">
                <a:solidFill>
                  <a:srgbClr val="333333"/>
                </a:solidFill>
                <a:latin typeface="Lucida Sans Unicode"/>
              </a:rPr>
              <a:t>FIVE-HOUR SEMINAR ON NOURISHING TRADITIONAL DIETS</a:t>
            </a:r>
          </a:p>
        </p:txBody>
      </p:sp>
      <p:pic>
        <p:nvPicPr>
          <p:cNvPr id="4" name="Picture 3" descr="Oil of Americ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46336" y="1947020"/>
            <a:ext cx="2937893" cy="3941064"/>
          </a:xfrm>
          <a:prstGeom prst="rect">
            <a:avLst/>
          </a:prstGeom>
        </p:spPr>
      </p:pic>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225</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818" y="1953054"/>
            <a:ext cx="2869293" cy="3935030"/>
          </a:xfrm>
          <a:prstGeom prst="rect">
            <a:avLst/>
          </a:prstGeom>
        </p:spPr>
      </p:pic>
    </p:spTree>
    <p:extLst>
      <p:ext uri="{BB962C8B-B14F-4D97-AF65-F5344CB8AC3E}">
        <p14:creationId xmlns:p14="http://schemas.microsoft.com/office/powerpoint/2010/main" val="9971596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5181655" y="599440"/>
            <a:ext cx="3403600" cy="792480"/>
          </a:xfrm>
        </p:spPr>
        <p:txBody>
          <a:bodyPr/>
          <a:lstStyle/>
          <a:p>
            <a:pPr algn="l" eaLnBrk="1" hangingPunct="1"/>
            <a:r>
              <a:rPr lang="en-US" sz="2400" b="1" kern="1200" spc="60" dirty="0">
                <a:solidFill>
                  <a:srgbClr val="993333"/>
                </a:solidFill>
                <a:cs typeface="Lucida Sans Unicode"/>
              </a:rPr>
              <a:t>DR. PRICE</a:t>
            </a:r>
            <a:r>
              <a:rPr lang="en-US" sz="2400" kern="1200" spc="60" dirty="0">
                <a:solidFill>
                  <a:srgbClr val="993333"/>
                </a:solidFill>
                <a:latin typeface="Verdana"/>
                <a:cs typeface="Verdana"/>
              </a:rPr>
              <a:t>’</a:t>
            </a:r>
            <a:r>
              <a:rPr lang="en-US" sz="2400" b="1" kern="1200" spc="60" dirty="0">
                <a:solidFill>
                  <a:srgbClr val="993333"/>
                </a:solidFill>
                <a:cs typeface="Lucida Sans Unicode"/>
              </a:rPr>
              <a:t>S </a:t>
            </a:r>
            <a:br>
              <a:rPr lang="en-US" sz="2400" b="1" kern="1200" spc="60" dirty="0">
                <a:solidFill>
                  <a:srgbClr val="993333"/>
                </a:solidFill>
                <a:cs typeface="Lucida Sans Unicode"/>
              </a:rPr>
            </a:br>
            <a:r>
              <a:rPr lang="en-US" sz="2400" b="1" kern="1200" spc="60" dirty="0">
                <a:solidFill>
                  <a:srgbClr val="993333"/>
                </a:solidFill>
                <a:cs typeface="Lucida Sans Unicode"/>
              </a:rPr>
              <a:t>PIONEERING WORK</a:t>
            </a:r>
          </a:p>
        </p:txBody>
      </p:sp>
      <p:sp>
        <p:nvSpPr>
          <p:cNvPr id="120836" name="Text Box 4"/>
          <p:cNvSpPr txBox="1">
            <a:spLocks noChangeArrowheads="1"/>
          </p:cNvSpPr>
          <p:nvPr/>
        </p:nvSpPr>
        <p:spPr bwMode="auto">
          <a:xfrm>
            <a:off x="5208044" y="4831123"/>
            <a:ext cx="3749744" cy="151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130000"/>
              </a:lnSpc>
            </a:pPr>
            <a:r>
              <a:rPr lang="en-US" sz="1800" b="1" spc="60" dirty="0">
                <a:solidFill>
                  <a:srgbClr val="333333"/>
                </a:solidFill>
                <a:latin typeface="Lucida Sans Unicode"/>
              </a:rPr>
              <a:t>THE PRICE-POTTENGER NUTRITION </a:t>
            </a:r>
            <a:r>
              <a:rPr lang="en-US" sz="1800" spc="60" dirty="0">
                <a:solidFill>
                  <a:srgbClr val="333333"/>
                </a:solidFill>
                <a:latin typeface="Lucida Sans Unicode"/>
              </a:rPr>
              <a:t>FOUNDATION </a:t>
            </a:r>
            <a:r>
              <a:rPr lang="en-US" sz="1800" spc="60" dirty="0">
                <a:solidFill>
                  <a:srgbClr val="993333"/>
                </a:solidFill>
                <a:latin typeface="Lucida Sans Unicode"/>
              </a:rPr>
              <a:t>PPNF.ORG</a:t>
            </a:r>
          </a:p>
          <a:p>
            <a:pPr algn="l" eaLnBrk="1" hangingPunct="1">
              <a:lnSpc>
                <a:spcPct val="130000"/>
              </a:lnSpc>
            </a:pPr>
            <a:r>
              <a:rPr lang="en-US" sz="1800" b="1" dirty="0">
                <a:solidFill>
                  <a:srgbClr val="333333"/>
                </a:solidFill>
                <a:latin typeface="Lucida Sans Unicode"/>
              </a:rPr>
              <a:t>(619) 462-7600</a:t>
            </a:r>
            <a:endParaRPr lang="en-US" sz="3600" b="1" dirty="0">
              <a:solidFill>
                <a:srgbClr val="000000"/>
              </a:solidFill>
              <a:latin typeface="Lucida Sans Unicode"/>
            </a:endParaRPr>
          </a:p>
        </p:txBody>
      </p:sp>
      <p:pic>
        <p:nvPicPr>
          <p:cNvPr id="3" name="Picture 2" descr="nutrition and physical degeneratio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9065" y="624986"/>
            <a:ext cx="3865050" cy="5738139"/>
          </a:xfrm>
          <a:prstGeom prst="rect">
            <a:avLst/>
          </a:prstGeom>
          <a:ln w="12700" cmpd="sng">
            <a:solidFill>
              <a:schemeClr val="tx1"/>
            </a:solidFill>
          </a:ln>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solidFill>
                  <a:srgbClr val="000000"/>
                </a:solidFill>
              </a:rPr>
              <a:pPr>
                <a:defRPr/>
              </a:pPr>
              <a:t>226</a:t>
            </a:fld>
            <a:endParaRPr lang="en-US" dirty="0">
              <a:solidFill>
                <a:srgbClr val="000000"/>
              </a:solidFill>
            </a:endParaRPr>
          </a:p>
        </p:txBody>
      </p:sp>
    </p:spTree>
    <p:extLst>
      <p:ext uri="{BB962C8B-B14F-4D97-AF65-F5344CB8AC3E}">
        <p14:creationId xmlns:p14="http://schemas.microsoft.com/office/powerpoint/2010/main" val="235273587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323528" y="1001812"/>
          <a:ext cx="8496944" cy="5652263"/>
        </p:xfrm>
        <a:graphic>
          <a:graphicData uri="http://schemas.openxmlformats.org/drawingml/2006/table">
            <a:tbl>
              <a:tblPr firstRow="1" bandRow="1">
                <a:tableStyleId>{EB344D84-9AFB-497E-A393-DC336BA19D2E}</a:tableStyleId>
              </a:tblPr>
              <a:tblGrid>
                <a:gridCol w="5040560">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tblGrid>
              <a:tr h="409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60" normalizeH="0" baseline="-25000" noProof="0" dirty="0">
                          <a:ln>
                            <a:noFill/>
                          </a:ln>
                          <a:solidFill>
                            <a:srgbClr val="C00000"/>
                          </a:solidFill>
                          <a:effectLst/>
                          <a:uLnTx/>
                          <a:uFillTx/>
                          <a:latin typeface="Lucida Sans Unicode" panose="020B0602030504020204" pitchFamily="34" charset="0"/>
                          <a:ea typeface="+mn-ea"/>
                          <a:cs typeface="Lucida Sans Unicode" panose="020B0602030504020204" pitchFamily="34" charset="0"/>
                        </a:rPr>
                        <a:t>TRADITIONAL DIETS</a:t>
                      </a:r>
                      <a:endParaRPr lang="en-US" sz="1400" spc="60" baseline="0" dirty="0">
                        <a:solidFill>
                          <a:srgbClr val="C00000"/>
                        </a:solidFill>
                        <a:latin typeface="Lucida Sans Unicode" panose="020B0602030504020204" pitchFamily="34" charset="0"/>
                        <a:cs typeface="Lucida Sans Unicode" panose="020B0602030504020204" pitchFamily="34" charset="0"/>
                      </a:endParaRPr>
                    </a:p>
                  </a:txBody>
                  <a:tcPr>
                    <a:lnT w="25400" cmpd="sng">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60" normalizeH="0" baseline="-25000" noProof="0" dirty="0">
                          <a:ln>
                            <a:noFill/>
                          </a:ln>
                          <a:solidFill>
                            <a:srgbClr val="3366CC"/>
                          </a:solidFill>
                          <a:effectLst/>
                          <a:uLnTx/>
                          <a:uFillTx/>
                          <a:latin typeface="Lucida Sans Unicode" panose="020B0602030504020204" pitchFamily="34" charset="0"/>
                          <a:ea typeface="+mn-ea"/>
                          <a:cs typeface="Lucida Sans Unicode" panose="020B0602030504020204" pitchFamily="34" charset="0"/>
                        </a:rPr>
                        <a:t>MODERN DIETS</a:t>
                      </a:r>
                      <a:endParaRPr lang="en-US" sz="1400" spc="60" baseline="0" dirty="0">
                        <a:solidFill>
                          <a:srgbClr val="3366CC"/>
                        </a:solidFill>
                        <a:latin typeface="Lucida Sans Unicode" panose="020B0602030504020204" pitchFamily="34" charset="0"/>
                        <a:cs typeface="Lucida Sans Unicode" panose="020B0602030504020204" pitchFamily="34" charset="0"/>
                      </a:endParaRPr>
                    </a:p>
                  </a:txBody>
                  <a:tcPr>
                    <a:lnT w="25400" cmpd="sng">
                      <a:noFill/>
                    </a:lnT>
                  </a:tcPr>
                </a:tc>
                <a:extLst>
                  <a:ext uri="{0D108BD9-81ED-4DB2-BD59-A6C34878D82A}">
                    <a16:rowId xmlns:a16="http://schemas.microsoft.com/office/drawing/2014/main" val="10000"/>
                  </a:ext>
                </a:extLst>
              </a:tr>
              <a:tr h="370840">
                <a:tc>
                  <a:txBody>
                    <a:bodyPr/>
                    <a:lstStyle/>
                    <a:p>
                      <a:pPr marL="0" marR="0" lvl="0" indent="0" algn="l" defTabSz="914400" rtl="0" eaLnBrk="1" fontAlgn="base" latinLnBrk="0" hangingPunct="1">
                        <a:lnSpc>
                          <a:spcPts val="194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333333"/>
                          </a:solidFill>
                          <a:effectLst/>
                          <a:uLnTx/>
                          <a:uFillTx/>
                          <a:latin typeface="Lucida Sans Unicode" panose="020B0602030504020204" pitchFamily="34" charset="0"/>
                          <a:ea typeface="+mn-ea"/>
                          <a:cs typeface="Lucida Sans Unicode" panose="020B0602030504020204" pitchFamily="34" charset="0"/>
                        </a:rPr>
                        <a:t>FOODS FROM FERTILE SOIL</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FOODS FROM DEPLETED SOIL</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marL="0" marR="0" lvl="0" indent="0" algn="l" defTabSz="914400" rtl="0" eaLnBrk="1" fontAlgn="base" latinLnBrk="0" hangingPunct="1">
                        <a:lnSpc>
                          <a:spcPts val="194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333333"/>
                          </a:solidFill>
                          <a:effectLst/>
                          <a:uLnTx/>
                          <a:uFillTx/>
                          <a:latin typeface="Lucida Sans Unicode" panose="020B0602030504020204" pitchFamily="34" charset="0"/>
                          <a:ea typeface="+mn-ea"/>
                          <a:cs typeface="Lucida Sans Unicode" panose="020B0602030504020204" pitchFamily="34" charset="0"/>
                        </a:rPr>
                        <a:t>ORGAN MEATS PREFERRED OVER MUSCLE MEATS</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MUSCLE</a:t>
                      </a:r>
                      <a:r>
                        <a:rPr lang="en-US" sz="1200" b="1" spc="40" baseline="0" dirty="0">
                          <a:solidFill>
                            <a:srgbClr val="333333"/>
                          </a:solidFill>
                          <a:latin typeface="Lucida Sans Unicode" panose="020B0602030504020204" pitchFamily="34" charset="0"/>
                          <a:cs typeface="Lucida Sans Unicode" panose="020B0602030504020204" pitchFamily="34" charset="0"/>
                        </a:rPr>
                        <a:t> MEATS</a:t>
                      </a:r>
                      <a:r>
                        <a:rPr lang="en-US" sz="1200" b="0" spc="40" baseline="0" dirty="0">
                          <a:solidFill>
                            <a:srgbClr val="333333"/>
                          </a:solidFill>
                          <a:latin typeface="Lucida Sans Unicode" panose="020B0602030504020204" pitchFamily="34" charset="0"/>
                          <a:cs typeface="Lucida Sans Unicode" panose="020B0602030504020204" pitchFamily="34" charset="0"/>
                        </a:rPr>
                        <a:t>,</a:t>
                      </a:r>
                      <a:r>
                        <a:rPr lang="en-US" sz="1200" b="1" spc="40" baseline="0" dirty="0">
                          <a:solidFill>
                            <a:srgbClr val="333333"/>
                          </a:solidFill>
                          <a:latin typeface="Lucida Sans Unicode" panose="020B0602030504020204" pitchFamily="34" charset="0"/>
                          <a:cs typeface="Lucida Sans Unicode" panose="020B0602030504020204" pitchFamily="34" charset="0"/>
                        </a:rPr>
                        <a:t> FEW ORGANS</a:t>
                      </a:r>
                      <a:endParaRPr lang="en-US" sz="1200" b="1" spc="40" dirty="0">
                        <a:solidFill>
                          <a:srgbClr val="333333"/>
                        </a:solidFill>
                        <a:latin typeface="Lucida Sans Unicode" panose="020B0602030504020204" pitchFamily="34" charset="0"/>
                        <a:cs typeface="Lucida Sans Unicode" panose="020B0602030504020204" pitchFamily="34" charset="0"/>
                      </a:endParaRP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914400" rtl="0" eaLnBrk="1" fontAlgn="base" latinLnBrk="0" hangingPunct="1">
                        <a:lnSpc>
                          <a:spcPts val="1940"/>
                        </a:lnSpc>
                        <a:spcBef>
                          <a:spcPts val="0"/>
                        </a:spcBef>
                        <a:spcAft>
                          <a:spcPts val="0"/>
                        </a:spcAft>
                        <a:buClrTx/>
                        <a:buSzTx/>
                        <a:buFontTx/>
                        <a:buNone/>
                        <a:tabLst/>
                        <a:defRPr/>
                      </a:pPr>
                      <a:r>
                        <a:rPr kumimoji="0" lang="en-US" sz="1200" b="1" i="0" u="none" strike="noStrike" kern="1200" cap="none" spc="40" normalizeH="0" baseline="0" noProof="0" dirty="0">
                          <a:ln>
                            <a:noFill/>
                          </a:ln>
                          <a:solidFill>
                            <a:srgbClr val="333333"/>
                          </a:solidFill>
                          <a:effectLst/>
                          <a:uLnTx/>
                          <a:uFillTx/>
                          <a:latin typeface="Lucida Sans Unicode" panose="020B0602030504020204" pitchFamily="34" charset="0"/>
                          <a:ea typeface="+mn-ea"/>
                          <a:cs typeface="Lucida Sans Unicode" panose="020B0602030504020204" pitchFamily="34" charset="0"/>
                        </a:rPr>
                        <a:t>ANIMAL FATS</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VEGETABLE OILS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ANIMALS ON PASTURE</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ANIMALS IN CONFINEMENT</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4"/>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DAIRY PRODUCTS RAW AND/OR FERMENTED</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DAIRY PRODUCTS PASTEURIZED</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GRAINS AND LEGUMES SOAKED/FERMENTED</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GRAINS REFINED</a:t>
                      </a:r>
                      <a:r>
                        <a:rPr lang="en-US" sz="1200" b="0" spc="40" dirty="0">
                          <a:solidFill>
                            <a:srgbClr val="333333"/>
                          </a:solidFill>
                          <a:latin typeface="Lucida Sans Unicode" panose="020B0602030504020204" pitchFamily="34" charset="0"/>
                          <a:cs typeface="Lucida Sans Unicode" panose="020B0602030504020204" pitchFamily="34" charset="0"/>
                        </a:rPr>
                        <a:t>,</a:t>
                      </a:r>
                      <a:r>
                        <a:rPr lang="en-US" sz="1200" b="1" spc="40" dirty="0">
                          <a:solidFill>
                            <a:srgbClr val="333333"/>
                          </a:solidFill>
                          <a:latin typeface="Lucida Sans Unicode" panose="020B0602030504020204" pitchFamily="34" charset="0"/>
                          <a:cs typeface="Lucida Sans Unicode" panose="020B0602030504020204" pitchFamily="34" charset="0"/>
                        </a:rPr>
                        <a:t> EXTRUDED</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6"/>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BONE BROTHS	</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MSG</a:t>
                      </a:r>
                      <a:r>
                        <a:rPr lang="en-US" sz="1200" b="0" spc="40" dirty="0">
                          <a:solidFill>
                            <a:srgbClr val="333333"/>
                          </a:solidFill>
                          <a:latin typeface="Lucida Sans Unicode" panose="020B0602030504020204" pitchFamily="34" charset="0"/>
                          <a:cs typeface="Lucida Sans Unicode" panose="020B0602030504020204" pitchFamily="34" charset="0"/>
                        </a:rPr>
                        <a:t>,</a:t>
                      </a:r>
                      <a:r>
                        <a:rPr lang="en-US" sz="1200" b="1" spc="40" dirty="0">
                          <a:solidFill>
                            <a:srgbClr val="333333"/>
                          </a:solidFill>
                          <a:latin typeface="Lucida Sans Unicode" panose="020B0602030504020204" pitchFamily="34" charset="0"/>
                          <a:cs typeface="Lucida Sans Unicode" panose="020B0602030504020204" pitchFamily="34" charset="0"/>
                        </a:rPr>
                        <a:t> ARTIFICIAL FLAVORINGS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7"/>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UNREFINED SWEETENERS (HONEY</a:t>
                      </a:r>
                      <a:r>
                        <a:rPr lang="en-US" sz="1200" b="0" spc="40" baseline="0" dirty="0">
                          <a:solidFill>
                            <a:srgbClr val="333333"/>
                          </a:solidFill>
                          <a:latin typeface="Lucida Sans Unicode" panose="020B0602030504020204" pitchFamily="34" charset="0"/>
                          <a:cs typeface="Lucida Sans Unicode" panose="020B0602030504020204" pitchFamily="34" charset="0"/>
                        </a:rPr>
                        <a:t>,</a:t>
                      </a:r>
                      <a:r>
                        <a:rPr lang="en-US" sz="1200" b="1" spc="40" baseline="0" dirty="0">
                          <a:solidFill>
                            <a:srgbClr val="333333"/>
                          </a:solidFill>
                          <a:latin typeface="Lucida Sans Unicode" panose="020B0602030504020204" pitchFamily="34" charset="0"/>
                          <a:cs typeface="Lucida Sans Unicode" panose="020B0602030504020204" pitchFamily="34" charset="0"/>
                        </a:rPr>
                        <a:t> MAPLE SYRUP)</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REFINED SWEETENERS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8"/>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LACTO-FERMENTED VEGETABLES</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CANNED VEGETABLES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LACTO-FERMENTED BEVERAGES</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MODERN SOFT DRINKS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0"/>
                  </a:ext>
                </a:extLst>
              </a:tr>
              <a:tr h="370840">
                <a:tc>
                  <a:txBody>
                    <a:bodyPr/>
                    <a:lstStyle/>
                    <a:p>
                      <a:pPr>
                        <a:lnSpc>
                          <a:spcPts val="1940"/>
                        </a:lnSpc>
                        <a:spcBef>
                          <a:spcPts val="0"/>
                        </a:spcBef>
                        <a:spcAft>
                          <a:spcPts val="0"/>
                        </a:spcAft>
                      </a:pPr>
                      <a:r>
                        <a:rPr lang="en-US" sz="1200" b="1" spc="40" baseline="0" dirty="0">
                          <a:solidFill>
                            <a:srgbClr val="333333"/>
                          </a:solidFill>
                          <a:latin typeface="Lucida Sans Unicode" panose="020B0602030504020204" pitchFamily="34" charset="0"/>
                          <a:cs typeface="Lucida Sans Unicode" panose="020B0602030504020204" pitchFamily="34" charset="0"/>
                        </a:rPr>
                        <a:t>UNREFINED SALT</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REFINED SALT</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1"/>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NATURAL VITAMINS IN FOODS                                 </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SYNTHETIC VITAMINS ADDED </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2"/>
                  </a:ext>
                </a:extLst>
              </a:tr>
              <a:tr h="370840">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TRADITIONAL COOKING</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MICROWAVE</a:t>
                      </a:r>
                      <a:r>
                        <a:rPr lang="en-US" sz="1200" b="0" spc="40" dirty="0">
                          <a:solidFill>
                            <a:srgbClr val="333333"/>
                          </a:solidFill>
                          <a:latin typeface="Lucida Sans Unicode" panose="020B0602030504020204" pitchFamily="34" charset="0"/>
                          <a:cs typeface="Lucida Sans Unicode" panose="020B0602030504020204" pitchFamily="34" charset="0"/>
                        </a:rPr>
                        <a:t>,</a:t>
                      </a:r>
                      <a:r>
                        <a:rPr lang="en-US" sz="1200" b="1" spc="40" dirty="0">
                          <a:solidFill>
                            <a:srgbClr val="333333"/>
                          </a:solidFill>
                          <a:latin typeface="Lucida Sans Unicode" panose="020B0602030504020204" pitchFamily="34" charset="0"/>
                          <a:cs typeface="Lucida Sans Unicode" panose="020B0602030504020204" pitchFamily="34" charset="0"/>
                        </a:rPr>
                        <a:t> IRRADIATION</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3"/>
                  </a:ext>
                </a:extLst>
              </a:tr>
              <a:tr h="374143">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baseline="0" dirty="0">
                          <a:solidFill>
                            <a:srgbClr val="333333"/>
                          </a:solidFill>
                          <a:latin typeface="Lucida Sans Unicode" panose="020B0602030504020204" pitchFamily="34" charset="0"/>
                          <a:cs typeface="Lucida Sans Unicode" panose="020B0602030504020204" pitchFamily="34" charset="0"/>
                        </a:rPr>
                        <a:t>TRADITIONAL SEEDS/OPEN POLLINATION</a:t>
                      </a: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ts val="1940"/>
                        </a:lnSpc>
                        <a:spcBef>
                          <a:spcPts val="0"/>
                        </a:spcBef>
                        <a:spcAft>
                          <a:spcPts val="0"/>
                        </a:spcAft>
                        <a:buClrTx/>
                        <a:buSzTx/>
                        <a:buFontTx/>
                        <a:buNone/>
                        <a:tabLst/>
                        <a:defRPr/>
                      </a:pPr>
                      <a:r>
                        <a:rPr lang="en-US" sz="1200" b="1" spc="40" dirty="0">
                          <a:solidFill>
                            <a:srgbClr val="333333"/>
                          </a:solidFill>
                          <a:latin typeface="Lucida Sans Unicode" panose="020B0602030504020204" pitchFamily="34" charset="0"/>
                          <a:cs typeface="Lucida Sans Unicode" panose="020B0602030504020204" pitchFamily="34" charset="0"/>
                        </a:rPr>
                        <a:t>HYBRID SEEDS</a:t>
                      </a:r>
                      <a:r>
                        <a:rPr lang="en-US" sz="1200" b="0" spc="40" dirty="0">
                          <a:solidFill>
                            <a:srgbClr val="333333"/>
                          </a:solidFill>
                          <a:latin typeface="Lucida Sans Unicode" panose="020B0602030504020204" pitchFamily="34" charset="0"/>
                          <a:cs typeface="Lucida Sans Unicode" panose="020B0602030504020204" pitchFamily="34" charset="0"/>
                        </a:rPr>
                        <a:t>,</a:t>
                      </a:r>
                      <a:r>
                        <a:rPr lang="en-US" sz="1200" b="1" spc="40" dirty="0">
                          <a:solidFill>
                            <a:srgbClr val="333333"/>
                          </a:solidFill>
                          <a:latin typeface="Lucida Sans Unicode" panose="020B0602030504020204" pitchFamily="34" charset="0"/>
                          <a:cs typeface="Lucida Sans Unicode" panose="020B0602030504020204" pitchFamily="34" charset="0"/>
                        </a:rPr>
                        <a:t> GMO SEEDS</a:t>
                      </a:r>
                    </a:p>
                  </a:txBody>
                  <a:tcPr>
                    <a:lnL w="12700" cap="flat" cmpd="sng" algn="ctr">
                      <a:solidFill>
                        <a:scrgbClr r="0" g="0" b="0"/>
                      </a:solidFill>
                      <a:prstDash val="solid"/>
                      <a:round/>
                      <a:headEnd type="none" w="med" len="med"/>
                      <a:tailEnd type="none" w="med" len="med"/>
                    </a:lnL>
                  </a:tcPr>
                </a:tc>
                <a:extLst>
                  <a:ext uri="{0D108BD9-81ED-4DB2-BD59-A6C34878D82A}">
                    <a16:rowId xmlns:a16="http://schemas.microsoft.com/office/drawing/2014/main" val="10014"/>
                  </a:ext>
                </a:extLst>
              </a:tr>
            </a:tbl>
          </a:graphicData>
        </a:graphic>
      </p:graphicFrame>
      <p:sp>
        <p:nvSpPr>
          <p:cNvPr id="4" name="Title 3"/>
          <p:cNvSpPr>
            <a:spLocks noGrp="1"/>
          </p:cNvSpPr>
          <p:nvPr>
            <p:ph type="title" idx="4294967295"/>
          </p:nvPr>
        </p:nvSpPr>
        <p:spPr>
          <a:xfrm>
            <a:off x="215516" y="363643"/>
            <a:ext cx="8712968" cy="323508"/>
          </a:xfrm>
        </p:spPr>
        <p:txBody>
          <a:bodyPr/>
          <a:lstStyle/>
          <a:p>
            <a:pPr lvl="0" eaLnBrk="1" hangingPunct="1">
              <a:lnSpc>
                <a:spcPts val="1940"/>
              </a:lnSpc>
              <a:spcBef>
                <a:spcPts val="0"/>
              </a:spcBef>
              <a:spcAft>
                <a:spcPts val="0"/>
              </a:spcAft>
              <a:defRPr/>
            </a:pPr>
            <a:r>
              <a:rPr lang="en-US" sz="3600" kern="1200" spc="40" dirty="0">
                <a:solidFill>
                  <a:srgbClr val="333333"/>
                </a:solidFill>
                <a:latin typeface="Lucida Sans Unicode" panose="020B0602030504020204" pitchFamily="34" charset="0"/>
                <a:ea typeface="+mn-ea"/>
                <a:cs typeface="Lucida Sans Unicode" panose="020B0602030504020204" pitchFamily="34" charset="0"/>
              </a:rPr>
              <a:t>SUMMARY</a:t>
            </a:r>
          </a:p>
        </p:txBody>
      </p:sp>
      <p:sp>
        <p:nvSpPr>
          <p:cNvPr id="6" name="Rectangle 5"/>
          <p:cNvSpPr/>
          <p:nvPr/>
        </p:nvSpPr>
        <p:spPr>
          <a:xfrm>
            <a:off x="0" y="688955"/>
            <a:ext cx="9144000" cy="307777"/>
          </a:xfrm>
          <a:prstGeom prst="rect">
            <a:avLst/>
          </a:prstGeom>
        </p:spPr>
        <p:txBody>
          <a:bodyPr wrap="square">
            <a:spAutoFit/>
          </a:bodyPr>
          <a:lstStyle/>
          <a:p>
            <a:pPr algn="ctr"/>
            <a:r>
              <a:rPr lang="en-US" sz="1400" spc="40" baseline="0" dirty="0">
                <a:solidFill>
                  <a:srgbClr val="333333"/>
                </a:solidFill>
                <a:latin typeface="Lucida Sans Unicode" panose="020B0602030504020204" pitchFamily="34" charset="0"/>
                <a:ea typeface="+mj-ea"/>
                <a:cs typeface="Lucida Sans Unicode" panose="020B0602030504020204" pitchFamily="34" charset="0"/>
              </a:rPr>
              <a:t>TRADITIONAL DIETS </a:t>
            </a:r>
            <a:r>
              <a:rPr lang="en-US" sz="1400" b="1" spc="40" baseline="0" dirty="0">
                <a:solidFill>
                  <a:srgbClr val="C00000"/>
                </a:solidFill>
                <a:latin typeface="Lucida Sans Unicode" panose="020B0602030504020204" pitchFamily="34" charset="0"/>
                <a:ea typeface="+mj-ea"/>
                <a:cs typeface="Lucida Sans Unicode" panose="020B0602030504020204" pitchFamily="34" charset="0"/>
              </a:rPr>
              <a:t>MAXIMIZED</a:t>
            </a:r>
            <a:r>
              <a:rPr lang="en-US" sz="1400" spc="40" baseline="0" dirty="0">
                <a:solidFill>
                  <a:srgbClr val="C00000"/>
                </a:solidFill>
                <a:latin typeface="Lucida Sans Unicode" panose="020B0602030504020204" pitchFamily="34" charset="0"/>
                <a:ea typeface="+mj-ea"/>
                <a:cs typeface="Lucida Sans Unicode" panose="020B0602030504020204" pitchFamily="34" charset="0"/>
              </a:rPr>
              <a:t> </a:t>
            </a:r>
            <a:r>
              <a:rPr lang="en-US" sz="1400" spc="40" baseline="0" dirty="0">
                <a:solidFill>
                  <a:srgbClr val="333333"/>
                </a:solidFill>
                <a:latin typeface="Lucida Sans Unicode" panose="020B0602030504020204" pitchFamily="34" charset="0"/>
                <a:ea typeface="+mj-ea"/>
                <a:cs typeface="Lucida Sans Unicode" panose="020B0602030504020204" pitchFamily="34" charset="0"/>
              </a:rPr>
              <a:t>NUTRIENTS WHILE MODERN DIETS</a:t>
            </a:r>
            <a:r>
              <a:rPr lang="en-US" sz="1400" b="1" spc="40" baseline="0" dirty="0">
                <a:solidFill>
                  <a:srgbClr val="333333"/>
                </a:solidFill>
                <a:latin typeface="Lucida Sans Unicode" panose="020B0602030504020204" pitchFamily="34" charset="0"/>
                <a:ea typeface="+mj-ea"/>
                <a:cs typeface="Lucida Sans Unicode" panose="020B0602030504020204" pitchFamily="34" charset="0"/>
              </a:rPr>
              <a:t> </a:t>
            </a:r>
            <a:r>
              <a:rPr lang="en-US" sz="1400" b="1" spc="40" baseline="0" dirty="0">
                <a:solidFill>
                  <a:srgbClr val="3366CC"/>
                </a:solidFill>
                <a:latin typeface="Lucida Sans Unicode" panose="020B0602030504020204" pitchFamily="34" charset="0"/>
                <a:ea typeface="+mj-ea"/>
                <a:cs typeface="Lucida Sans Unicode" panose="020B0602030504020204" pitchFamily="34" charset="0"/>
              </a:rPr>
              <a:t>MINIMIZE </a:t>
            </a:r>
            <a:r>
              <a:rPr lang="en-US" sz="1400" spc="40" baseline="0" dirty="0">
                <a:solidFill>
                  <a:srgbClr val="333333"/>
                </a:solidFill>
                <a:latin typeface="Lucida Sans Unicode" panose="020B0602030504020204" pitchFamily="34" charset="0"/>
                <a:ea typeface="+mj-ea"/>
                <a:cs typeface="Lucida Sans Unicode" panose="020B0602030504020204" pitchFamily="34" charset="0"/>
              </a:rPr>
              <a:t>NUTRIENTS</a:t>
            </a:r>
            <a:endParaRPr lang="en-US" sz="1400" dirty="0">
              <a:latin typeface="Lucida Sans Unicode" panose="020B0602030504020204" pitchFamily="34" charset="0"/>
              <a:cs typeface="Lucida Sans Unicode" panose="020B0602030504020204" pitchFamily="34" charset="0"/>
            </a:endParaRPr>
          </a:p>
        </p:txBody>
      </p:sp>
      <p:sp>
        <p:nvSpPr>
          <p:cNvPr id="2" name="Slide Number Placeholder 1"/>
          <p:cNvSpPr>
            <a:spLocks noGrp="1"/>
          </p:cNvSpPr>
          <p:nvPr>
            <p:ph type="sldNum" sz="quarter" idx="12"/>
          </p:nvPr>
        </p:nvSpPr>
        <p:spPr>
          <a:xfrm>
            <a:off x="7013448" y="6301836"/>
            <a:ext cx="1905000" cy="457200"/>
          </a:xfrm>
        </p:spPr>
        <p:txBody>
          <a:bodyPr/>
          <a:lstStyle/>
          <a:p>
            <a:fld id="{057AD61B-03FB-4438-AD1F-C151CEDA0C9C}" type="slidenum">
              <a:rPr lang="en-US" sz="1200" smtClean="0"/>
              <a:pPr/>
              <a:t>227</a:t>
            </a:fld>
            <a:endParaRPr lang="en-US" sz="1200" dirty="0"/>
          </a:p>
        </p:txBody>
      </p:sp>
    </p:spTree>
    <p:extLst>
      <p:ext uri="{BB962C8B-B14F-4D97-AF65-F5344CB8AC3E}">
        <p14:creationId xmlns:p14="http://schemas.microsoft.com/office/powerpoint/2010/main" val="140832648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1">
            <a:extLst>
              <a:ext uri="{FF2B5EF4-FFF2-40B4-BE49-F238E27FC236}">
                <a16:creationId xmlns:a16="http://schemas.microsoft.com/office/drawing/2014/main" id="{A72CCE68-23C2-4E53-A22B-3243ED625C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2D5551C-6FD7-44D3-B8DE-F4D1955372B7}" type="slidenum">
              <a:rPr lang="en-US" altLang="en-US" sz="1400" smtClean="0"/>
              <a:pPr>
                <a:spcBef>
                  <a:spcPct val="0"/>
                </a:spcBef>
                <a:buFontTx/>
                <a:buNone/>
              </a:pPr>
              <a:t>228</a:t>
            </a:fld>
            <a:endParaRPr lang="en-US" altLang="en-US" sz="1400"/>
          </a:p>
        </p:txBody>
      </p:sp>
      <p:pic>
        <p:nvPicPr>
          <p:cNvPr id="266243" name="Picture 2">
            <a:extLst>
              <a:ext uri="{FF2B5EF4-FFF2-40B4-BE49-F238E27FC236}">
                <a16:creationId xmlns:a16="http://schemas.microsoft.com/office/drawing/2014/main" id="{BF80AC5D-F7D5-4723-BB5B-C85275A8E02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447989"/>
            <a:ext cx="36004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4" name="TextBox 3">
            <a:extLst>
              <a:ext uri="{FF2B5EF4-FFF2-40B4-BE49-F238E27FC236}">
                <a16:creationId xmlns:a16="http://schemas.microsoft.com/office/drawing/2014/main" id="{D72F4F28-CC76-42E0-AE2E-C2D5D556C642}"/>
              </a:ext>
            </a:extLst>
          </p:cNvPr>
          <p:cNvSpPr txBox="1">
            <a:spLocks noChangeArrowheads="1"/>
          </p:cNvSpPr>
          <p:nvPr/>
        </p:nvSpPr>
        <p:spPr bwMode="auto">
          <a:xfrm>
            <a:off x="4133850" y="457200"/>
            <a:ext cx="501015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Meat!</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Sauces and Gravy!</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Bacon!</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Eggs!</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Seafood!</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Fats—Butter, Butter, Butter!</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Salt!</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Grains!</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Milk and Cheese! Cream!</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Pickles!</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Vegetables!</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Soups!</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Sweets!</a:t>
            </a:r>
          </a:p>
          <a:p>
            <a:pPr algn="l" eaLnBrk="1" hangingPunct="1">
              <a:spcBef>
                <a:spcPct val="0"/>
              </a:spcBef>
              <a:buFontTx/>
              <a:buNone/>
            </a:pPr>
            <a:r>
              <a:rPr lang="en-US" altLang="en-US" sz="2800" dirty="0">
                <a:latin typeface="Lucida Sans Unicode" panose="020B0602030504020204" pitchFamily="34" charset="0"/>
                <a:cs typeface="Lucida Sans Unicode" panose="020B0602030504020204" pitchFamily="34" charset="0"/>
              </a:rPr>
              <a:t>Healthy Soft Drinks!</a:t>
            </a:r>
          </a:p>
        </p:txBody>
      </p:sp>
      <p:sp>
        <p:nvSpPr>
          <p:cNvPr id="5" name="TextBox 4">
            <a:extLst>
              <a:ext uri="{FF2B5EF4-FFF2-40B4-BE49-F238E27FC236}">
                <a16:creationId xmlns:a16="http://schemas.microsoft.com/office/drawing/2014/main" id="{CAE73679-11C4-4D76-8FB9-721BE2B92CF3}"/>
              </a:ext>
            </a:extLst>
          </p:cNvPr>
          <p:cNvSpPr txBox="1"/>
          <p:nvPr/>
        </p:nvSpPr>
        <p:spPr>
          <a:xfrm>
            <a:off x="381000" y="3505200"/>
            <a:ext cx="3600450" cy="2308225"/>
          </a:xfrm>
          <a:prstGeom prst="rect">
            <a:avLst/>
          </a:prstGeom>
          <a:noFill/>
        </p:spPr>
        <p:txBody>
          <a:bodyPr>
            <a:spAutoFit/>
          </a:bodyPr>
          <a:lstStyle/>
          <a:p>
            <a:pPr algn="ctr" eaLnBrk="1" hangingPunct="1">
              <a:defRPr/>
            </a:pPr>
            <a:r>
              <a:rPr lang="en-US" sz="3600" b="1" dirty="0">
                <a:solidFill>
                  <a:srgbClr val="FF0000"/>
                </a:solidFill>
                <a:latin typeface="Lucida Sans Unicode" panose="020B0602030504020204" pitchFamily="34" charset="0"/>
                <a:cs typeface="Lucida Sans Unicode" panose="020B0602030504020204" pitchFamily="34" charset="0"/>
              </a:rPr>
              <a:t>No deprivation </a:t>
            </a:r>
          </a:p>
          <a:p>
            <a:pPr algn="ctr" eaLnBrk="1" hangingPunct="1">
              <a:defRPr/>
            </a:pPr>
            <a:r>
              <a:rPr lang="en-US" sz="3600" b="1" dirty="0">
                <a:solidFill>
                  <a:schemeClr val="bg2">
                    <a:lumMod val="75000"/>
                  </a:schemeClr>
                </a:solidFill>
                <a:latin typeface="Lucida Sans Unicode" panose="020B0602030504020204" pitchFamily="34" charset="0"/>
                <a:cs typeface="Lucida Sans Unicode" panose="020B0602030504020204" pitchFamily="34" charset="0"/>
              </a:rPr>
              <a:t>on the </a:t>
            </a:r>
          </a:p>
          <a:p>
            <a:pPr algn="ctr" eaLnBrk="1" hangingPunct="1">
              <a:defRPr/>
            </a:pPr>
            <a:r>
              <a:rPr lang="en-US" sz="3600" b="1" dirty="0">
                <a:solidFill>
                  <a:srgbClr val="0070C0"/>
                </a:solidFill>
                <a:latin typeface="Lucida Sans Unicode" panose="020B0602030504020204" pitchFamily="34" charset="0"/>
                <a:cs typeface="Lucida Sans Unicode" panose="020B0602030504020204" pitchFamily="34" charset="0"/>
              </a:rPr>
              <a:t>Wise Traditions </a:t>
            </a:r>
            <a:r>
              <a:rPr lang="en-US" sz="3600" b="1" dirty="0">
                <a:solidFill>
                  <a:srgbClr val="FF0000"/>
                </a:solidFill>
                <a:latin typeface="Lucida Sans Unicode" panose="020B0602030504020204" pitchFamily="34" charset="0"/>
                <a:cs typeface="Lucida Sans Unicode" panose="020B0602030504020204" pitchFamily="34" charset="0"/>
              </a:rPr>
              <a:t>diet!</a:t>
            </a:r>
          </a:p>
        </p:txBody>
      </p:sp>
    </p:spTree>
    <p:extLst>
      <p:ext uri="{BB962C8B-B14F-4D97-AF65-F5344CB8AC3E}">
        <p14:creationId xmlns:p14="http://schemas.microsoft.com/office/powerpoint/2010/main" val="224542153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ChangeArrowheads="1"/>
          </p:cNvSpPr>
          <p:nvPr/>
        </p:nvSpPr>
        <p:spPr bwMode="auto">
          <a:xfrm>
            <a:off x="405011" y="2699136"/>
            <a:ext cx="8306674" cy="2308324"/>
          </a:xfrm>
          <a:prstGeom prst="rect">
            <a:avLst/>
          </a:prstGeom>
          <a:noFill/>
          <a:ln w="9525">
            <a:noFill/>
            <a:miter lim="800000"/>
            <a:headEnd/>
            <a:tailEnd/>
          </a:ln>
          <a:effectLst/>
        </p:spPr>
        <p:txBody>
          <a:bodyPr wrap="square">
            <a:prstTxWarp prst="textNoShape">
              <a:avLst/>
            </a:prstTxWarp>
            <a:spAutoFit/>
          </a:bodyPr>
          <a:lstStyle/>
          <a:p>
            <a:pPr algn="ctr"/>
            <a:r>
              <a:rPr lang="en-US" sz="3600" b="0" baseline="0" dirty="0" err="1">
                <a:latin typeface="Lucida Sans Unicode" pitchFamily="34" charset="0"/>
                <a:cs typeface="Lucida Sans Unicode" pitchFamily="34" charset="0"/>
              </a:rPr>
              <a:t>Powerpoint</a:t>
            </a:r>
            <a:r>
              <a:rPr lang="en-US" sz="3600" b="0" baseline="0" dirty="0">
                <a:latin typeface="Lucida Sans Unicode" pitchFamily="34" charset="0"/>
                <a:cs typeface="Lucida Sans Unicode" pitchFamily="34" charset="0"/>
              </a:rPr>
              <a:t> Presentation </a:t>
            </a:r>
          </a:p>
          <a:p>
            <a:pPr algn="ctr"/>
            <a:r>
              <a:rPr lang="en-US" sz="3600" b="0" baseline="0" dirty="0">
                <a:latin typeface="Lucida Sans Unicode" pitchFamily="34" charset="0"/>
                <a:cs typeface="Lucida Sans Unicode" pitchFamily="34" charset="0"/>
              </a:rPr>
              <a:t>With notes is posted at</a:t>
            </a:r>
          </a:p>
          <a:p>
            <a:pPr algn="ctr"/>
            <a:endParaRPr lang="en-US" sz="3600" b="0" baseline="0" dirty="0">
              <a:latin typeface="Lucida Sans Unicode" pitchFamily="34" charset="0"/>
              <a:cs typeface="Lucida Sans Unicode" pitchFamily="34" charset="0"/>
            </a:endParaRPr>
          </a:p>
          <a:p>
            <a:pPr algn="ctr"/>
            <a:r>
              <a:rPr lang="en-US" sz="3600" b="0" baseline="0" dirty="0">
                <a:latin typeface="Lucida Sans Unicode" pitchFamily="34" charset="0"/>
                <a:cs typeface="Lucida Sans Unicode" pitchFamily="34" charset="0"/>
              </a:rPr>
              <a:t>NourishingTraditions.com</a:t>
            </a:r>
          </a:p>
        </p:txBody>
      </p:sp>
      <p:sp>
        <p:nvSpPr>
          <p:cNvPr id="2" name="Slide Number Placeholder 1"/>
          <p:cNvSpPr>
            <a:spLocks noGrp="1"/>
          </p:cNvSpPr>
          <p:nvPr>
            <p:ph type="sldNum" sz="quarter" idx="12"/>
          </p:nvPr>
        </p:nvSpPr>
        <p:spPr>
          <a:xfrm>
            <a:off x="7013448" y="6400800"/>
            <a:ext cx="1905000" cy="457200"/>
          </a:xfrm>
        </p:spPr>
        <p:txBody>
          <a:bodyPr/>
          <a:lstStyle/>
          <a:p>
            <a:fld id="{057AD61B-03FB-4438-AD1F-C151CEDA0C9C}" type="slidenum">
              <a:rPr lang="en-US" sz="1200" smtClean="0"/>
              <a:pPr/>
              <a:t>229</a:t>
            </a:fld>
            <a:endParaRPr lang="en-US" sz="1200" dirty="0"/>
          </a:p>
        </p:txBody>
      </p:sp>
      <p:sp>
        <p:nvSpPr>
          <p:cNvPr id="8" name="Title 2"/>
          <p:cNvSpPr txBox="1">
            <a:spLocks/>
          </p:cNvSpPr>
          <p:nvPr/>
        </p:nvSpPr>
        <p:spPr bwMode="auto">
          <a:xfrm>
            <a:off x="-1" y="0"/>
            <a:ext cx="2170545" cy="50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Lucida sans unicode" pitchFamily="34" charset="0"/>
                <a:ea typeface="+mj-ea"/>
                <a:cs typeface="+mj-cs"/>
              </a:defRPr>
            </a:lvl1pPr>
            <a:lvl2pPr algn="ctr" rtl="0" eaLnBrk="0" fontAlgn="base" hangingPunct="0">
              <a:spcBef>
                <a:spcPct val="0"/>
              </a:spcBef>
              <a:spcAft>
                <a:spcPct val="0"/>
              </a:spcAft>
              <a:defRPr sz="4400">
                <a:solidFill>
                  <a:schemeClr val="tx2"/>
                </a:solidFill>
                <a:latin typeface="Arial" pitchFamily="-128" charset="0"/>
              </a:defRPr>
            </a:lvl2pPr>
            <a:lvl3pPr algn="ctr" rtl="0" eaLnBrk="0" fontAlgn="base" hangingPunct="0">
              <a:spcBef>
                <a:spcPct val="0"/>
              </a:spcBef>
              <a:spcAft>
                <a:spcPct val="0"/>
              </a:spcAft>
              <a:defRPr sz="4400">
                <a:solidFill>
                  <a:schemeClr val="tx2"/>
                </a:solidFill>
                <a:latin typeface="Arial" pitchFamily="-128" charset="0"/>
              </a:defRPr>
            </a:lvl3pPr>
            <a:lvl4pPr algn="ctr" rtl="0" eaLnBrk="0" fontAlgn="base" hangingPunct="0">
              <a:spcBef>
                <a:spcPct val="0"/>
              </a:spcBef>
              <a:spcAft>
                <a:spcPct val="0"/>
              </a:spcAft>
              <a:defRPr sz="4400">
                <a:solidFill>
                  <a:schemeClr val="tx2"/>
                </a:solidFill>
                <a:latin typeface="Arial" pitchFamily="-128" charset="0"/>
              </a:defRPr>
            </a:lvl4pPr>
            <a:lvl5pPr algn="ctr" rtl="0" eaLnBrk="0" fontAlgn="base" hangingPunct="0">
              <a:spcBef>
                <a:spcPct val="0"/>
              </a:spcBef>
              <a:spcAft>
                <a:spcPct val="0"/>
              </a:spcAft>
              <a:defRPr sz="4400">
                <a:solidFill>
                  <a:schemeClr val="tx2"/>
                </a:solidFill>
                <a:latin typeface="Arial" pitchFamily="-12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1200" dirty="0">
                <a:solidFill>
                  <a:schemeClr val="bg1"/>
                </a:solidFill>
                <a:latin typeface="Lucida Grande"/>
              </a:rPr>
              <a:t>Title Slide</a:t>
            </a:r>
          </a:p>
        </p:txBody>
      </p:sp>
      <p:sp>
        <p:nvSpPr>
          <p:cNvPr id="6" name="Title 5"/>
          <p:cNvSpPr>
            <a:spLocks noGrp="1"/>
          </p:cNvSpPr>
          <p:nvPr>
            <p:ph type="title" idx="4294967295"/>
          </p:nvPr>
        </p:nvSpPr>
        <p:spPr>
          <a:xfrm>
            <a:off x="781732" y="964628"/>
            <a:ext cx="7634512" cy="1229931"/>
          </a:xfrm>
        </p:spPr>
        <p:txBody>
          <a:bodyPr/>
          <a:lstStyle/>
          <a:p>
            <a:endParaRPr lang="en-US" sz="1200" dirty="0">
              <a:solidFill>
                <a:srgbClr val="FFFFFF"/>
              </a:solidFill>
            </a:endParaRPr>
          </a:p>
        </p:txBody>
      </p:sp>
      <p:pic>
        <p:nvPicPr>
          <p:cNvPr id="3" name="Picture 2">
            <a:extLst>
              <a:ext uri="{FF2B5EF4-FFF2-40B4-BE49-F238E27FC236}">
                <a16:creationId xmlns:a16="http://schemas.microsoft.com/office/drawing/2014/main" id="{6CB7A8FC-4ADE-4641-9D40-D8FDDA1400D7}"/>
              </a:ext>
            </a:extLst>
          </p:cNvPr>
          <p:cNvPicPr>
            <a:picLocks noChangeAspect="1"/>
          </p:cNvPicPr>
          <p:nvPr/>
        </p:nvPicPr>
        <p:blipFill>
          <a:blip r:embed="rId3"/>
          <a:stretch>
            <a:fillRect/>
          </a:stretch>
        </p:blipFill>
        <p:spPr>
          <a:xfrm>
            <a:off x="-1" y="0"/>
            <a:ext cx="9144000" cy="2133600"/>
          </a:xfrm>
          <a:prstGeom prst="rect">
            <a:avLst/>
          </a:prstGeom>
        </p:spPr>
      </p:pic>
    </p:spTree>
    <p:extLst>
      <p:ext uri="{BB962C8B-B14F-4D97-AF65-F5344CB8AC3E}">
        <p14:creationId xmlns:p14="http://schemas.microsoft.com/office/powerpoint/2010/main" val="110900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rot="480858">
            <a:off x="2897582" y="4391804"/>
            <a:ext cx="6208650" cy="2389081"/>
          </a:xfrm>
          <a:prstGeom prst="irregularSeal2">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Oils 1.jpg"/>
          <p:cNvPicPr>
            <a:picLocks noChangeAspect="1"/>
          </p:cNvPicPr>
          <p:nvPr/>
        </p:nvPicPr>
        <p:blipFill rotWithShape="1">
          <a:blip r:embed="rId3" cstate="email">
            <a:extLst>
              <a:ext uri="{28A0092B-C50C-407E-A947-70E740481C1C}">
                <a14:useLocalDpi xmlns:a14="http://schemas.microsoft.com/office/drawing/2010/main" val="0"/>
              </a:ext>
            </a:extLst>
          </a:blip>
          <a:srcRect l="15199" r="17947"/>
          <a:stretch/>
        </p:blipFill>
        <p:spPr>
          <a:xfrm>
            <a:off x="876188" y="3166120"/>
            <a:ext cx="2035846" cy="2254708"/>
          </a:xfrm>
          <a:prstGeom prst="rect">
            <a:avLst/>
          </a:prstGeom>
        </p:spPr>
      </p:pic>
      <p:pic>
        <p:nvPicPr>
          <p:cNvPr id="6" name="Picture 5" descr="Oils 3.jpg"/>
          <p:cNvPicPr>
            <a:picLocks noChangeAspect="1"/>
          </p:cNvPicPr>
          <p:nvPr/>
        </p:nvPicPr>
        <p:blipFill rotWithShape="1">
          <a:blip r:embed="rId4" cstate="email">
            <a:extLst>
              <a:ext uri="{28A0092B-C50C-407E-A947-70E740481C1C}">
                <a14:useLocalDpi xmlns:a14="http://schemas.microsoft.com/office/drawing/2010/main" val="0"/>
              </a:ext>
            </a:extLst>
          </a:blip>
          <a:srcRect l="19869" r="15013" b="6980"/>
          <a:stretch/>
        </p:blipFill>
        <p:spPr>
          <a:xfrm>
            <a:off x="314096" y="192570"/>
            <a:ext cx="1484442" cy="3088425"/>
          </a:xfrm>
          <a:prstGeom prst="rect">
            <a:avLst/>
          </a:prstGeom>
        </p:spPr>
      </p:pic>
      <p:pic>
        <p:nvPicPr>
          <p:cNvPr id="5" name="Picture 4" descr="Oils 2.jpg"/>
          <p:cNvPicPr>
            <a:picLocks noChangeAspect="1"/>
          </p:cNvPicPr>
          <p:nvPr/>
        </p:nvPicPr>
        <p:blipFill rotWithShape="1">
          <a:blip r:embed="rId5" cstate="email">
            <a:extLst>
              <a:ext uri="{28A0092B-C50C-407E-A947-70E740481C1C}">
                <a14:useLocalDpi xmlns:a14="http://schemas.microsoft.com/office/drawing/2010/main" val="0"/>
              </a:ext>
            </a:extLst>
          </a:blip>
          <a:srcRect l="23048" r="18988" b="5979"/>
          <a:stretch/>
        </p:blipFill>
        <p:spPr>
          <a:xfrm>
            <a:off x="1846492" y="229160"/>
            <a:ext cx="1259966" cy="3074659"/>
          </a:xfrm>
          <a:prstGeom prst="rect">
            <a:avLst/>
          </a:prstGeom>
        </p:spPr>
      </p:pic>
      <p:sp>
        <p:nvSpPr>
          <p:cNvPr id="84994" name="TextBox 1"/>
          <p:cNvSpPr txBox="1">
            <a:spLocks noChangeArrowheads="1"/>
          </p:cNvSpPr>
          <p:nvPr/>
        </p:nvSpPr>
        <p:spPr bwMode="auto">
          <a:xfrm>
            <a:off x="3198962" y="1081334"/>
            <a:ext cx="5001609"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lnSpc>
                <a:spcPct val="140000"/>
              </a:lnSpc>
            </a:pPr>
            <a:r>
              <a:rPr lang="en-US" sz="2400" b="1" spc="60" dirty="0">
                <a:solidFill>
                  <a:srgbClr val="000000"/>
                </a:solidFill>
                <a:latin typeface="Lucida Sans Unicode"/>
                <a:cs typeface="Lucida Sans Unicode"/>
              </a:rPr>
              <a:t>LIQUID POLYUNSATURATED OILS CAUSE </a:t>
            </a:r>
            <a:r>
              <a:rPr lang="en-US" sz="2400" b="1" spc="60" dirty="0">
                <a:solidFill>
                  <a:srgbClr val="CC0000"/>
                </a:solidFill>
                <a:latin typeface="Lucida Sans Unicode"/>
                <a:cs typeface="Lucida Sans Unicode"/>
              </a:rPr>
              <a:t>UNCONTROLLED REACTIONS </a:t>
            </a:r>
            <a:r>
              <a:rPr lang="en-US" sz="2400" b="1" spc="60" dirty="0">
                <a:solidFill>
                  <a:srgbClr val="000000"/>
                </a:solidFill>
                <a:latin typeface="Lucida Sans Unicode"/>
                <a:cs typeface="Lucida Sans Unicode"/>
              </a:rPr>
              <a:t>IN THE BODY</a:t>
            </a:r>
          </a:p>
          <a:p>
            <a:pPr algn="ctr" eaLnBrk="1" hangingPunct="1">
              <a:lnSpc>
                <a:spcPct val="140000"/>
              </a:lnSpc>
            </a:pPr>
            <a:endParaRPr lang="en-US" sz="2400" b="1" spc="60" dirty="0">
              <a:latin typeface="Lucida Sans Unicode"/>
              <a:cs typeface="Lucida Sans Unicode"/>
            </a:endParaRPr>
          </a:p>
        </p:txBody>
      </p:sp>
      <p:sp>
        <p:nvSpPr>
          <p:cNvPr id="8" name="Rectangle 7"/>
          <p:cNvSpPr/>
          <p:nvPr/>
        </p:nvSpPr>
        <p:spPr>
          <a:xfrm>
            <a:off x="3200031" y="3034857"/>
            <a:ext cx="5555414" cy="2012859"/>
          </a:xfrm>
          <a:prstGeom prst="rect">
            <a:avLst/>
          </a:prstGeom>
        </p:spPr>
        <p:txBody>
          <a:bodyPr wrap="square">
            <a:spAutoFit/>
          </a:bodyPr>
          <a:lstStyle/>
          <a:p>
            <a:pPr lvl="0">
              <a:lnSpc>
                <a:spcPct val="140000"/>
              </a:lnSpc>
            </a:pPr>
            <a:r>
              <a:rPr lang="en-US" b="1" spc="60" dirty="0">
                <a:solidFill>
                  <a:srgbClr val="000000"/>
                </a:solidFill>
                <a:latin typeface="Lucida Sans Unicode"/>
                <a:cs typeface="Lucida Sans Unicode"/>
              </a:rPr>
              <a:t>SOLID PARTIALLY HYDROGENATED OILS </a:t>
            </a:r>
            <a:r>
              <a:rPr lang="en-US" b="1" spc="60" dirty="0">
                <a:solidFill>
                  <a:srgbClr val="CC0000"/>
                </a:solidFill>
                <a:latin typeface="Lucida Sans Unicode"/>
                <a:cs typeface="Lucida Sans Unicode"/>
              </a:rPr>
              <a:t>INHIBIT REACTIONS </a:t>
            </a:r>
            <a:r>
              <a:rPr lang="en-US" b="1" spc="60" dirty="0">
                <a:solidFill>
                  <a:srgbClr val="000000"/>
                </a:solidFill>
                <a:latin typeface="Lucida Sans Unicode"/>
                <a:cs typeface="Lucida Sans Unicode"/>
              </a:rPr>
              <a:t>IN THE BODY</a:t>
            </a:r>
          </a:p>
          <a:p>
            <a:pPr lvl="0" algn="ctr"/>
            <a:endParaRPr lang="en-US" dirty="0">
              <a:solidFill>
                <a:srgbClr val="000000"/>
              </a:solidFill>
              <a:latin typeface="Lucida Sans Unicode"/>
              <a:cs typeface="Lucida Sans Unicode"/>
            </a:endParaRPr>
          </a:p>
        </p:txBody>
      </p:sp>
      <p:sp>
        <p:nvSpPr>
          <p:cNvPr id="7" name="Title 6"/>
          <p:cNvSpPr>
            <a:spLocks noGrp="1"/>
          </p:cNvSpPr>
          <p:nvPr>
            <p:ph type="title" idx="4294967295"/>
          </p:nvPr>
        </p:nvSpPr>
        <p:spPr>
          <a:xfrm>
            <a:off x="3176708" y="255194"/>
            <a:ext cx="5967291" cy="1143000"/>
          </a:xfrm>
        </p:spPr>
        <p:txBody>
          <a:bodyPr/>
          <a:lstStyle/>
          <a:p>
            <a:pPr algn="l" rtl="0" eaLnBrk="1" fontAlgn="base" hangingPunct="1"/>
            <a:r>
              <a:rPr lang="en-US" sz="3200" b="1" kern="1200" dirty="0">
                <a:solidFill>
                  <a:srgbClr val="000000"/>
                </a:solidFill>
                <a:effectLst/>
                <a:ea typeface="ＭＳ Ｐゴシック"/>
                <a:cs typeface="Lucida Sans Unicode"/>
              </a:rPr>
              <a:t>INDUSTRIAL FATS AND OILS</a:t>
            </a:r>
            <a:endParaRPr lang="en-US" sz="3200" dirty="0">
              <a:effectLst/>
            </a:endParaRPr>
          </a:p>
        </p:txBody>
      </p:sp>
      <p:sp>
        <p:nvSpPr>
          <p:cNvPr id="10" name="Rectangle 9"/>
          <p:cNvSpPr/>
          <p:nvPr/>
        </p:nvSpPr>
        <p:spPr>
          <a:xfrm>
            <a:off x="3858332" y="5194756"/>
            <a:ext cx="3795591" cy="892552"/>
          </a:xfrm>
          <a:prstGeom prst="rect">
            <a:avLst/>
          </a:prstGeom>
        </p:spPr>
        <p:txBody>
          <a:bodyPr wrap="none">
            <a:spAutoFit/>
          </a:bodyPr>
          <a:lstStyle/>
          <a:p>
            <a:pPr lvl="0"/>
            <a:r>
              <a:rPr lang="en-US" sz="2600" b="1" spc="60" dirty="0">
                <a:solidFill>
                  <a:srgbClr val="CC0000"/>
                </a:solidFill>
                <a:latin typeface="Lucida Sans Unicode"/>
                <a:cs typeface="Lucida Sans Unicode"/>
              </a:rPr>
              <a:t>THE RESULT . . .</a:t>
            </a:r>
          </a:p>
          <a:p>
            <a:r>
              <a:rPr lang="en-US" sz="2600" b="1" spc="60" dirty="0">
                <a:solidFill>
                  <a:srgbClr val="CC0000"/>
                </a:solidFill>
                <a:latin typeface="Lucida Sans Unicode"/>
                <a:cs typeface="Lucida Sans Unicode"/>
              </a:rPr>
              <a:t>BIOCHEMICAL CHAOS</a:t>
            </a:r>
            <a:endParaRPr lang="en-US" sz="2600" dirty="0"/>
          </a:p>
        </p:txBody>
      </p:sp>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23</a:t>
            </a:fld>
            <a:endParaRPr lang="en-US" dirty="0"/>
          </a:p>
        </p:txBody>
      </p:sp>
    </p:spTree>
    <p:extLst>
      <p:ext uri="{BB962C8B-B14F-4D97-AF65-F5344CB8AC3E}">
        <p14:creationId xmlns:p14="http://schemas.microsoft.com/office/powerpoint/2010/main" val="1743508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10500" y="351601"/>
            <a:ext cx="7772400" cy="914400"/>
          </a:xfrm>
        </p:spPr>
        <p:txBody>
          <a:bodyPr/>
          <a:lstStyle/>
          <a:p>
            <a:pPr eaLnBrk="1" hangingPunct="1"/>
            <a:r>
              <a:rPr lang="en-US" sz="3200" b="1" dirty="0">
                <a:solidFill>
                  <a:schemeClr val="tx1"/>
                </a:solidFill>
              </a:rPr>
              <a:t>SATURATED FATS VS. TRANS FATS</a:t>
            </a:r>
            <a:r>
              <a:rPr lang="en-US" sz="3200" b="1" dirty="0">
                <a:solidFill>
                  <a:schemeClr val="hlink"/>
                </a:solidFill>
                <a:latin typeface="Arial Rounded MT Bold" charset="0"/>
              </a:rPr>
              <a:t> </a:t>
            </a:r>
          </a:p>
        </p:txBody>
      </p:sp>
      <p:graphicFrame>
        <p:nvGraphicFramePr>
          <p:cNvPr id="151555" name="Group 3"/>
          <p:cNvGraphicFramePr>
            <a:graphicFrameLocks noGrp="1"/>
          </p:cNvGraphicFramePr>
          <p:nvPr>
            <p:ph type="tbl" idx="1"/>
            <p:extLst>
              <p:ext uri="{D42A27DB-BD31-4B8C-83A1-F6EECF244321}">
                <p14:modId xmlns:p14="http://schemas.microsoft.com/office/powerpoint/2010/main" val="3457431985"/>
              </p:ext>
            </p:extLst>
          </p:nvPr>
        </p:nvGraphicFramePr>
        <p:xfrm>
          <a:off x="158865" y="1065425"/>
          <a:ext cx="8832620" cy="5166535"/>
        </p:xfrm>
        <a:graphic>
          <a:graphicData uri="http://schemas.openxmlformats.org/drawingml/2006/table">
            <a:tbl>
              <a:tblPr/>
              <a:tblGrid>
                <a:gridCol w="2241149">
                  <a:extLst>
                    <a:ext uri="{9D8B030D-6E8A-4147-A177-3AD203B41FA5}">
                      <a16:colId xmlns:a16="http://schemas.microsoft.com/office/drawing/2014/main" val="20000"/>
                    </a:ext>
                  </a:extLst>
                </a:gridCol>
                <a:gridCol w="3463491">
                  <a:extLst>
                    <a:ext uri="{9D8B030D-6E8A-4147-A177-3AD203B41FA5}">
                      <a16:colId xmlns:a16="http://schemas.microsoft.com/office/drawing/2014/main" val="20001"/>
                    </a:ext>
                  </a:extLst>
                </a:gridCol>
                <a:gridCol w="3127980">
                  <a:extLst>
                    <a:ext uri="{9D8B030D-6E8A-4147-A177-3AD203B41FA5}">
                      <a16:colId xmlns:a16="http://schemas.microsoft.com/office/drawing/2014/main" val="20002"/>
                    </a:ext>
                  </a:extLst>
                </a:gridCol>
              </a:tblGrid>
              <a:tr h="67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Lucida Sans Unicode"/>
                        <a:ea typeface="ＭＳ Ｐゴシック" charset="0"/>
                      </a:endParaRP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spc="60" normalizeH="0" baseline="0" dirty="0">
                          <a:ln>
                            <a:noFill/>
                          </a:ln>
                          <a:solidFill>
                            <a:srgbClr val="FF0000"/>
                          </a:solidFill>
                          <a:effectLst/>
                          <a:latin typeface="Lucida Sans Unicode"/>
                          <a:ea typeface="ＭＳ Ｐゴシック" charset="0"/>
                        </a:rPr>
                        <a:t>SATURATED FATS</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spc="60" normalizeH="0" baseline="0" dirty="0">
                          <a:ln>
                            <a:noFill/>
                          </a:ln>
                          <a:solidFill>
                            <a:srgbClr val="FF0000"/>
                          </a:solidFill>
                          <a:effectLst/>
                          <a:latin typeface="Lucida Sans Unicode"/>
                          <a:ea typeface="ＭＳ Ｐゴシック" charset="0"/>
                        </a:rPr>
                        <a:t>TRANS FATS</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8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spc="60" normalizeH="0" baseline="0" dirty="0">
                          <a:ln>
                            <a:noFill/>
                          </a:ln>
                          <a:solidFill>
                            <a:schemeClr val="tx1"/>
                          </a:solidFill>
                          <a:effectLst/>
                          <a:latin typeface="Lucida Sans Unicode"/>
                          <a:ea typeface="ＭＳ Ｐゴシック" charset="0"/>
                        </a:rPr>
                        <a:t>CELL MEMBRANES</a:t>
                      </a: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Essential for healthy function</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Interfere with healthy function</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95000"/>
                      </a:schemeClr>
                    </a:solidFill>
                  </a:tcPr>
                </a:tc>
                <a:extLst>
                  <a:ext uri="{0D108BD9-81ED-4DB2-BD59-A6C34878D82A}">
                    <a16:rowId xmlns:a16="http://schemas.microsoft.com/office/drawing/2014/main" val="10001"/>
                  </a:ext>
                </a:extLst>
              </a:tr>
              <a:tr h="64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spc="60" normalizeH="0" baseline="0" dirty="0">
                          <a:ln>
                            <a:noFill/>
                          </a:ln>
                          <a:solidFill>
                            <a:schemeClr val="tx1"/>
                          </a:solidFill>
                          <a:effectLst/>
                          <a:latin typeface="Lucida Sans Unicode"/>
                          <a:ea typeface="ＭＳ Ｐゴシック" charset="0"/>
                        </a:rPr>
                        <a:t>HORMONES</a:t>
                      </a: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Enhance hormone production</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Interfere with hormone production</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spc="60" normalizeH="0" baseline="0" dirty="0">
                          <a:ln>
                            <a:noFill/>
                          </a:ln>
                          <a:solidFill>
                            <a:schemeClr val="tx1"/>
                          </a:solidFill>
                          <a:effectLst/>
                          <a:latin typeface="Lucida Sans Unicode"/>
                          <a:ea typeface="ＭＳ Ｐゴシック" charset="0"/>
                        </a:rPr>
                        <a:t>INFLAMMATION</a:t>
                      </a: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Suppress</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Encourage</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spc="60" normalizeH="0" baseline="0" dirty="0">
                          <a:ln>
                            <a:noFill/>
                          </a:ln>
                          <a:solidFill>
                            <a:schemeClr val="tx1"/>
                          </a:solidFill>
                          <a:effectLst/>
                          <a:latin typeface="Lucida Sans Unicode"/>
                          <a:ea typeface="ＭＳ Ｐゴシック" charset="0"/>
                        </a:rPr>
                        <a:t>HEART DISEASE</a:t>
                      </a: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Lower </a:t>
                      </a:r>
                      <a:r>
                        <a:rPr kumimoji="0" lang="en-US" sz="1800" b="0" i="0" u="none" strike="noStrike" cap="none" normalizeH="0" baseline="0" dirty="0" err="1">
                          <a:ln>
                            <a:noFill/>
                          </a:ln>
                          <a:solidFill>
                            <a:schemeClr val="tx1"/>
                          </a:solidFill>
                          <a:effectLst/>
                          <a:latin typeface="Lucida Sans Unicode"/>
                          <a:ea typeface="ＭＳ Ｐゴシック" charset="0"/>
                        </a:rPr>
                        <a:t>Lp</a:t>
                      </a:r>
                      <a:r>
                        <a:rPr kumimoji="0" lang="en-US" sz="1800" b="0" i="0" u="none" strike="noStrike" cap="none" normalizeH="0" baseline="0" dirty="0">
                          <a:ln>
                            <a:noFill/>
                          </a:ln>
                          <a:solidFill>
                            <a:schemeClr val="tx1"/>
                          </a:solidFill>
                          <a:effectLst/>
                          <a:latin typeface="Lucida Sans Unicode"/>
                          <a:ea typeface="ＭＳ Ｐゴシック" charset="0"/>
                        </a:rPr>
                        <a:t>(a).  Raise </a:t>
                      </a:r>
                      <a:r>
                        <a:rPr lang="en-US" sz="1800" kern="1200" dirty="0">
                          <a:solidFill>
                            <a:schemeClr val="tx1"/>
                          </a:solidFill>
                          <a:latin typeface="Lucida Sans Unicode"/>
                          <a:ea typeface="+mn-ea"/>
                          <a:cs typeface="Lucida Sans Unicode"/>
                        </a:rPr>
                        <a:t>"</a:t>
                      </a:r>
                      <a:r>
                        <a:rPr kumimoji="0" lang="en-US" sz="1800" b="0" i="0" u="none" strike="noStrike" cap="none" normalizeH="0" baseline="0" dirty="0">
                          <a:ln>
                            <a:noFill/>
                          </a:ln>
                          <a:solidFill>
                            <a:schemeClr val="tx1"/>
                          </a:solidFill>
                          <a:effectLst/>
                          <a:latin typeface="Lucida Sans Unicode"/>
                          <a:ea typeface="ＭＳ Ｐゴシック" charset="0"/>
                          <a:cs typeface="Lucida Sans Unicode"/>
                        </a:rPr>
                        <a:t>good</a:t>
                      </a:r>
                      <a:r>
                        <a:rPr lang="en-US" sz="1800" kern="1200" dirty="0">
                          <a:solidFill>
                            <a:schemeClr val="tx1"/>
                          </a:solidFill>
                          <a:latin typeface="Lucida Sans Unicode"/>
                          <a:ea typeface="+mn-ea"/>
                          <a:cs typeface="Lucida Sans Unicode"/>
                        </a:rPr>
                        <a:t>"</a:t>
                      </a:r>
                      <a:r>
                        <a:rPr kumimoji="0" lang="en-US" sz="1800" b="0" i="0" u="none" strike="noStrike" cap="none" normalizeH="0" baseline="0" dirty="0">
                          <a:ln>
                            <a:noFill/>
                          </a:ln>
                          <a:solidFill>
                            <a:schemeClr val="tx1"/>
                          </a:solidFill>
                          <a:effectLst/>
                          <a:latin typeface="Lucida Sans Unicode"/>
                          <a:ea typeface="ＭＳ Ｐゴシック" charset="0"/>
                          <a:cs typeface="Lucida Sans Unicode"/>
                        </a:rPr>
                        <a:t> </a:t>
                      </a:r>
                      <a:r>
                        <a:rPr kumimoji="0" lang="en-US" sz="1800" b="0" i="0" u="none" strike="noStrike" cap="none" normalizeH="0" baseline="0" dirty="0">
                          <a:ln>
                            <a:noFill/>
                          </a:ln>
                          <a:solidFill>
                            <a:schemeClr val="tx1"/>
                          </a:solidFill>
                          <a:effectLst/>
                          <a:latin typeface="Lucida Sans Unicode"/>
                          <a:ea typeface="ＭＳ Ｐゴシック" charset="0"/>
                        </a:rPr>
                        <a:t>cholesterol</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Raise </a:t>
                      </a:r>
                      <a:r>
                        <a:rPr kumimoji="0" lang="en-US" sz="1800" b="0" i="0" u="none" strike="noStrike" cap="none" normalizeH="0" baseline="0" dirty="0" err="1">
                          <a:ln>
                            <a:noFill/>
                          </a:ln>
                          <a:solidFill>
                            <a:schemeClr val="tx1"/>
                          </a:solidFill>
                          <a:effectLst/>
                          <a:latin typeface="Lucida Sans Unicode"/>
                          <a:ea typeface="ＭＳ Ｐゴシック" charset="0"/>
                        </a:rPr>
                        <a:t>Lp</a:t>
                      </a:r>
                      <a:r>
                        <a:rPr kumimoji="0" lang="en-US" sz="1800" b="0" i="0" u="none" strike="noStrike" cap="none" normalizeH="0" baseline="0" dirty="0">
                          <a:ln>
                            <a:noFill/>
                          </a:ln>
                          <a:solidFill>
                            <a:schemeClr val="tx1"/>
                          </a:solidFill>
                          <a:effectLst/>
                          <a:latin typeface="Lucida Sans Unicode"/>
                          <a:ea typeface="ＭＳ Ｐゴシック" charset="0"/>
                        </a:rPr>
                        <a:t>(a).  Lower </a:t>
                      </a:r>
                      <a:r>
                        <a:rPr lang="en-US" sz="1800" kern="1200" dirty="0">
                          <a:solidFill>
                            <a:schemeClr val="tx1"/>
                          </a:solidFill>
                          <a:latin typeface="Lucida Sans Unicode"/>
                          <a:ea typeface="+mn-ea"/>
                          <a:cs typeface="Lucida Sans Unicode"/>
                        </a:rPr>
                        <a:t>"</a:t>
                      </a:r>
                      <a:r>
                        <a:rPr kumimoji="0" lang="en-US" sz="1800" b="0" i="0" u="none" strike="noStrike" cap="none" normalizeH="0" baseline="0" dirty="0">
                          <a:ln>
                            <a:noFill/>
                          </a:ln>
                          <a:solidFill>
                            <a:schemeClr val="tx1"/>
                          </a:solidFill>
                          <a:effectLst/>
                          <a:latin typeface="Lucida Sans Unicode"/>
                          <a:ea typeface="ＭＳ Ｐゴシック" charset="0"/>
                        </a:rPr>
                        <a:t>good</a:t>
                      </a:r>
                      <a:r>
                        <a:rPr lang="en-US" sz="1800" kern="1200" dirty="0">
                          <a:solidFill>
                            <a:schemeClr val="tx1"/>
                          </a:solidFill>
                          <a:latin typeface="Lucida Sans Unicode"/>
                          <a:ea typeface="+mn-ea"/>
                          <a:cs typeface="Lucida Sans Unicode"/>
                        </a:rPr>
                        <a:t>"</a:t>
                      </a:r>
                      <a:r>
                        <a:rPr kumimoji="0" lang="en-US" sz="1800" b="0" i="0" u="none" strike="noStrike" cap="none" normalizeH="0" baseline="0" dirty="0">
                          <a:ln>
                            <a:noFill/>
                          </a:ln>
                          <a:solidFill>
                            <a:schemeClr val="tx1"/>
                          </a:solidFill>
                          <a:effectLst/>
                          <a:latin typeface="Lucida Sans Unicode"/>
                          <a:ea typeface="ＭＳ Ｐゴシック" charset="0"/>
                        </a:rPr>
                        <a:t> cholesterol</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spc="60" normalizeH="0" baseline="0" dirty="0">
                          <a:ln>
                            <a:noFill/>
                          </a:ln>
                          <a:solidFill>
                            <a:schemeClr val="tx1"/>
                          </a:solidFill>
                          <a:effectLst/>
                          <a:latin typeface="Lucida Sans Unicode"/>
                          <a:ea typeface="ＭＳ Ｐゴシック" charset="0"/>
                        </a:rPr>
                        <a:t>OMEGA-3</a:t>
                      </a: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Put in tissues and conserve</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Reduce levels in tissues</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spc="60" normalizeH="0" baseline="0" dirty="0">
                          <a:ln>
                            <a:noFill/>
                          </a:ln>
                          <a:solidFill>
                            <a:schemeClr val="tx1"/>
                          </a:solidFill>
                          <a:effectLst/>
                          <a:latin typeface="Lucida Sans Unicode"/>
                          <a:ea typeface="ＭＳ Ｐゴシック" charset="0"/>
                        </a:rPr>
                        <a:t>DIABETES</a:t>
                      </a: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Help insulin receptors</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Inhibit insulin receptors</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3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spc="60" normalizeH="0" baseline="0" dirty="0">
                          <a:ln>
                            <a:noFill/>
                          </a:ln>
                          <a:solidFill>
                            <a:schemeClr val="tx1"/>
                          </a:solidFill>
                          <a:effectLst/>
                          <a:latin typeface="Lucida Sans Unicode"/>
                          <a:ea typeface="ＭＳ Ｐゴシック" charset="0"/>
                        </a:rPr>
                        <a:t>IMMUNE SYSTEM</a:t>
                      </a: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Enhance</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Depress</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7"/>
                  </a:ext>
                </a:extLst>
              </a:tr>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spc="60" normalizeH="0" baseline="0" dirty="0">
                          <a:ln>
                            <a:noFill/>
                          </a:ln>
                          <a:solidFill>
                            <a:schemeClr val="tx1"/>
                          </a:solidFill>
                          <a:effectLst/>
                          <a:latin typeface="Lucida Sans Unicode"/>
                          <a:ea typeface="ＭＳ Ｐゴシック" charset="0"/>
                        </a:rPr>
                        <a:t>PROSTAGLANDINS</a:t>
                      </a:r>
                    </a:p>
                  </a:txBody>
                  <a:tcPr marT="45726" marB="45726"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Encourage production and balance</a:t>
                      </a:r>
                    </a:p>
                  </a:txBody>
                  <a:tcPr marT="45726" marB="4572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Lucida Sans Unicode"/>
                          <a:ea typeface="ＭＳ Ｐゴシック" charset="0"/>
                        </a:rPr>
                        <a:t>Depress production</a:t>
                      </a:r>
                      <a:r>
                        <a:rPr kumimoji="0" lang="en-US" sz="1800" b="0" i="0" u="none" strike="noStrike" cap="none" normalizeH="0" baseline="0" dirty="0">
                          <a:ln>
                            <a:noFill/>
                          </a:ln>
                          <a:solidFill>
                            <a:schemeClr val="tx1"/>
                          </a:solidFill>
                          <a:effectLst/>
                          <a:latin typeface="Verdana"/>
                          <a:ea typeface="ＭＳ Ｐゴシック" charset="0"/>
                          <a:cs typeface="Verdana"/>
                        </a:rPr>
                        <a:t>;</a:t>
                      </a:r>
                      <a:r>
                        <a:rPr kumimoji="0" lang="en-US" sz="1800" b="0" i="0" u="none" strike="noStrike" cap="none" normalizeH="0" baseline="0" dirty="0">
                          <a:ln>
                            <a:noFill/>
                          </a:ln>
                          <a:solidFill>
                            <a:schemeClr val="tx1"/>
                          </a:solidFill>
                          <a:effectLst/>
                          <a:latin typeface="Lucida Sans Unicode"/>
                          <a:ea typeface="ＭＳ Ｐゴシック" charset="0"/>
                        </a:rPr>
                        <a:t> cause imbalances</a:t>
                      </a:r>
                    </a:p>
                  </a:txBody>
                  <a:tcPr marT="45726" marB="45726"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Slide Number Placeholder 1"/>
          <p:cNvSpPr>
            <a:spLocks noGrp="1"/>
          </p:cNvSpPr>
          <p:nvPr>
            <p:ph type="sldNum" sz="quarter" idx="12"/>
          </p:nvPr>
        </p:nvSpPr>
        <p:spPr/>
        <p:txBody>
          <a:bodyPr/>
          <a:lstStyle/>
          <a:p>
            <a:pPr>
              <a:defRPr/>
            </a:pPr>
            <a:fld id="{561E4B88-DB93-B94B-9190-F82033C8AC91}" type="slidenum">
              <a:rPr lang="en-US" smtClean="0"/>
              <a:pPr>
                <a:defRPr/>
              </a:pPr>
              <a:t>24</a:t>
            </a:fld>
            <a:endParaRPr lang="en-US" dirty="0"/>
          </a:p>
        </p:txBody>
      </p:sp>
    </p:spTree>
    <p:extLst>
      <p:ext uri="{BB962C8B-B14F-4D97-AF65-F5344CB8AC3E}">
        <p14:creationId xmlns:p14="http://schemas.microsoft.com/office/powerpoint/2010/main" val="3242457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25</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0764" y="0"/>
            <a:ext cx="7542471" cy="6858000"/>
          </a:xfrm>
          <a:prstGeom prst="rect">
            <a:avLst/>
          </a:prstGeom>
        </p:spPr>
      </p:pic>
    </p:spTree>
    <p:extLst>
      <p:ext uri="{BB962C8B-B14F-4D97-AF65-F5344CB8AC3E}">
        <p14:creationId xmlns:p14="http://schemas.microsoft.com/office/powerpoint/2010/main" val="3717991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http://nativesunjax.files.wordpress.com/2010/06/daiyacheese2.jpg?w=500&amp;h=2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090" y="1748790"/>
            <a:ext cx="5966460" cy="352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2"/>
          <p:cNvSpPr txBox="1">
            <a:spLocks noChangeArrowheads="1"/>
          </p:cNvSpPr>
          <p:nvPr/>
        </p:nvSpPr>
        <p:spPr bwMode="auto">
          <a:xfrm>
            <a:off x="1143000" y="5280660"/>
            <a:ext cx="7406640" cy="130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dirty="0">
                <a:latin typeface="Arial" pitchFamily="34" charset="0"/>
                <a:cs typeface="Arial" pitchFamily="34" charset="0"/>
              </a:rPr>
              <a:t>“</a:t>
            </a:r>
            <a:r>
              <a:rPr lang="en-US" altLang="en-US" sz="2000" dirty="0" err="1">
                <a:latin typeface="Lucida Sans Unicode" panose="020B0602030504020204" pitchFamily="34" charset="0"/>
                <a:cs typeface="Lucida Sans Unicode" panose="020B0602030504020204" pitchFamily="34" charset="0"/>
              </a:rPr>
              <a:t>Daiya</a:t>
            </a:r>
            <a:r>
              <a:rPr lang="en-US" altLang="en-US" sz="2000" dirty="0">
                <a:latin typeface="Lucida Sans Unicode" panose="020B0602030504020204" pitchFamily="34" charset="0"/>
                <a:cs typeface="Lucida Sans Unicode" panose="020B0602030504020204" pitchFamily="34" charset="0"/>
              </a:rPr>
              <a:t> is a delicious, dairy-free vegan cheese product that can melt &amp; stretch just like ‘real’ cheese. The product comes in cheddar and mozzarella as a shredded cheese perfect for nachos, mac &amp; cheese, pizza, lasagna &amp; more.”</a:t>
            </a:r>
          </a:p>
        </p:txBody>
      </p:sp>
      <p:sp>
        <p:nvSpPr>
          <p:cNvPr id="76804" name="TextBox 3"/>
          <p:cNvSpPr txBox="1">
            <a:spLocks noChangeArrowheads="1"/>
          </p:cNvSpPr>
          <p:nvPr/>
        </p:nvSpPr>
        <p:spPr bwMode="auto">
          <a:xfrm>
            <a:off x="0" y="157480"/>
            <a:ext cx="9144000" cy="131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200" dirty="0">
                <a:solidFill>
                  <a:srgbClr val="FF0000"/>
                </a:solidFill>
                <a:latin typeface="Lucida Sans Unicode" panose="020B0602030504020204" pitchFamily="34" charset="0"/>
                <a:cs typeface="Lucida Sans Unicode" panose="020B0602030504020204" pitchFamily="34" charset="0"/>
              </a:rPr>
              <a:t>COINCIDENCE?</a:t>
            </a:r>
          </a:p>
          <a:p>
            <a:pPr algn="ctr" eaLnBrk="1" hangingPunct="1"/>
            <a:r>
              <a:rPr lang="en-US" altLang="en-US" dirty="0">
                <a:latin typeface="Lucida Sans Unicode" panose="020B0602030504020204" pitchFamily="34" charset="0"/>
                <a:cs typeface="Lucida Sans Unicode" panose="020B0602030504020204" pitchFamily="34" charset="0"/>
              </a:rPr>
              <a:t>“New, more realistic </a:t>
            </a:r>
          </a:p>
          <a:p>
            <a:pPr algn="ctr" eaLnBrk="1" hangingPunct="1"/>
            <a:r>
              <a:rPr lang="en-US" altLang="en-US" dirty="0">
                <a:latin typeface="Lucida Sans Unicode" panose="020B0602030504020204" pitchFamily="34" charset="0"/>
                <a:cs typeface="Lucida Sans Unicode" panose="020B0602030504020204" pitchFamily="34" charset="0"/>
              </a:rPr>
              <a:t>soy imitation cheeses coming to market.”</a:t>
            </a:r>
          </a:p>
        </p:txBody>
      </p:sp>
    </p:spTree>
    <p:extLst>
      <p:ext uri="{BB962C8B-B14F-4D97-AF65-F5344CB8AC3E}">
        <p14:creationId xmlns:p14="http://schemas.microsoft.com/office/powerpoint/2010/main" val="140923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2625" y="3000375"/>
            <a:ext cx="7772400" cy="1143000"/>
          </a:xfrm>
        </p:spPr>
        <p:txBody>
          <a:bodyPr/>
          <a:lstStyle/>
          <a:p>
            <a:r>
              <a:rPr lang="en-US" sz="3600" dirty="0"/>
              <a:t>Margarine’s and Spreads</a:t>
            </a:r>
          </a:p>
        </p:txBody>
      </p:sp>
      <p:pic>
        <p:nvPicPr>
          <p:cNvPr id="3" name="Picture 2" descr="Margarine Grocery.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024" y="828675"/>
            <a:ext cx="8229601" cy="5486400"/>
          </a:xfrm>
          <a:prstGeom prst="rect">
            <a:avLst/>
          </a:prstGeom>
        </p:spPr>
      </p:pic>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27</a:t>
            </a:fld>
            <a:endParaRPr lang="en-US" dirty="0"/>
          </a:p>
        </p:txBody>
      </p:sp>
    </p:spTree>
    <p:extLst>
      <p:ext uri="{BB962C8B-B14F-4D97-AF65-F5344CB8AC3E}">
        <p14:creationId xmlns:p14="http://schemas.microsoft.com/office/powerpoint/2010/main" val="3226777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idx="4294967295"/>
          </p:nvPr>
        </p:nvSpPr>
        <p:spPr>
          <a:xfrm>
            <a:off x="682625" y="3000375"/>
            <a:ext cx="7772400" cy="1143000"/>
          </a:xfrm>
        </p:spPr>
        <p:txBody>
          <a:bodyPr/>
          <a:lstStyle/>
          <a:p>
            <a:pPr eaLnBrk="1" hangingPunct="1"/>
            <a:r>
              <a:rPr lang="en-US" sz="3600" dirty="0">
                <a:solidFill>
                  <a:schemeClr val="tx1"/>
                </a:solidFill>
              </a:rPr>
              <a:t>Soft Spread 1</a:t>
            </a:r>
          </a:p>
        </p:txBody>
      </p:sp>
      <p:pic>
        <p:nvPicPr>
          <p:cNvPr id="2" name="Picture 1" descr="Screen shot 2011-06-02 at 1.22.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12" y="1057275"/>
            <a:ext cx="7778626" cy="5029200"/>
          </a:xfrm>
          <a:prstGeom prst="rect">
            <a:avLst/>
          </a:prstGeom>
        </p:spPr>
      </p:pic>
      <p:sp>
        <p:nvSpPr>
          <p:cNvPr id="189442" name="Text Box 4"/>
          <p:cNvSpPr txBox="1">
            <a:spLocks noChangeArrowheads="1"/>
          </p:cNvSpPr>
          <p:nvPr/>
        </p:nvSpPr>
        <p:spPr bwMode="auto">
          <a:xfrm>
            <a:off x="5178780" y="4662009"/>
            <a:ext cx="32999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kern="0" spc="60" dirty="0">
                <a:solidFill>
                  <a:schemeClr val="bg1"/>
                </a:solidFill>
                <a:latin typeface="Lucida Sans Unicode"/>
              </a:rPr>
              <a:t>SOFT SPREAD</a:t>
            </a:r>
          </a:p>
        </p:txBody>
      </p:sp>
      <p:sp>
        <p:nvSpPr>
          <p:cNvPr id="189445" name="Rectangle 1"/>
          <p:cNvSpPr>
            <a:spLocks noChangeArrowheads="1"/>
          </p:cNvSpPr>
          <p:nvPr/>
        </p:nvSpPr>
        <p:spPr bwMode="auto">
          <a:xfrm>
            <a:off x="2374488" y="4618829"/>
            <a:ext cx="1461457"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400" b="1" dirty="0">
                <a:latin typeface="Lucida Sans Unicode"/>
              </a:rPr>
              <a:t> </a:t>
            </a:r>
            <a:r>
              <a:rPr lang="en-US" sz="2400" b="1" kern="0" spc="60" dirty="0">
                <a:solidFill>
                  <a:schemeClr val="bg1"/>
                </a:solidFill>
                <a:latin typeface="Lucida Sans Unicode"/>
              </a:rPr>
              <a:t>BUTTER</a:t>
            </a:r>
            <a:endParaRPr lang="en-US" sz="2400" kern="0" spc="60" dirty="0">
              <a:solidFill>
                <a:schemeClr val="bg1"/>
              </a:solidFill>
              <a:latin typeface="Lucida Sans Unicode"/>
            </a:endParaRPr>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28</a:t>
            </a:fld>
            <a:endParaRPr lang="en-US" dirty="0"/>
          </a:p>
        </p:txBody>
      </p:sp>
    </p:spTree>
    <p:extLst>
      <p:ext uri="{BB962C8B-B14F-4D97-AF65-F5344CB8AC3E}">
        <p14:creationId xmlns:p14="http://schemas.microsoft.com/office/powerpoint/2010/main" val="3934010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idx="4294967295"/>
          </p:nvPr>
        </p:nvSpPr>
        <p:spPr>
          <a:xfrm>
            <a:off x="682625" y="3000375"/>
            <a:ext cx="7772400" cy="1143000"/>
          </a:xfrm>
        </p:spPr>
        <p:txBody>
          <a:bodyPr/>
          <a:lstStyle/>
          <a:p>
            <a:pPr eaLnBrk="1" hangingPunct="1"/>
            <a:r>
              <a:rPr lang="en-US" sz="3600" dirty="0">
                <a:solidFill>
                  <a:srgbClr val="000000"/>
                </a:solidFill>
              </a:rPr>
              <a:t>Soft Spread 2</a:t>
            </a:r>
          </a:p>
        </p:txBody>
      </p:sp>
      <p:pic>
        <p:nvPicPr>
          <p:cNvPr id="191490" name="Picture 4" descr="Trad2_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09625"/>
            <a:ext cx="80010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29</a:t>
            </a:fld>
            <a:endParaRPr lang="en-US" dirty="0"/>
          </a:p>
        </p:txBody>
      </p:sp>
    </p:spTree>
    <p:extLst>
      <p:ext uri="{BB962C8B-B14F-4D97-AF65-F5344CB8AC3E}">
        <p14:creationId xmlns:p14="http://schemas.microsoft.com/office/powerpoint/2010/main" val="1357017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idx="4294967295"/>
          </p:nvPr>
        </p:nvSpPr>
        <p:spPr>
          <a:xfrm>
            <a:off x="685800" y="2112755"/>
            <a:ext cx="7772400" cy="2133600"/>
          </a:xfrm>
        </p:spPr>
        <p:txBody>
          <a:bodyPr/>
          <a:lstStyle/>
          <a:p>
            <a:pPr eaLnBrk="1" hangingPunct="1">
              <a:lnSpc>
                <a:spcPct val="150000"/>
              </a:lnSpc>
              <a:spcAft>
                <a:spcPts val="0"/>
              </a:spcAft>
            </a:pPr>
            <a:r>
              <a:rPr lang="en-US" b="1" dirty="0"/>
              <a:t>1. MAKE YOUR OWN</a:t>
            </a:r>
            <a:br>
              <a:rPr lang="en-US" b="1" dirty="0"/>
            </a:br>
            <a:r>
              <a:rPr lang="en-US" b="1" dirty="0"/>
              <a:t>SALAD DRESSING</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3</a:t>
            </a:fld>
            <a:endParaRPr lang="en-US" dirty="0"/>
          </a:p>
        </p:txBody>
      </p:sp>
    </p:spTree>
    <p:extLst>
      <p:ext uri="{BB962C8B-B14F-4D97-AF65-F5344CB8AC3E}">
        <p14:creationId xmlns:p14="http://schemas.microsoft.com/office/powerpoint/2010/main" val="3845476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idx="4294967295"/>
          </p:nvPr>
        </p:nvSpPr>
        <p:spPr>
          <a:xfrm>
            <a:off x="764563" y="3000375"/>
            <a:ext cx="7772400" cy="1143000"/>
          </a:xfrm>
        </p:spPr>
        <p:txBody>
          <a:bodyPr/>
          <a:lstStyle/>
          <a:p>
            <a:pPr eaLnBrk="1" hangingPunct="1"/>
            <a:r>
              <a:rPr lang="en-US" sz="3600" dirty="0">
                <a:solidFill>
                  <a:schemeClr val="tx1"/>
                </a:solidFill>
              </a:rPr>
              <a:t>Soft Spread 3</a:t>
            </a:r>
          </a:p>
        </p:txBody>
      </p:sp>
      <p:pic>
        <p:nvPicPr>
          <p:cNvPr id="193538" name="Picture 4" descr="Trad2_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930275"/>
            <a:ext cx="81534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30</a:t>
            </a:fld>
            <a:endParaRPr lang="en-US" dirty="0"/>
          </a:p>
        </p:txBody>
      </p:sp>
    </p:spTree>
    <p:extLst>
      <p:ext uri="{BB962C8B-B14F-4D97-AF65-F5344CB8AC3E}">
        <p14:creationId xmlns:p14="http://schemas.microsoft.com/office/powerpoint/2010/main" val="37510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682625" y="3986301"/>
            <a:ext cx="7772400" cy="1143000"/>
          </a:xfrm>
        </p:spPr>
        <p:txBody>
          <a:bodyPr/>
          <a:lstStyle/>
          <a:p>
            <a:r>
              <a:rPr lang="en-US" sz="3600" dirty="0"/>
              <a:t>Partially Hydrogenated</a:t>
            </a:r>
            <a:r>
              <a:rPr lang="en-US" sz="3600" baseline="0" dirty="0"/>
              <a:t> Vegetable Oils</a:t>
            </a:r>
            <a:endParaRPr lang="en-US" sz="3600" dirty="0"/>
          </a:p>
        </p:txBody>
      </p:sp>
      <p:pic>
        <p:nvPicPr>
          <p:cNvPr id="195586" name="Picture 8" descr="Trans Fat 7.jpg"/>
          <p:cNvPicPr>
            <a:picLocks noChangeAspect="1"/>
          </p:cNvPicPr>
          <p:nvPr/>
        </p:nvPicPr>
        <p:blipFill>
          <a:blip r:embed="rId3" cstate="email">
            <a:extLst>
              <a:ext uri="{28A0092B-C50C-407E-A947-70E740481C1C}">
                <a14:useLocalDpi xmlns:a14="http://schemas.microsoft.com/office/drawing/2010/main" val="0"/>
              </a:ext>
            </a:extLst>
          </a:blip>
          <a:srcRect t="10362"/>
          <a:stretch>
            <a:fillRect/>
          </a:stretch>
        </p:blipFill>
        <p:spPr bwMode="auto">
          <a:xfrm>
            <a:off x="2556169" y="3304242"/>
            <a:ext cx="4290128" cy="308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5" name="Picture 9" descr="Trans Fat 8 - Peanut Butter.png"/>
          <p:cNvSpPr>
            <a:spLocks noChangeAspect="1"/>
          </p:cNvSpPr>
          <p:nvPr/>
        </p:nvSpPr>
        <p:spPr bwMode="auto">
          <a:xfrm>
            <a:off x="5918200" y="2424113"/>
            <a:ext cx="3225800"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195588" name="Picture 1" descr="Trans Fat.jpg"/>
          <p:cNvSpPr>
            <a:spLocks noChangeAspect="1"/>
          </p:cNvSpPr>
          <p:nvPr/>
        </p:nvSpPr>
        <p:spPr bwMode="auto">
          <a:xfrm>
            <a:off x="0" y="0"/>
            <a:ext cx="4884738"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195589" name="Picture 13" descr="Trans Fat 5 - Bread.png"/>
          <p:cNvSpPr>
            <a:spLocks noChangeAspect="1"/>
          </p:cNvSpPr>
          <p:nvPr/>
        </p:nvSpPr>
        <p:spPr bwMode="auto">
          <a:xfrm>
            <a:off x="4630738" y="0"/>
            <a:ext cx="4932362"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195590" name="Picture 14" descr="Trans Fat 1 - Donut.png"/>
          <p:cNvSpPr>
            <a:spLocks noChangeAspect="1"/>
          </p:cNvSpPr>
          <p:nvPr/>
        </p:nvSpPr>
        <p:spPr bwMode="auto">
          <a:xfrm>
            <a:off x="2730500" y="2720975"/>
            <a:ext cx="367665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pic>
        <p:nvPicPr>
          <p:cNvPr id="4" name="Picture 3" descr="Trans Fat.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
            <a:ext cx="5087915" cy="3453336"/>
          </a:xfrm>
          <a:prstGeom prst="rect">
            <a:avLst/>
          </a:prstGeom>
        </p:spPr>
      </p:pic>
      <p:pic>
        <p:nvPicPr>
          <p:cNvPr id="2" name="Picture 1" descr="Trans Fat 1 - Donut.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046" y="2982027"/>
            <a:ext cx="3604834" cy="3775225"/>
          </a:xfrm>
          <a:prstGeom prst="rect">
            <a:avLst/>
          </a:prstGeom>
        </p:spPr>
      </p:pic>
      <p:pic>
        <p:nvPicPr>
          <p:cNvPr id="3" name="Picture 2" descr="Trans Fat 5 - Bread.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70413" y="146543"/>
            <a:ext cx="4841957" cy="3218478"/>
          </a:xfrm>
          <a:prstGeom prst="rect">
            <a:avLst/>
          </a:prstGeom>
        </p:spPr>
      </p:pic>
      <p:pic>
        <p:nvPicPr>
          <p:cNvPr id="5" name="Picture 4" descr="Trans Fat 8 - Peanut Butter.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47265" y="2697842"/>
            <a:ext cx="2996735" cy="4007320"/>
          </a:xfrm>
          <a:prstGeom prst="rect">
            <a:avLst/>
          </a:prstGeom>
        </p:spPr>
      </p:pic>
      <p:sp>
        <p:nvSpPr>
          <p:cNvPr id="7" name="Slide Number Placeholder 6"/>
          <p:cNvSpPr>
            <a:spLocks noGrp="1"/>
          </p:cNvSpPr>
          <p:nvPr>
            <p:ph type="sldNum" sz="quarter" idx="12"/>
          </p:nvPr>
        </p:nvSpPr>
        <p:spPr/>
        <p:txBody>
          <a:bodyPr/>
          <a:lstStyle/>
          <a:p>
            <a:pPr>
              <a:defRPr/>
            </a:pPr>
            <a:fld id="{F4C2CD96-F40F-D44A-BBA3-74B283F389DB}" type="slidenum">
              <a:rPr lang="en-US" smtClean="0"/>
              <a:pPr>
                <a:defRPr/>
              </a:pPr>
              <a:t>31</a:t>
            </a:fld>
            <a:endParaRPr lang="en-US" dirty="0"/>
          </a:p>
        </p:txBody>
      </p:sp>
    </p:spTree>
    <p:extLst>
      <p:ext uri="{BB962C8B-B14F-4D97-AF65-F5344CB8AC3E}">
        <p14:creationId xmlns:p14="http://schemas.microsoft.com/office/powerpoint/2010/main" val="4189428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descr="chips.jpg"/>
          <p:cNvPicPr>
            <a:picLocks noChangeAspect="1"/>
          </p:cNvPicPr>
          <p:nvPr/>
        </p:nvPicPr>
        <p:blipFill>
          <a:blip r:embed="rId3">
            <a:extLst>
              <a:ext uri="{28A0092B-C50C-407E-A947-70E740481C1C}">
                <a14:useLocalDpi xmlns:a14="http://schemas.microsoft.com/office/drawing/2010/main" val="0"/>
              </a:ext>
            </a:extLst>
          </a:blip>
          <a:srcRect l="2379"/>
          <a:stretch>
            <a:fillRect/>
          </a:stretch>
        </p:blipFill>
        <p:spPr bwMode="auto">
          <a:xfrm>
            <a:off x="0" y="2716213"/>
            <a:ext cx="5438775"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2"/>
          <p:cNvSpPr>
            <a:spLocks noGrp="1" noChangeArrowheads="1"/>
          </p:cNvSpPr>
          <p:nvPr>
            <p:ph type="title" idx="4294967295"/>
          </p:nvPr>
        </p:nvSpPr>
        <p:spPr>
          <a:xfrm>
            <a:off x="0" y="0"/>
            <a:ext cx="1676400" cy="533400"/>
          </a:xfrm>
        </p:spPr>
        <p:txBody>
          <a:bodyPr/>
          <a:lstStyle/>
          <a:p>
            <a:r>
              <a:rPr lang="en-US" sz="3600" dirty="0">
                <a:solidFill>
                  <a:schemeClr val="bg1"/>
                </a:solidFill>
              </a:rPr>
              <a:t>Snack Foods</a:t>
            </a:r>
            <a:endParaRPr lang="en-US" sz="3600" dirty="0">
              <a:solidFill>
                <a:schemeClr val="tx1"/>
              </a:solidFill>
            </a:endParaRPr>
          </a:p>
        </p:txBody>
      </p:sp>
      <p:pic>
        <p:nvPicPr>
          <p:cNvPr id="197635" name="Picture 12" descr="Ritz Crack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563" y="188913"/>
            <a:ext cx="30130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14" descr="wheat thin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379080">
            <a:off x="706438" y="142875"/>
            <a:ext cx="2774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16" descr="Triscuit"/>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80138" y="35877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2" name="Rectangle 18"/>
          <p:cNvSpPr>
            <a:spLocks noChangeArrowheads="1"/>
          </p:cNvSpPr>
          <p:nvPr/>
        </p:nvSpPr>
        <p:spPr bwMode="auto">
          <a:xfrm>
            <a:off x="2770188" y="-49213"/>
            <a:ext cx="1846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dirty="0">
              <a:latin typeface="Lucida Sans Unicode"/>
            </a:endParaRPr>
          </a:p>
        </p:txBody>
      </p:sp>
      <p:pic>
        <p:nvPicPr>
          <p:cNvPr id="197640" name="Picture 5" descr="Chips-Lays-Transparent.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733582">
            <a:off x="2978150" y="2482850"/>
            <a:ext cx="399732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41" name="Picture 6" descr="Trans Fat 4 - Chips.png"/>
          <p:cNvSpPr>
            <a:spLocks noChangeAspect="1"/>
          </p:cNvSpPr>
          <p:nvPr/>
        </p:nvSpPr>
        <p:spPr bwMode="auto">
          <a:xfrm>
            <a:off x="4483100" y="3192463"/>
            <a:ext cx="5311775"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pic>
        <p:nvPicPr>
          <p:cNvPr id="2" name="Picture 1" descr="Trans Fat 4 - Chips.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772156" y="3100150"/>
            <a:ext cx="4842178" cy="3631633"/>
          </a:xfrm>
          <a:prstGeom prst="rect">
            <a:avLst/>
          </a:prstGeom>
        </p:spPr>
      </p:pic>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32</a:t>
            </a:fld>
            <a:endParaRPr lang="en-US" dirty="0"/>
          </a:p>
        </p:txBody>
      </p:sp>
    </p:spTree>
    <p:extLst>
      <p:ext uri="{BB962C8B-B14F-4D97-AF65-F5344CB8AC3E}">
        <p14:creationId xmlns:p14="http://schemas.microsoft.com/office/powerpoint/2010/main" val="23349643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2625" y="3000375"/>
            <a:ext cx="7772400" cy="1143000"/>
          </a:xfrm>
        </p:spPr>
        <p:txBody>
          <a:bodyPr/>
          <a:lstStyle/>
          <a:p>
            <a:r>
              <a:rPr lang="en-US" sz="3600" dirty="0"/>
              <a:t>French Fries</a:t>
            </a:r>
          </a:p>
        </p:txBody>
      </p:sp>
      <p:pic>
        <p:nvPicPr>
          <p:cNvPr id="2" name="Picture 1" descr="Trans Fat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9681" name="Picture 1" descr="Trans Fat 3.jpg"/>
          <p:cNvSpPr>
            <a:spLocks noChangeAspect="1"/>
          </p:cNvSpPr>
          <p:nvPr/>
        </p:nvSpPr>
        <p:spPr bwMode="auto">
          <a:xfrm>
            <a:off x="0" y="0"/>
            <a:ext cx="4991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199682" name="Picture 2" descr="Trans Fat 6.jpg"/>
          <p:cNvSpPr>
            <a:spLocks noChangeAspect="1"/>
          </p:cNvSpPr>
          <p:nvPr/>
        </p:nvSpPr>
        <p:spPr bwMode="auto">
          <a:xfrm>
            <a:off x="3976688" y="3025775"/>
            <a:ext cx="502602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33</a:t>
            </a:fld>
            <a:endParaRPr lang="en-US" dirty="0"/>
          </a:p>
        </p:txBody>
      </p:sp>
    </p:spTree>
    <p:extLst>
      <p:ext uri="{BB962C8B-B14F-4D97-AF65-F5344CB8AC3E}">
        <p14:creationId xmlns:p14="http://schemas.microsoft.com/office/powerpoint/2010/main" val="2197222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25" y="3000375"/>
            <a:ext cx="7772400" cy="1143000"/>
          </a:xfrm>
        </p:spPr>
        <p:txBody>
          <a:bodyPr/>
          <a:lstStyle/>
          <a:p>
            <a:r>
              <a:rPr lang="en-US" sz="3600" dirty="0" err="1"/>
              <a:t>Kwickie</a:t>
            </a:r>
            <a:r>
              <a:rPr lang="en-US" sz="3600" baseline="0" dirty="0"/>
              <a:t> Mart Cartoon</a:t>
            </a:r>
            <a:endParaRPr lang="en-US" sz="3600" dirty="0"/>
          </a:p>
        </p:txBody>
      </p:sp>
      <p:pic>
        <p:nvPicPr>
          <p:cNvPr id="201729" name="Picture 3" descr="Trad2_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902" y="897713"/>
            <a:ext cx="6778895" cy="488004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FA6AAE2C-85DA-1F42-84F5-906112C3E81B}" type="slidenum">
              <a:rPr lang="en-US" smtClean="0"/>
              <a:pPr>
                <a:defRPr/>
              </a:pPr>
              <a:t>34</a:t>
            </a:fld>
            <a:endParaRPr lang="en-US" dirty="0"/>
          </a:p>
        </p:txBody>
      </p:sp>
    </p:spTree>
    <p:extLst>
      <p:ext uri="{BB962C8B-B14F-4D97-AF65-F5344CB8AC3E}">
        <p14:creationId xmlns:p14="http://schemas.microsoft.com/office/powerpoint/2010/main" val="1920439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7191" y="3000375"/>
            <a:ext cx="7772400" cy="1143000"/>
          </a:xfrm>
        </p:spPr>
        <p:txBody>
          <a:bodyPr/>
          <a:lstStyle/>
          <a:p>
            <a:r>
              <a:rPr lang="en-US" sz="3600" dirty="0"/>
              <a:t>New</a:t>
            </a:r>
            <a:r>
              <a:rPr lang="en-US" sz="3600" baseline="0" dirty="0"/>
              <a:t> Zealand Fast Foods</a:t>
            </a:r>
            <a:endParaRPr lang="en-US" sz="3600" dirty="0"/>
          </a:p>
        </p:txBody>
      </p:sp>
      <p:pic>
        <p:nvPicPr>
          <p:cNvPr id="203778" name="Picture 4" descr="Trad2_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629" y="828675"/>
            <a:ext cx="710039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35</a:t>
            </a:fld>
            <a:endParaRPr lang="en-US" dirty="0"/>
          </a:p>
        </p:txBody>
      </p:sp>
    </p:spTree>
    <p:extLst>
      <p:ext uri="{BB962C8B-B14F-4D97-AF65-F5344CB8AC3E}">
        <p14:creationId xmlns:p14="http://schemas.microsoft.com/office/powerpoint/2010/main" val="1557634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5" name="Rectangle 2"/>
          <p:cNvSpPr>
            <a:spLocks noGrp="1" noChangeArrowheads="1"/>
          </p:cNvSpPr>
          <p:nvPr>
            <p:ph type="title" idx="4294967295"/>
          </p:nvPr>
        </p:nvSpPr>
        <p:spPr>
          <a:xfrm>
            <a:off x="797386" y="3069991"/>
            <a:ext cx="7542877" cy="1003767"/>
          </a:xfrm>
        </p:spPr>
        <p:txBody>
          <a:bodyPr/>
          <a:lstStyle/>
          <a:p>
            <a:pPr eaLnBrk="1" hangingPunct="1"/>
            <a:r>
              <a:rPr lang="en-US" sz="3600" dirty="0" err="1">
                <a:solidFill>
                  <a:schemeClr val="tx1"/>
                </a:solidFill>
              </a:rPr>
              <a:t>FishNChips</a:t>
            </a:r>
            <a:r>
              <a:rPr lang="en-US" sz="3600" dirty="0">
                <a:solidFill>
                  <a:schemeClr val="tx1"/>
                </a:solidFill>
              </a:rPr>
              <a:t> 2</a:t>
            </a:r>
          </a:p>
        </p:txBody>
      </p:sp>
      <p:pic>
        <p:nvPicPr>
          <p:cNvPr id="205826" name="Picture 4" descr="Trad2_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59" y="828675"/>
            <a:ext cx="7781531"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36</a:t>
            </a:fld>
            <a:endParaRPr lang="en-US" dirty="0"/>
          </a:p>
        </p:txBody>
      </p:sp>
    </p:spTree>
    <p:extLst>
      <p:ext uri="{BB962C8B-B14F-4D97-AF65-F5344CB8AC3E}">
        <p14:creationId xmlns:p14="http://schemas.microsoft.com/office/powerpoint/2010/main" val="1880979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3" name="Rectangle 2"/>
          <p:cNvSpPr>
            <a:spLocks noGrp="1" noChangeArrowheads="1"/>
          </p:cNvSpPr>
          <p:nvPr>
            <p:ph type="title" idx="4294967295"/>
          </p:nvPr>
        </p:nvSpPr>
        <p:spPr/>
        <p:txBody>
          <a:bodyPr/>
          <a:lstStyle/>
          <a:p>
            <a:pPr eaLnBrk="1" hangingPunct="1"/>
            <a:r>
              <a:rPr lang="en-US" dirty="0" err="1">
                <a:solidFill>
                  <a:schemeClr val="hlink"/>
                </a:solidFill>
              </a:rPr>
              <a:t>FishNChips</a:t>
            </a:r>
            <a:r>
              <a:rPr lang="en-US" dirty="0">
                <a:solidFill>
                  <a:schemeClr val="hlink"/>
                </a:solidFill>
              </a:rPr>
              <a:t> 3</a:t>
            </a:r>
          </a:p>
        </p:txBody>
      </p:sp>
      <p:pic>
        <p:nvPicPr>
          <p:cNvPr id="207874" name="Picture 4" descr="Trad2_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7620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37</a:t>
            </a:fld>
            <a:endParaRPr lang="en-US" dirty="0"/>
          </a:p>
        </p:txBody>
      </p:sp>
    </p:spTree>
    <p:extLst>
      <p:ext uri="{BB962C8B-B14F-4D97-AF65-F5344CB8AC3E}">
        <p14:creationId xmlns:p14="http://schemas.microsoft.com/office/powerpoint/2010/main" val="3648591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tter - Bowl.jpg"/>
          <p:cNvPicPr>
            <a:picLocks noChangeAspect="1"/>
          </p:cNvPicPr>
          <p:nvPr/>
        </p:nvPicPr>
        <p:blipFill rotWithShape="1">
          <a:blip r:embed="rId3" cstate="email">
            <a:extLst>
              <a:ext uri="{28A0092B-C50C-407E-A947-70E740481C1C}">
                <a14:useLocalDpi xmlns:a14="http://schemas.microsoft.com/office/drawing/2010/main" val="0"/>
              </a:ext>
            </a:extLst>
          </a:blip>
          <a:srcRect l="21952" t="20670"/>
          <a:stretch/>
        </p:blipFill>
        <p:spPr>
          <a:xfrm>
            <a:off x="2981746" y="2841887"/>
            <a:ext cx="3874464" cy="2912010"/>
          </a:xfrm>
          <a:prstGeom prst="rect">
            <a:avLst/>
          </a:prstGeom>
        </p:spPr>
      </p:pic>
      <p:sp>
        <p:nvSpPr>
          <p:cNvPr id="209922" name="Text Box 3"/>
          <p:cNvSpPr txBox="1">
            <a:spLocks noChangeArrowheads="1"/>
          </p:cNvSpPr>
          <p:nvPr/>
        </p:nvSpPr>
        <p:spPr bwMode="auto">
          <a:xfrm>
            <a:off x="416730" y="1200277"/>
            <a:ext cx="3888218" cy="497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60000"/>
              </a:lnSpc>
              <a:spcBef>
                <a:spcPct val="50000"/>
              </a:spcBef>
            </a:pPr>
            <a:r>
              <a:rPr lang="en-US" sz="2400" b="1" spc="60" dirty="0">
                <a:latin typeface="Lucida Sans Unicode"/>
              </a:rPr>
              <a:t>HIGH LEVELS IN </a:t>
            </a:r>
          </a:p>
          <a:p>
            <a:pPr algn="ctr" eaLnBrk="1" hangingPunct="1">
              <a:lnSpc>
                <a:spcPct val="60000"/>
              </a:lnSpc>
              <a:spcBef>
                <a:spcPct val="50000"/>
              </a:spcBef>
            </a:pPr>
            <a:r>
              <a:rPr lang="en-US" sz="2400" b="1" spc="60" dirty="0">
                <a:latin typeface="Lucida Sans Unicode"/>
              </a:rPr>
              <a:t>GRASS-FED BUTTER</a:t>
            </a:r>
          </a:p>
          <a:p>
            <a:pPr algn="ctr" eaLnBrk="1" hangingPunct="1">
              <a:lnSpc>
                <a:spcPct val="60000"/>
              </a:lnSpc>
              <a:spcBef>
                <a:spcPct val="50000"/>
              </a:spcBef>
            </a:pPr>
            <a:endParaRPr lang="en-US" sz="1000" dirty="0">
              <a:latin typeface="Lucida Sans Unicode"/>
            </a:endParaRPr>
          </a:p>
          <a:p>
            <a:pPr eaLnBrk="1" hangingPunct="1">
              <a:lnSpc>
                <a:spcPct val="60000"/>
              </a:lnSpc>
              <a:spcBef>
                <a:spcPct val="50000"/>
              </a:spcBef>
            </a:pPr>
            <a:r>
              <a:rPr lang="en-US" sz="2400" dirty="0">
                <a:latin typeface="Lucida Sans Unicode"/>
              </a:rPr>
              <a:t>Vitamin A</a:t>
            </a:r>
          </a:p>
          <a:p>
            <a:pPr eaLnBrk="1" hangingPunct="1">
              <a:lnSpc>
                <a:spcPct val="60000"/>
              </a:lnSpc>
              <a:spcBef>
                <a:spcPct val="50000"/>
              </a:spcBef>
            </a:pPr>
            <a:r>
              <a:rPr lang="en-US" sz="2400" dirty="0">
                <a:latin typeface="Lucida Sans Unicode"/>
              </a:rPr>
              <a:t>Vitamin D3</a:t>
            </a:r>
          </a:p>
          <a:p>
            <a:pPr eaLnBrk="1" hangingPunct="1">
              <a:lnSpc>
                <a:spcPct val="60000"/>
              </a:lnSpc>
              <a:spcBef>
                <a:spcPct val="50000"/>
              </a:spcBef>
            </a:pPr>
            <a:r>
              <a:rPr lang="en-US" sz="2400" dirty="0">
                <a:latin typeface="Lucida Sans Unicode"/>
              </a:rPr>
              <a:t>Vitamin E</a:t>
            </a:r>
          </a:p>
          <a:p>
            <a:pPr eaLnBrk="1" hangingPunct="1">
              <a:lnSpc>
                <a:spcPct val="60000"/>
              </a:lnSpc>
              <a:spcBef>
                <a:spcPct val="50000"/>
              </a:spcBef>
            </a:pPr>
            <a:r>
              <a:rPr lang="en-US" sz="2400" dirty="0">
                <a:latin typeface="Lucida Sans Unicode"/>
              </a:rPr>
              <a:t>Vitamin K2</a:t>
            </a:r>
          </a:p>
          <a:p>
            <a:pPr eaLnBrk="1" hangingPunct="1">
              <a:lnSpc>
                <a:spcPct val="60000"/>
              </a:lnSpc>
              <a:spcBef>
                <a:spcPct val="50000"/>
              </a:spcBef>
            </a:pPr>
            <a:r>
              <a:rPr lang="en-US" sz="2400" dirty="0">
                <a:latin typeface="Lucida Sans Unicode"/>
              </a:rPr>
              <a:t>Copper</a:t>
            </a:r>
          </a:p>
          <a:p>
            <a:pPr eaLnBrk="1" hangingPunct="1">
              <a:lnSpc>
                <a:spcPct val="60000"/>
              </a:lnSpc>
              <a:spcBef>
                <a:spcPct val="50000"/>
              </a:spcBef>
            </a:pPr>
            <a:r>
              <a:rPr lang="en-US" sz="2400" dirty="0">
                <a:latin typeface="Lucida Sans Unicode"/>
              </a:rPr>
              <a:t>Zinc</a:t>
            </a:r>
          </a:p>
          <a:p>
            <a:pPr eaLnBrk="1" hangingPunct="1">
              <a:lnSpc>
                <a:spcPct val="60000"/>
              </a:lnSpc>
              <a:spcBef>
                <a:spcPct val="50000"/>
              </a:spcBef>
            </a:pPr>
            <a:r>
              <a:rPr lang="en-US" sz="2400" dirty="0">
                <a:latin typeface="Lucida Sans Unicode"/>
              </a:rPr>
              <a:t>Chromium</a:t>
            </a:r>
          </a:p>
          <a:p>
            <a:pPr eaLnBrk="1" hangingPunct="1">
              <a:lnSpc>
                <a:spcPct val="60000"/>
              </a:lnSpc>
              <a:spcBef>
                <a:spcPct val="50000"/>
              </a:spcBef>
            </a:pPr>
            <a:r>
              <a:rPr lang="en-US" sz="2400" dirty="0">
                <a:latin typeface="Lucida Sans Unicode"/>
              </a:rPr>
              <a:t>Selenium</a:t>
            </a:r>
          </a:p>
          <a:p>
            <a:pPr eaLnBrk="1" hangingPunct="1">
              <a:lnSpc>
                <a:spcPct val="60000"/>
              </a:lnSpc>
              <a:spcBef>
                <a:spcPct val="50000"/>
              </a:spcBef>
            </a:pPr>
            <a:r>
              <a:rPr lang="en-US" sz="2400" dirty="0">
                <a:latin typeface="Lucida Sans Unicode"/>
              </a:rPr>
              <a:t>Iodine</a:t>
            </a:r>
          </a:p>
          <a:p>
            <a:pPr eaLnBrk="1" hangingPunct="1">
              <a:lnSpc>
                <a:spcPct val="60000"/>
              </a:lnSpc>
              <a:spcBef>
                <a:spcPct val="50000"/>
              </a:spcBef>
            </a:pPr>
            <a:r>
              <a:rPr lang="en-US" sz="2400" dirty="0">
                <a:latin typeface="Lucida Sans Unicode"/>
              </a:rPr>
              <a:t>Conjugated Linoleic Acid </a:t>
            </a:r>
          </a:p>
        </p:txBody>
      </p:sp>
      <p:sp>
        <p:nvSpPr>
          <p:cNvPr id="209921" name="Rectangle 2"/>
          <p:cNvSpPr>
            <a:spLocks noGrp="1" noChangeArrowheads="1"/>
          </p:cNvSpPr>
          <p:nvPr>
            <p:ph type="title" idx="4294967295"/>
          </p:nvPr>
        </p:nvSpPr>
        <p:spPr>
          <a:xfrm>
            <a:off x="0" y="91482"/>
            <a:ext cx="9144000" cy="914400"/>
          </a:xfrm>
        </p:spPr>
        <p:txBody>
          <a:bodyPr/>
          <a:lstStyle/>
          <a:p>
            <a:pPr eaLnBrk="1" hangingPunct="1"/>
            <a:r>
              <a:rPr lang="en-US" sz="3600" b="1" dirty="0">
                <a:solidFill>
                  <a:srgbClr val="000000"/>
                </a:solidFill>
              </a:rPr>
              <a:t>GOOD THINGS IN BUTTER</a:t>
            </a:r>
          </a:p>
        </p:txBody>
      </p:sp>
      <p:sp>
        <p:nvSpPr>
          <p:cNvPr id="209923" name="Text Box 4"/>
          <p:cNvSpPr txBox="1">
            <a:spLocks noChangeArrowheads="1"/>
          </p:cNvSpPr>
          <p:nvPr/>
        </p:nvSpPr>
        <p:spPr bwMode="auto">
          <a:xfrm>
            <a:off x="4967029" y="1192856"/>
            <a:ext cx="405185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50000"/>
              </a:lnSpc>
              <a:spcBef>
                <a:spcPct val="50000"/>
              </a:spcBef>
            </a:pPr>
            <a:r>
              <a:rPr lang="en-US" sz="2400" b="1" dirty="0">
                <a:solidFill>
                  <a:srgbClr val="000000"/>
                </a:solidFill>
                <a:latin typeface="Lucida Sans Unicode"/>
              </a:rPr>
              <a:t>IN ALL BUTTER</a:t>
            </a:r>
          </a:p>
          <a:p>
            <a:pPr algn="ctr" eaLnBrk="1" hangingPunct="1">
              <a:lnSpc>
                <a:spcPct val="50000"/>
              </a:lnSpc>
              <a:spcBef>
                <a:spcPct val="50000"/>
              </a:spcBef>
            </a:pPr>
            <a:endParaRPr lang="en-US" sz="2400" dirty="0">
              <a:solidFill>
                <a:srgbClr val="000000"/>
              </a:solidFill>
              <a:latin typeface="Lucida Sans Unicode"/>
            </a:endParaRPr>
          </a:p>
          <a:p>
            <a:pPr eaLnBrk="1" hangingPunct="1">
              <a:lnSpc>
                <a:spcPct val="50000"/>
              </a:lnSpc>
              <a:spcBef>
                <a:spcPct val="50000"/>
              </a:spcBef>
            </a:pPr>
            <a:endParaRPr lang="en-US" sz="2400" dirty="0">
              <a:solidFill>
                <a:srgbClr val="000000"/>
              </a:solidFill>
              <a:latin typeface="Lucida Sans Unicode"/>
            </a:endParaRPr>
          </a:p>
          <a:p>
            <a:pPr eaLnBrk="1" hangingPunct="1">
              <a:lnSpc>
                <a:spcPct val="120000"/>
              </a:lnSpc>
              <a:spcBef>
                <a:spcPts val="0"/>
              </a:spcBef>
            </a:pPr>
            <a:r>
              <a:rPr lang="en-US" sz="2400" dirty="0">
                <a:solidFill>
                  <a:srgbClr val="000000"/>
                </a:solidFill>
                <a:latin typeface="Lucida Sans Unicode"/>
              </a:rPr>
              <a:t>Shorter Chain Fatty Acids</a:t>
            </a:r>
            <a:endParaRPr lang="en-US" sz="2400" dirty="0">
              <a:latin typeface="Lucida Sans Unicode"/>
            </a:endParaRPr>
          </a:p>
          <a:p>
            <a:pPr eaLnBrk="1" hangingPunct="1">
              <a:lnSpc>
                <a:spcPct val="120000"/>
              </a:lnSpc>
              <a:spcBef>
                <a:spcPts val="0"/>
              </a:spcBef>
            </a:pPr>
            <a:endParaRPr lang="en-US" sz="500" dirty="0">
              <a:latin typeface="Lucida Sans Unicode"/>
            </a:endParaRPr>
          </a:p>
          <a:p>
            <a:pPr eaLnBrk="1" hangingPunct="1">
              <a:lnSpc>
                <a:spcPct val="120000"/>
              </a:lnSpc>
              <a:spcBef>
                <a:spcPts val="0"/>
              </a:spcBef>
            </a:pPr>
            <a:r>
              <a:rPr lang="en-US" sz="2400" dirty="0">
                <a:latin typeface="Lucida Sans Unicode"/>
              </a:rPr>
              <a:t>Essential Fatty Acids </a:t>
            </a:r>
          </a:p>
          <a:p>
            <a:pPr eaLnBrk="1" hangingPunct="1">
              <a:lnSpc>
                <a:spcPct val="120000"/>
              </a:lnSpc>
              <a:spcBef>
                <a:spcPts val="0"/>
              </a:spcBef>
            </a:pPr>
            <a:r>
              <a:rPr lang="en-US" sz="1600" b="1" spc="60" dirty="0">
                <a:latin typeface="Lucida Sans Unicode"/>
              </a:rPr>
              <a:t>IN PERFECT BALANCE</a:t>
            </a:r>
          </a:p>
          <a:p>
            <a:pPr eaLnBrk="1" hangingPunct="1">
              <a:lnSpc>
                <a:spcPct val="120000"/>
              </a:lnSpc>
              <a:spcBef>
                <a:spcPts val="0"/>
              </a:spcBef>
            </a:pPr>
            <a:endParaRPr lang="en-US" sz="500" dirty="0">
              <a:latin typeface="Lucida Sans Unicode"/>
            </a:endParaRPr>
          </a:p>
          <a:p>
            <a:pPr eaLnBrk="1" hangingPunct="1">
              <a:lnSpc>
                <a:spcPct val="120000"/>
              </a:lnSpc>
              <a:spcBef>
                <a:spcPts val="0"/>
              </a:spcBef>
            </a:pPr>
            <a:r>
              <a:rPr lang="en-US" sz="2400" dirty="0">
                <a:latin typeface="Lucida Sans Unicode"/>
              </a:rPr>
              <a:t>Lecithin</a:t>
            </a:r>
          </a:p>
          <a:p>
            <a:pPr eaLnBrk="1" hangingPunct="1">
              <a:lnSpc>
                <a:spcPct val="120000"/>
              </a:lnSpc>
              <a:spcBef>
                <a:spcPts val="0"/>
              </a:spcBef>
            </a:pPr>
            <a:r>
              <a:rPr lang="en-US" sz="2400" dirty="0">
                <a:latin typeface="Lucida Sans Unicode"/>
              </a:rPr>
              <a:t>Cholesterol</a:t>
            </a:r>
          </a:p>
          <a:p>
            <a:pPr eaLnBrk="1" hangingPunct="1">
              <a:lnSpc>
                <a:spcPct val="120000"/>
              </a:lnSpc>
              <a:spcBef>
                <a:spcPts val="0"/>
              </a:spcBef>
            </a:pPr>
            <a:r>
              <a:rPr lang="en-US" sz="2400" dirty="0">
                <a:latin typeface="Lucida Sans Unicode"/>
              </a:rPr>
              <a:t>Glycosphingolipids</a:t>
            </a:r>
          </a:p>
          <a:p>
            <a:pPr eaLnBrk="1" hangingPunct="1">
              <a:lnSpc>
                <a:spcPct val="120000"/>
              </a:lnSpc>
              <a:spcBef>
                <a:spcPts val="0"/>
              </a:spcBef>
            </a:pPr>
            <a:r>
              <a:rPr lang="en-US" sz="2400" dirty="0">
                <a:latin typeface="Lucida Sans Unicode"/>
              </a:rPr>
              <a:t>Arachidonic Acid</a:t>
            </a:r>
          </a:p>
          <a:p>
            <a:pPr eaLnBrk="1" hangingPunct="1">
              <a:lnSpc>
                <a:spcPct val="120000"/>
              </a:lnSpc>
              <a:spcBef>
                <a:spcPts val="0"/>
              </a:spcBef>
            </a:pPr>
            <a:endParaRPr lang="en-US" sz="500" dirty="0">
              <a:latin typeface="Lucida Sans Unicode"/>
            </a:endParaRPr>
          </a:p>
          <a:p>
            <a:pPr eaLnBrk="1" hangingPunct="1">
              <a:lnSpc>
                <a:spcPct val="120000"/>
              </a:lnSpc>
              <a:spcBef>
                <a:spcPts val="0"/>
              </a:spcBef>
            </a:pPr>
            <a:r>
              <a:rPr lang="en-US" sz="2400" dirty="0" err="1">
                <a:latin typeface="Lucida Sans Unicode"/>
              </a:rPr>
              <a:t>Wulzen</a:t>
            </a:r>
            <a:r>
              <a:rPr lang="en-US" sz="2400" dirty="0">
                <a:latin typeface="Lucida Sans Unicode"/>
              </a:rPr>
              <a:t> Factor</a:t>
            </a:r>
          </a:p>
          <a:p>
            <a:pPr eaLnBrk="1" hangingPunct="1">
              <a:lnSpc>
                <a:spcPct val="120000"/>
              </a:lnSpc>
              <a:spcBef>
                <a:spcPts val="0"/>
              </a:spcBef>
            </a:pPr>
            <a:r>
              <a:rPr lang="en-US" sz="1600" b="1" spc="60" dirty="0">
                <a:latin typeface="Lucida Sans Unicode"/>
              </a:rPr>
              <a:t>DESTROYED BY PASTEURIZATION</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38</a:t>
            </a:fld>
            <a:endParaRPr lang="en-US" dirty="0"/>
          </a:p>
        </p:txBody>
      </p:sp>
    </p:spTree>
    <p:extLst>
      <p:ext uri="{BB962C8B-B14F-4D97-AF65-F5344CB8AC3E}">
        <p14:creationId xmlns:p14="http://schemas.microsoft.com/office/powerpoint/2010/main" val="3297787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599440" y="3306465"/>
            <a:ext cx="8351520" cy="287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marL="285750" indent="-285750" algn="l" eaLnBrk="1" hangingPunct="1">
              <a:lnSpc>
                <a:spcPct val="90000"/>
              </a:lnSpc>
              <a:spcBef>
                <a:spcPts val="3000"/>
              </a:spcBef>
              <a:buFont typeface="Arial" panose="020B0604020202020204" pitchFamily="34" charset="0"/>
              <a:buChar char="•"/>
            </a:pPr>
            <a:r>
              <a:rPr lang="en-US" sz="1800" b="1" spc="60" dirty="0">
                <a:latin typeface="Lucida Sans Unicode" panose="020B0602030504020204" pitchFamily="34" charset="0"/>
                <a:cs typeface="Lucida Sans Unicode" panose="020B0602030504020204" pitchFamily="34" charset="0"/>
              </a:rPr>
              <a:t>Elongated omega-6 fatty acid found </a:t>
            </a:r>
            <a:r>
              <a:rPr lang="en-US" sz="1800" b="1" spc="60" dirty="0">
                <a:solidFill>
                  <a:srgbClr val="C00000"/>
                </a:solidFill>
                <a:latin typeface="Lucida Sans Unicode" panose="020B0602030504020204" pitchFamily="34" charset="0"/>
                <a:cs typeface="Lucida Sans Unicode" panose="020B0602030504020204" pitchFamily="34" charset="0"/>
              </a:rPr>
              <a:t>only in animal fats</a:t>
            </a:r>
            <a:r>
              <a:rPr lang="en-US" sz="1800" b="1" spc="60" dirty="0">
                <a:latin typeface="Lucida Sans Unicode" panose="020B0602030504020204" pitchFamily="34" charset="0"/>
                <a:cs typeface="Lucida Sans Unicode" panose="020B0602030504020204" pitchFamily="34" charset="0"/>
              </a:rPr>
              <a:t>.</a:t>
            </a:r>
          </a:p>
          <a:p>
            <a:pPr marL="285750" indent="-285750" algn="l" eaLnBrk="1" hangingPunct="1">
              <a:lnSpc>
                <a:spcPct val="90000"/>
              </a:lnSpc>
              <a:spcBef>
                <a:spcPts val="3000"/>
              </a:spcBef>
              <a:buFont typeface="Arial" panose="020B0604020202020204" pitchFamily="34" charset="0"/>
              <a:buChar char="•"/>
            </a:pPr>
            <a:r>
              <a:rPr lang="en-US" sz="1800" b="1" spc="60" dirty="0">
                <a:latin typeface="Lucida Sans Unicode" panose="020B0602030504020204" pitchFamily="34" charset="0"/>
                <a:cs typeface="Lucida Sans Unicode" panose="020B0602030504020204" pitchFamily="34" charset="0"/>
              </a:rPr>
              <a:t>Needed to balance the elongated omega-3 fatty acids in seafood.</a:t>
            </a:r>
          </a:p>
          <a:p>
            <a:pPr marL="285750" indent="-285750" algn="l" eaLnBrk="1" hangingPunct="1">
              <a:lnSpc>
                <a:spcPct val="90000"/>
              </a:lnSpc>
              <a:spcBef>
                <a:spcPts val="3000"/>
              </a:spcBef>
              <a:buFont typeface="Arial" panose="020B0604020202020204" pitchFamily="34" charset="0"/>
              <a:buChar char="•"/>
            </a:pPr>
            <a:r>
              <a:rPr lang="en-US" sz="1800" b="1" spc="60" dirty="0">
                <a:latin typeface="Lucida Sans Unicode" panose="020B0602030504020204" pitchFamily="34" charset="0"/>
                <a:cs typeface="Lucida Sans Unicode" panose="020B0602030504020204" pitchFamily="34" charset="0"/>
              </a:rPr>
              <a:t>Needed for tight skin-to-skin junctions.</a:t>
            </a:r>
          </a:p>
          <a:p>
            <a:pPr marL="285750" indent="-285750" algn="l" eaLnBrk="1" hangingPunct="1">
              <a:lnSpc>
                <a:spcPct val="90000"/>
              </a:lnSpc>
              <a:spcBef>
                <a:spcPts val="3000"/>
              </a:spcBef>
              <a:buFont typeface="Arial" panose="020B0604020202020204" pitchFamily="34" charset="0"/>
              <a:buChar char="•"/>
            </a:pPr>
            <a:r>
              <a:rPr lang="en-US" sz="1800" b="1" spc="60" dirty="0">
                <a:latin typeface="Lucida Sans Unicode" panose="020B0602030504020204" pitchFamily="34" charset="0"/>
                <a:cs typeface="Lucida Sans Unicode" panose="020B0602030504020204" pitchFamily="34" charset="0"/>
              </a:rPr>
              <a:t>Supports healthy skin and healthy digestion</a:t>
            </a:r>
          </a:p>
          <a:p>
            <a:pPr marL="285750" indent="-285750" algn="l" eaLnBrk="1" hangingPunct="1">
              <a:lnSpc>
                <a:spcPct val="90000"/>
              </a:lnSpc>
              <a:spcBef>
                <a:spcPts val="3000"/>
              </a:spcBef>
              <a:buFont typeface="Arial" panose="020B0604020202020204" pitchFamily="34" charset="0"/>
              <a:buChar char="•"/>
            </a:pPr>
            <a:r>
              <a:rPr lang="en-US" sz="1800" b="1" spc="60" dirty="0">
                <a:latin typeface="Lucida Sans Unicode" panose="020B0602030504020204" pitchFamily="34" charset="0"/>
                <a:cs typeface="Lucida Sans Unicode" panose="020B0602030504020204" pitchFamily="34" charset="0"/>
              </a:rPr>
              <a:t>The precursor to our natural cannabinoids.</a:t>
            </a:r>
          </a:p>
        </p:txBody>
      </p:sp>
      <p:sp>
        <p:nvSpPr>
          <p:cNvPr id="183298" name="Rectangle 3"/>
          <p:cNvSpPr>
            <a:spLocks noGrp="1" noChangeArrowheads="1"/>
          </p:cNvSpPr>
          <p:nvPr>
            <p:ph type="title" idx="4294967295"/>
          </p:nvPr>
        </p:nvSpPr>
        <p:spPr>
          <a:xfrm>
            <a:off x="0" y="-19571"/>
            <a:ext cx="9144000" cy="990600"/>
          </a:xfrm>
        </p:spPr>
        <p:txBody>
          <a:bodyPr/>
          <a:lstStyle/>
          <a:p>
            <a:pPr eaLnBrk="1" hangingPunct="1">
              <a:lnSpc>
                <a:spcPct val="130000"/>
              </a:lnSpc>
            </a:pPr>
            <a:br>
              <a:rPr lang="en-US" sz="2400" b="1" spc="60" dirty="0">
                <a:solidFill>
                  <a:schemeClr val="tx1"/>
                </a:solidFill>
              </a:rPr>
            </a:br>
            <a:r>
              <a:rPr lang="en-US" sz="3600" b="1" spc="60" dirty="0">
                <a:solidFill>
                  <a:srgbClr val="CC0000"/>
                </a:solidFill>
              </a:rPr>
              <a:t>ARACHIDONIC ACID</a:t>
            </a:r>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39</a:t>
            </a:fld>
            <a:endParaRPr lang="en-US" dirty="0"/>
          </a:p>
        </p:txBody>
      </p:sp>
      <p:pic>
        <p:nvPicPr>
          <p:cNvPr id="5" name="Picture 4">
            <a:extLst>
              <a:ext uri="{FF2B5EF4-FFF2-40B4-BE49-F238E27FC236}">
                <a16:creationId xmlns:a16="http://schemas.microsoft.com/office/drawing/2014/main" id="{ED4742DB-F7BA-4FB5-B0B9-22FB93F0B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696" y="1133589"/>
            <a:ext cx="2200275" cy="1724025"/>
          </a:xfrm>
          <a:prstGeom prst="rect">
            <a:avLst/>
          </a:prstGeom>
        </p:spPr>
      </p:pic>
      <p:sp>
        <p:nvSpPr>
          <p:cNvPr id="6" name="TextBox 5">
            <a:extLst>
              <a:ext uri="{FF2B5EF4-FFF2-40B4-BE49-F238E27FC236}">
                <a16:creationId xmlns:a16="http://schemas.microsoft.com/office/drawing/2014/main" id="{32D6BD96-821B-4807-9E47-8866E2616CC5}"/>
              </a:ext>
            </a:extLst>
          </p:cNvPr>
          <p:cNvSpPr txBox="1"/>
          <p:nvPr/>
        </p:nvSpPr>
        <p:spPr>
          <a:xfrm>
            <a:off x="5171440" y="1718694"/>
            <a:ext cx="3200400" cy="1200329"/>
          </a:xfrm>
          <a:prstGeom prst="rect">
            <a:avLst/>
          </a:prstGeom>
          <a:noFill/>
        </p:spPr>
        <p:txBody>
          <a:bodyPr wrap="square" rtlCol="0">
            <a:spAutoFit/>
          </a:bodyPr>
          <a:lstStyle/>
          <a:p>
            <a:r>
              <a:rPr lang="en-US" dirty="0">
                <a:solidFill>
                  <a:srgbClr val="C00000"/>
                </a:solidFill>
                <a:latin typeface="Lucida Sans Unicode" panose="020B0602030504020204" pitchFamily="34" charset="0"/>
                <a:cs typeface="Lucida Sans Unicode" panose="020B0602030504020204" pitchFamily="34" charset="0"/>
              </a:rPr>
              <a:t>20 CARBONS</a:t>
            </a:r>
          </a:p>
          <a:p>
            <a:r>
              <a:rPr lang="en-US" dirty="0">
                <a:solidFill>
                  <a:srgbClr val="C00000"/>
                </a:solidFill>
                <a:latin typeface="Lucida Sans Unicode" panose="020B0602030504020204" pitchFamily="34" charset="0"/>
                <a:cs typeface="Lucida Sans Unicode" panose="020B0602030504020204" pitchFamily="34" charset="0"/>
              </a:rPr>
              <a:t>4 DOUBLE BONDS</a:t>
            </a:r>
          </a:p>
          <a:p>
            <a:endParaRPr lang="en-US" dirty="0"/>
          </a:p>
        </p:txBody>
      </p:sp>
    </p:spTree>
    <p:extLst>
      <p:ext uri="{BB962C8B-B14F-4D97-AF65-F5344CB8AC3E}">
        <p14:creationId xmlns:p14="http://schemas.microsoft.com/office/powerpoint/2010/main" val="48992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2625" y="2493243"/>
            <a:ext cx="7772400" cy="1143000"/>
          </a:xfrm>
        </p:spPr>
        <p:txBody>
          <a:bodyPr/>
          <a:lstStyle/>
          <a:p>
            <a:r>
              <a:rPr lang="en-US" sz="3600" dirty="0"/>
              <a:t>Salad</a:t>
            </a:r>
            <a:r>
              <a:rPr lang="en-US" sz="3600" baseline="0" dirty="0"/>
              <a:t> Dressing 1</a:t>
            </a:r>
            <a:endParaRPr lang="en-US" sz="3600" dirty="0"/>
          </a:p>
        </p:txBody>
      </p:sp>
      <p:pic>
        <p:nvPicPr>
          <p:cNvPr id="11" name="Picture 10" descr="NT PowerPoint 472 - Edit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025" y="712768"/>
            <a:ext cx="8229600" cy="5486400"/>
          </a:xfrm>
          <a:prstGeom prst="rect">
            <a:avLst/>
          </a:prstGeom>
          <a:ln w="12700" cmpd="sng">
            <a:solidFill>
              <a:schemeClr val="tx1"/>
            </a:solidFill>
          </a:ln>
        </p:spPr>
      </p:pic>
      <p:sp>
        <p:nvSpPr>
          <p:cNvPr id="152578" name="Text Box 4"/>
          <p:cNvSpPr txBox="1">
            <a:spLocks noChangeArrowheads="1"/>
          </p:cNvSpPr>
          <p:nvPr/>
        </p:nvSpPr>
        <p:spPr bwMode="auto">
          <a:xfrm>
            <a:off x="1071829" y="576212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endParaRPr lang="en-US" sz="2400" dirty="0">
              <a:latin typeface="Lucida Sans Unicode"/>
            </a:endParaRPr>
          </a:p>
        </p:txBody>
      </p:sp>
      <p:sp>
        <p:nvSpPr>
          <p:cNvPr id="152579" name="Text Box 5"/>
          <p:cNvSpPr txBox="1">
            <a:spLocks noChangeArrowheads="1"/>
          </p:cNvSpPr>
          <p:nvPr/>
        </p:nvSpPr>
        <p:spPr bwMode="auto">
          <a:xfrm>
            <a:off x="5059801" y="4969010"/>
            <a:ext cx="3560227" cy="32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lnSpc>
                <a:spcPct val="120000"/>
              </a:lnSpc>
              <a:spcBef>
                <a:spcPct val="50000"/>
              </a:spcBef>
              <a:spcAft>
                <a:spcPts val="0"/>
              </a:spcAft>
            </a:pPr>
            <a:r>
              <a:rPr lang="en-US" sz="1300" b="1" spc="60" dirty="0">
                <a:latin typeface="Lucida Sans Unicode"/>
              </a:rPr>
              <a:t>EXPELLER-EXPRESSED FLAX OIL</a:t>
            </a:r>
          </a:p>
        </p:txBody>
      </p:sp>
      <p:sp>
        <p:nvSpPr>
          <p:cNvPr id="6" name="Rectangle 5"/>
          <p:cNvSpPr/>
          <p:nvPr/>
        </p:nvSpPr>
        <p:spPr>
          <a:xfrm>
            <a:off x="782998" y="5035682"/>
            <a:ext cx="2769429" cy="292388"/>
          </a:xfrm>
          <a:prstGeom prst="rect">
            <a:avLst/>
          </a:prstGeom>
        </p:spPr>
        <p:txBody>
          <a:bodyPr wrap="square">
            <a:spAutoFit/>
          </a:bodyPr>
          <a:lstStyle/>
          <a:p>
            <a:pPr algn="ctr"/>
            <a:r>
              <a:rPr lang="en-US" sz="1300" b="1" spc="60" dirty="0">
                <a:solidFill>
                  <a:srgbClr val="000000"/>
                </a:solidFill>
                <a:latin typeface="Lucida Sans Unicode"/>
              </a:rPr>
              <a:t>GOOD QUALITY MUSTARD</a:t>
            </a:r>
            <a:endParaRPr lang="en-US" dirty="0"/>
          </a:p>
        </p:txBody>
      </p:sp>
      <p:sp>
        <p:nvSpPr>
          <p:cNvPr id="7" name="Rectangle 6"/>
          <p:cNvSpPr/>
          <p:nvPr/>
        </p:nvSpPr>
        <p:spPr>
          <a:xfrm>
            <a:off x="2764037" y="1944446"/>
            <a:ext cx="1804788" cy="292388"/>
          </a:xfrm>
          <a:prstGeom prst="rect">
            <a:avLst/>
          </a:prstGeom>
        </p:spPr>
        <p:txBody>
          <a:bodyPr wrap="square">
            <a:spAutoFit/>
          </a:bodyPr>
          <a:lstStyle/>
          <a:p>
            <a:pPr algn="ctr"/>
            <a:r>
              <a:rPr lang="en-US" sz="1300" b="1" spc="60" dirty="0">
                <a:solidFill>
                  <a:srgbClr val="000000"/>
                </a:solidFill>
                <a:latin typeface="Lucida Sans Unicode"/>
              </a:rPr>
              <a:t>RAW VINEGAR</a:t>
            </a:r>
            <a:endParaRPr lang="en-US" dirty="0"/>
          </a:p>
        </p:txBody>
      </p:sp>
      <p:sp>
        <p:nvSpPr>
          <p:cNvPr id="8" name="Rectangle 7"/>
          <p:cNvSpPr/>
          <p:nvPr/>
        </p:nvSpPr>
        <p:spPr>
          <a:xfrm>
            <a:off x="5337848" y="1866433"/>
            <a:ext cx="3345777" cy="292388"/>
          </a:xfrm>
          <a:prstGeom prst="rect">
            <a:avLst/>
          </a:prstGeom>
        </p:spPr>
        <p:txBody>
          <a:bodyPr wrap="square">
            <a:spAutoFit/>
          </a:bodyPr>
          <a:lstStyle/>
          <a:p>
            <a:pPr algn="ctr"/>
            <a:r>
              <a:rPr lang="en-US" sz="1300" b="1" spc="60" dirty="0">
                <a:solidFill>
                  <a:srgbClr val="000000"/>
                </a:solidFill>
                <a:latin typeface="Lucida Sans Unicode"/>
              </a:rPr>
              <a:t>COLD-PRESSED OLIVE OIL</a:t>
            </a:r>
            <a:endParaRPr lang="en-US" dirty="0"/>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4</a:t>
            </a:fld>
            <a:endParaRPr lang="en-US" dirty="0"/>
          </a:p>
        </p:txBody>
      </p:sp>
    </p:spTree>
    <p:extLst>
      <p:ext uri="{BB962C8B-B14F-4D97-AF65-F5344CB8AC3E}">
        <p14:creationId xmlns:p14="http://schemas.microsoft.com/office/powerpoint/2010/main" val="3939464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tter Consumption.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5" y="1043730"/>
            <a:ext cx="9144000" cy="5551714"/>
          </a:xfrm>
          <a:prstGeom prst="rect">
            <a:avLst/>
          </a:prstGeom>
        </p:spPr>
      </p:pic>
      <p:sp>
        <p:nvSpPr>
          <p:cNvPr id="3" name="TextBox 2"/>
          <p:cNvSpPr txBox="1"/>
          <p:nvPr/>
        </p:nvSpPr>
        <p:spPr>
          <a:xfrm rot="16200000">
            <a:off x="6308254" y="3728156"/>
            <a:ext cx="4468601" cy="276999"/>
          </a:xfrm>
          <a:prstGeom prst="rect">
            <a:avLst/>
          </a:prstGeom>
          <a:noFill/>
        </p:spPr>
        <p:txBody>
          <a:bodyPr wrap="none" rtlCol="0">
            <a:spAutoFit/>
          </a:bodyPr>
          <a:lstStyle/>
          <a:p>
            <a:r>
              <a:rPr lang="en-US" sz="1200" b="1" spc="60" dirty="0">
                <a:latin typeface="Lucida Sans Unicode"/>
                <a:cs typeface="Lucida Sans Unicode"/>
              </a:rPr>
              <a:t>% OF CANCER AND HEART DISEASE RELATED DEATHS</a:t>
            </a:r>
          </a:p>
        </p:txBody>
      </p:sp>
      <p:sp>
        <p:nvSpPr>
          <p:cNvPr id="8" name="TextBox 7"/>
          <p:cNvSpPr txBox="1"/>
          <p:nvPr/>
        </p:nvSpPr>
        <p:spPr>
          <a:xfrm rot="16200000">
            <a:off x="-1318317" y="3293092"/>
            <a:ext cx="3569888" cy="276999"/>
          </a:xfrm>
          <a:prstGeom prst="rect">
            <a:avLst/>
          </a:prstGeom>
          <a:noFill/>
        </p:spPr>
        <p:txBody>
          <a:bodyPr wrap="none" rtlCol="0">
            <a:spAutoFit/>
          </a:bodyPr>
          <a:lstStyle/>
          <a:p>
            <a:r>
              <a:rPr lang="en-US" sz="1200" b="1" spc="60" dirty="0">
                <a:latin typeface="Lucida Sans Unicode"/>
                <a:cs typeface="Lucida Sans Unicode"/>
              </a:rPr>
              <a:t>POUNDS OF BUTTER per CAPITA per YEAR</a:t>
            </a:r>
          </a:p>
        </p:txBody>
      </p:sp>
      <p:sp>
        <p:nvSpPr>
          <p:cNvPr id="4" name="Title 3"/>
          <p:cNvSpPr>
            <a:spLocks noGrp="1"/>
          </p:cNvSpPr>
          <p:nvPr>
            <p:ph type="title" idx="4294967295"/>
          </p:nvPr>
        </p:nvSpPr>
        <p:spPr>
          <a:xfrm>
            <a:off x="0" y="364250"/>
            <a:ext cx="9144000" cy="1143000"/>
          </a:xfrm>
        </p:spPr>
        <p:txBody>
          <a:bodyPr/>
          <a:lstStyle/>
          <a:p>
            <a:pPr rtl="0" eaLnBrk="1" fontAlgn="base" hangingPunct="1"/>
            <a:r>
              <a:rPr lang="en-US" sz="2800" b="1" kern="1200" dirty="0">
                <a:solidFill>
                  <a:srgbClr val="000000"/>
                </a:solidFill>
                <a:effectLst/>
                <a:ea typeface="ＭＳ Ｐゴシック"/>
                <a:cs typeface="ＭＳ Ｐゴシック"/>
              </a:rPr>
              <a:t>DISEASE TRENDS AND BUTTER CONSUMPTION</a:t>
            </a:r>
            <a:endParaRPr lang="en-US" dirty="0">
              <a:effectLst/>
            </a:endParaRPr>
          </a:p>
        </p:txBody>
      </p:sp>
      <p:sp>
        <p:nvSpPr>
          <p:cNvPr id="5" name="Slide Number Placeholder 4"/>
          <p:cNvSpPr>
            <a:spLocks noGrp="1"/>
          </p:cNvSpPr>
          <p:nvPr>
            <p:ph type="sldNum" sz="quarter" idx="12"/>
          </p:nvPr>
        </p:nvSpPr>
        <p:spPr/>
        <p:txBody>
          <a:bodyPr/>
          <a:lstStyle/>
          <a:p>
            <a:pPr>
              <a:defRPr/>
            </a:pPr>
            <a:fld id="{F4C2CD96-F40F-D44A-BBA3-74B283F389DB}" type="slidenum">
              <a:rPr lang="en-US" smtClean="0"/>
              <a:pPr>
                <a:defRPr/>
              </a:pPr>
              <a:t>40</a:t>
            </a:fld>
            <a:endParaRPr lang="en-US" dirty="0"/>
          </a:p>
        </p:txBody>
      </p:sp>
    </p:spTree>
    <p:extLst>
      <p:ext uri="{BB962C8B-B14F-4D97-AF65-F5344CB8AC3E}">
        <p14:creationId xmlns:p14="http://schemas.microsoft.com/office/powerpoint/2010/main" val="3479422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3"/>
          <p:cNvSpPr>
            <a:spLocks noGrp="1" noChangeArrowheads="1"/>
          </p:cNvSpPr>
          <p:nvPr>
            <p:ph type="title" idx="4294967295"/>
          </p:nvPr>
        </p:nvSpPr>
        <p:spPr>
          <a:xfrm>
            <a:off x="47625" y="604173"/>
            <a:ext cx="9096375" cy="968243"/>
          </a:xfrm>
        </p:spPr>
        <p:txBody>
          <a:bodyPr anchor="ctr"/>
          <a:lstStyle/>
          <a:p>
            <a:pPr eaLnBrk="1" hangingPunct="1">
              <a:spcBef>
                <a:spcPct val="30000"/>
              </a:spcBef>
            </a:pPr>
            <a:r>
              <a:rPr lang="en-US" sz="4000" b="1" dirty="0">
                <a:solidFill>
                  <a:schemeClr val="tx1"/>
                </a:solidFill>
                <a:cs typeface="Lucida Sans Unicode"/>
              </a:rPr>
              <a:t>THE OILING OF AMERICA!</a:t>
            </a:r>
            <a:endParaRPr lang="en-US" sz="2400" b="1" dirty="0">
              <a:solidFill>
                <a:schemeClr val="tx1"/>
              </a:solidFill>
              <a:cs typeface="Lucida Sans Unicode"/>
            </a:endParaRPr>
          </a:p>
        </p:txBody>
      </p:sp>
      <p:sp>
        <p:nvSpPr>
          <p:cNvPr id="216067" name="Text Box 5"/>
          <p:cNvSpPr txBox="1">
            <a:spLocks noChangeArrowheads="1"/>
          </p:cNvSpPr>
          <p:nvPr/>
        </p:nvSpPr>
        <p:spPr bwMode="auto">
          <a:xfrm>
            <a:off x="2553493" y="6398157"/>
            <a:ext cx="41322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r>
              <a:rPr lang="en-US" sz="1200" b="1" spc="60" dirty="0">
                <a:latin typeface="Lucida Sans Unicode"/>
              </a:rPr>
              <a:t>SOURCE: HNIS-USDA</a:t>
            </a:r>
          </a:p>
        </p:txBody>
      </p:sp>
      <p:sp>
        <p:nvSpPr>
          <p:cNvPr id="4" name="TextBox 3"/>
          <p:cNvSpPr txBox="1"/>
          <p:nvPr/>
        </p:nvSpPr>
        <p:spPr>
          <a:xfrm rot="16200000">
            <a:off x="-357094" y="3713422"/>
            <a:ext cx="2793072" cy="307777"/>
          </a:xfrm>
          <a:prstGeom prst="rect">
            <a:avLst/>
          </a:prstGeom>
          <a:noFill/>
        </p:spPr>
        <p:txBody>
          <a:bodyPr wrap="none" rtlCol="0">
            <a:spAutoFit/>
          </a:bodyPr>
          <a:lstStyle/>
          <a:p>
            <a:r>
              <a:rPr lang="en-US" sz="1400" b="1" spc="60" dirty="0">
                <a:latin typeface="Lucida Sans Unicode"/>
                <a:cs typeface="Lucida Sans Unicode"/>
              </a:rPr>
              <a:t>GRAMS per CAPITA per DAY</a:t>
            </a:r>
          </a:p>
        </p:txBody>
      </p:sp>
      <p:sp>
        <p:nvSpPr>
          <p:cNvPr id="12" name="TextBox 11"/>
          <p:cNvSpPr txBox="1"/>
          <p:nvPr/>
        </p:nvSpPr>
        <p:spPr>
          <a:xfrm>
            <a:off x="2487379" y="1406698"/>
            <a:ext cx="4264491" cy="646331"/>
          </a:xfrm>
          <a:prstGeom prst="rect">
            <a:avLst/>
          </a:prstGeom>
          <a:noFill/>
        </p:spPr>
        <p:txBody>
          <a:bodyPr wrap="none" rtlCol="0">
            <a:spAutoFit/>
          </a:bodyPr>
          <a:lstStyle/>
          <a:p>
            <a:pPr algn="ctr"/>
            <a:r>
              <a:rPr lang="en-US" sz="1800" b="1" spc="60" dirty="0">
                <a:latin typeface="Lucida Sans Unicode"/>
                <a:cs typeface="Lucida Sans Unicode"/>
              </a:rPr>
              <a:t>US DIETARY FAT</a:t>
            </a:r>
          </a:p>
          <a:p>
            <a:pPr algn="ctr"/>
            <a:r>
              <a:rPr lang="en-US" sz="1800" b="1" spc="60" dirty="0">
                <a:latin typeface="Lucida Sans Unicode"/>
                <a:cs typeface="Lucida Sans Unicode"/>
              </a:rPr>
              <a:t>ANIMAL AND VEGETABLE SOURCES</a:t>
            </a:r>
          </a:p>
        </p:txBody>
      </p:sp>
      <p:pic>
        <p:nvPicPr>
          <p:cNvPr id="8" name="Picture 7" descr="The Oiling of America Revised.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38297" y="2053029"/>
            <a:ext cx="6861806" cy="4288629"/>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41</a:t>
            </a:fld>
            <a:endParaRPr lang="en-US" dirty="0"/>
          </a:p>
        </p:txBody>
      </p:sp>
    </p:spTree>
    <p:extLst>
      <p:ext uri="{BB962C8B-B14F-4D97-AF65-F5344CB8AC3E}">
        <p14:creationId xmlns:p14="http://schemas.microsoft.com/office/powerpoint/2010/main" val="434627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fld id="{00ABE6F9-3C98-487A-B252-D415118C0A73}" type="slidenum">
              <a:rPr lang="en-US" altLang="en-US" sz="1400" smtClean="0"/>
              <a:pPr eaLnBrk="1" hangingPunct="1">
                <a:spcBef>
                  <a:spcPct val="0"/>
                </a:spcBef>
                <a:buFontTx/>
                <a:buNone/>
              </a:pPr>
              <a:t>42</a:t>
            </a:fld>
            <a:endParaRPr lang="en-US" altLang="en-US" sz="1400"/>
          </a:p>
        </p:txBody>
      </p:sp>
      <p:sp>
        <p:nvSpPr>
          <p:cNvPr id="178179" name="TextBox 3"/>
          <p:cNvSpPr txBox="1">
            <a:spLocks noChangeArrowheads="1"/>
          </p:cNvSpPr>
          <p:nvPr/>
        </p:nvSpPr>
        <p:spPr bwMode="auto">
          <a:xfrm>
            <a:off x="609600" y="333375"/>
            <a:ext cx="7896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r>
              <a:rPr lang="en-US" altLang="en-US" dirty="0">
                <a:cs typeface="Lucida Sans Unicode" pitchFamily="34" charset="0"/>
              </a:rPr>
              <a:t>THE SIX BASIC GOOD FATS AND OILS</a:t>
            </a:r>
          </a:p>
        </p:txBody>
      </p:sp>
      <p:sp>
        <p:nvSpPr>
          <p:cNvPr id="178180" name="TextBox 4"/>
          <p:cNvSpPr txBox="1">
            <a:spLocks noChangeArrowheads="1"/>
          </p:cNvSpPr>
          <p:nvPr/>
        </p:nvSpPr>
        <p:spPr bwMode="auto">
          <a:xfrm>
            <a:off x="885825" y="5892800"/>
            <a:ext cx="7488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Unicode" pitchFamily="34" charset="0"/>
              </a:defRPr>
            </a:lvl1pPr>
            <a:lvl2pPr marL="742950" indent="-285750" eaLnBrk="0" hangingPunct="0">
              <a:spcBef>
                <a:spcPct val="20000"/>
              </a:spcBef>
              <a:buChar char="–"/>
              <a:defRPr sz="2800">
                <a:solidFill>
                  <a:schemeClr val="tx1"/>
                </a:solidFill>
                <a:latin typeface="Lucida Sans Unicode" pitchFamily="34" charset="0"/>
              </a:defRPr>
            </a:lvl2pPr>
            <a:lvl3pPr marL="1143000" indent="-228600" eaLnBrk="0" hangingPunct="0">
              <a:spcBef>
                <a:spcPct val="20000"/>
              </a:spcBef>
              <a:buChar char="•"/>
              <a:defRPr sz="2400">
                <a:solidFill>
                  <a:schemeClr val="tx1"/>
                </a:solidFill>
                <a:latin typeface="Lucida Sans Unicode" pitchFamily="34" charset="0"/>
              </a:defRPr>
            </a:lvl3pPr>
            <a:lvl4pPr marL="1600200" indent="-228600" eaLnBrk="0" hangingPunct="0">
              <a:spcBef>
                <a:spcPct val="20000"/>
              </a:spcBef>
              <a:buChar char="–"/>
              <a:defRPr sz="2000">
                <a:solidFill>
                  <a:schemeClr val="tx1"/>
                </a:solidFill>
                <a:latin typeface="Lucida Sans Unicode" pitchFamily="34" charset="0"/>
              </a:defRPr>
            </a:lvl4pPr>
            <a:lvl5pPr marL="2057400" indent="-228600" eaLnBrk="0" hangingPunct="0">
              <a:spcBef>
                <a:spcPct val="20000"/>
              </a:spcBef>
              <a:buChar char="»"/>
              <a:defRPr sz="2000">
                <a:solidFill>
                  <a:schemeClr val="tx1"/>
                </a:solidFill>
                <a:latin typeface="Lucida Sans Unicode" pitchFamily="34" charset="0"/>
              </a:defRPr>
            </a:lvl5pPr>
            <a:lvl6pPr marL="2514600" indent="-228600" eaLnBrk="0" fontAlgn="base" hangingPunct="0">
              <a:spcBef>
                <a:spcPct val="20000"/>
              </a:spcBef>
              <a:spcAft>
                <a:spcPct val="0"/>
              </a:spcAft>
              <a:buChar char="»"/>
              <a:defRPr sz="2000">
                <a:solidFill>
                  <a:schemeClr val="tx1"/>
                </a:solidFill>
                <a:latin typeface="Lucida Sans Unicode" pitchFamily="34" charset="0"/>
              </a:defRPr>
            </a:lvl6pPr>
            <a:lvl7pPr marL="2971800" indent="-228600" eaLnBrk="0" fontAlgn="base" hangingPunct="0">
              <a:spcBef>
                <a:spcPct val="20000"/>
              </a:spcBef>
              <a:spcAft>
                <a:spcPct val="0"/>
              </a:spcAft>
              <a:buChar char="»"/>
              <a:defRPr sz="2000">
                <a:solidFill>
                  <a:schemeClr val="tx1"/>
                </a:solidFill>
                <a:latin typeface="Lucida Sans Unicode" pitchFamily="34" charset="0"/>
              </a:defRPr>
            </a:lvl7pPr>
            <a:lvl8pPr marL="3429000" indent="-228600" eaLnBrk="0" fontAlgn="base" hangingPunct="0">
              <a:spcBef>
                <a:spcPct val="20000"/>
              </a:spcBef>
              <a:spcAft>
                <a:spcPct val="0"/>
              </a:spcAft>
              <a:buChar char="»"/>
              <a:defRPr sz="2000">
                <a:solidFill>
                  <a:schemeClr val="tx1"/>
                </a:solidFill>
                <a:latin typeface="Lucida Sans Unicode" pitchFamily="34" charset="0"/>
              </a:defRPr>
            </a:lvl8pPr>
            <a:lvl9pPr marL="3886200" indent="-228600" eaLnBrk="0" fontAlgn="base" hangingPunct="0">
              <a:spcBef>
                <a:spcPct val="20000"/>
              </a:spcBef>
              <a:spcAft>
                <a:spcPct val="0"/>
              </a:spcAft>
              <a:buChar char="»"/>
              <a:defRPr sz="2000">
                <a:solidFill>
                  <a:schemeClr val="tx1"/>
                </a:solidFill>
                <a:latin typeface="Lucida Sans Unicode" pitchFamily="34" charset="0"/>
              </a:defRPr>
            </a:lvl9pPr>
          </a:lstStyle>
          <a:p>
            <a:pPr eaLnBrk="1" hangingPunct="1">
              <a:spcBef>
                <a:spcPct val="0"/>
              </a:spcBef>
              <a:buFontTx/>
              <a:buNone/>
            </a:pPr>
            <a:r>
              <a:rPr lang="en-US" altLang="en-US" sz="2400">
                <a:cs typeface="Lucida Sans Unicode" pitchFamily="34" charset="0"/>
              </a:rPr>
              <a:t>Pastured Butter, Extra Virgin Olive Oil, Pastured Lard, Coconut Oil, Fermented Cod Liver Oil </a:t>
            </a:r>
          </a:p>
        </p:txBody>
      </p:sp>
      <p:pic>
        <p:nvPicPr>
          <p:cNvPr id="1781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8" y="1063625"/>
            <a:ext cx="4335462" cy="4335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8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85825" y="3792538"/>
            <a:ext cx="23622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8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8" y="1371600"/>
            <a:ext cx="3541712" cy="2357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8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7525" y="3230563"/>
            <a:ext cx="1935163" cy="254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8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1950" y="3230563"/>
            <a:ext cx="1203325" cy="244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86"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rot="-1200000">
            <a:off x="7151688" y="838200"/>
            <a:ext cx="15652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187"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72050" y="10096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278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360DCB-7ED0-6546-A959-9974F180C5EE}" type="slidenum">
              <a:rPr lang="en-US" smtClean="0"/>
              <a:pPr>
                <a:defRPr/>
              </a:pPr>
              <a:t>43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477" y="846816"/>
            <a:ext cx="18383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1023597"/>
            <a:ext cx="1857064" cy="1353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904" y="641350"/>
            <a:ext cx="1998210" cy="1998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954838" y="1023597"/>
            <a:ext cx="1695677" cy="169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9699" y="2628786"/>
            <a:ext cx="3307557" cy="3307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718" y="2580366"/>
            <a:ext cx="2946137" cy="177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02178" y="4467225"/>
            <a:ext cx="1977346" cy="197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6424" y="4653413"/>
            <a:ext cx="23526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57943" y="348343"/>
            <a:ext cx="7460343" cy="584775"/>
          </a:xfrm>
          <a:prstGeom prst="rect">
            <a:avLst/>
          </a:prstGeom>
          <a:noFill/>
        </p:spPr>
        <p:txBody>
          <a:bodyPr wrap="square" rtlCol="0">
            <a:spAutoFit/>
          </a:bodyPr>
          <a:lstStyle/>
          <a:p>
            <a:r>
              <a:rPr lang="en-US" sz="3200" dirty="0">
                <a:latin typeface="Lucida Sans Unicode" panose="020B0602030504020204" pitchFamily="34" charset="0"/>
                <a:cs typeface="Lucida Sans Unicode" panose="020B0602030504020204" pitchFamily="34" charset="0"/>
              </a:rPr>
              <a:t>THE BAD FATS!</a:t>
            </a:r>
            <a:endParaRPr lang="en-US" dirty="0"/>
          </a:p>
        </p:txBody>
      </p:sp>
      <p:pic>
        <p:nvPicPr>
          <p:cNvPr id="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0898" y="4609932"/>
            <a:ext cx="1359807" cy="224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71862" y="2390775"/>
            <a:ext cx="2200275"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9341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2"/>
          <p:cNvSpPr txBox="1">
            <a:spLocks noChangeArrowheads="1"/>
          </p:cNvSpPr>
          <p:nvPr/>
        </p:nvSpPr>
        <p:spPr bwMode="auto">
          <a:xfrm>
            <a:off x="743974" y="2905938"/>
            <a:ext cx="764970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3200" b="1" dirty="0">
                <a:solidFill>
                  <a:srgbClr val="CC0000"/>
                </a:solidFill>
                <a:latin typeface="Lucida Sans Unicode"/>
              </a:rPr>
              <a:t>HIGH QUALITY</a:t>
            </a:r>
            <a:r>
              <a:rPr lang="en-US" sz="3200" dirty="0">
                <a:solidFill>
                  <a:srgbClr val="CC0000"/>
                </a:solidFill>
                <a:latin typeface="Lucida Sans Unicode"/>
              </a:rPr>
              <a:t> </a:t>
            </a:r>
            <a:r>
              <a:rPr lang="en-US" sz="3200" b="1" dirty="0">
                <a:solidFill>
                  <a:srgbClr val="CC0000"/>
                </a:solidFill>
                <a:latin typeface="Lucida Sans Unicode"/>
              </a:rPr>
              <a:t>=  </a:t>
            </a:r>
          </a:p>
          <a:p>
            <a:pPr marL="342900" indent="-342900" algn="just" eaLnBrk="1" hangingPunct="1">
              <a:lnSpc>
                <a:spcPct val="50000"/>
              </a:lnSpc>
              <a:spcBef>
                <a:spcPct val="50000"/>
              </a:spcBef>
              <a:buFont typeface="Wingdings" charset="2"/>
              <a:buChar char="§"/>
            </a:pPr>
            <a:r>
              <a:rPr lang="en-US" sz="2400" dirty="0">
                <a:latin typeface="Lucida Sans Unicode"/>
              </a:rPr>
              <a:t>Whole raw dairy products from pastured cows</a:t>
            </a:r>
          </a:p>
          <a:p>
            <a:pPr marL="342900" indent="-342900" algn="just" eaLnBrk="1" hangingPunct="1">
              <a:lnSpc>
                <a:spcPct val="50000"/>
              </a:lnSpc>
              <a:spcBef>
                <a:spcPct val="50000"/>
              </a:spcBef>
              <a:buFont typeface="Wingdings" charset="2"/>
              <a:buChar char="§"/>
            </a:pPr>
            <a:r>
              <a:rPr lang="en-US" sz="2400" dirty="0">
                <a:latin typeface="Lucida Sans Unicode"/>
              </a:rPr>
              <a:t>Eggs from pastured chickens</a:t>
            </a:r>
          </a:p>
          <a:p>
            <a:pPr marL="342900" indent="-342900" algn="just" eaLnBrk="1" hangingPunct="1">
              <a:lnSpc>
                <a:spcPct val="50000"/>
              </a:lnSpc>
              <a:spcBef>
                <a:spcPct val="50000"/>
              </a:spcBef>
              <a:buFont typeface="Wingdings" charset="2"/>
              <a:buChar char="§"/>
            </a:pPr>
            <a:r>
              <a:rPr lang="en-US" sz="2400" dirty="0">
                <a:latin typeface="Lucida Sans Unicode"/>
              </a:rPr>
              <a:t>Meats from pastured animals</a:t>
            </a:r>
          </a:p>
          <a:p>
            <a:pPr marL="342900" indent="-342900" algn="just" eaLnBrk="1" hangingPunct="1">
              <a:lnSpc>
                <a:spcPct val="50000"/>
              </a:lnSpc>
              <a:spcBef>
                <a:spcPct val="50000"/>
              </a:spcBef>
              <a:buFont typeface="Wingdings" charset="2"/>
              <a:buChar char="§"/>
            </a:pPr>
            <a:r>
              <a:rPr lang="en-US" sz="2400" dirty="0">
                <a:latin typeface="Lucida Sans Unicode"/>
              </a:rPr>
              <a:t>Organ meats from pastured animals</a:t>
            </a:r>
          </a:p>
          <a:p>
            <a:pPr marL="342900" indent="-342900" algn="just" eaLnBrk="1" hangingPunct="1">
              <a:lnSpc>
                <a:spcPct val="50000"/>
              </a:lnSpc>
              <a:spcBef>
                <a:spcPct val="50000"/>
              </a:spcBef>
              <a:buFont typeface="Wingdings" charset="2"/>
              <a:buChar char="§"/>
            </a:pPr>
            <a:r>
              <a:rPr lang="en-US" sz="2400" dirty="0">
                <a:latin typeface="Lucida Sans Unicode"/>
              </a:rPr>
              <a:t>Fish eggs</a:t>
            </a:r>
          </a:p>
          <a:p>
            <a:pPr marL="342900" indent="-342900" algn="just" eaLnBrk="1" hangingPunct="1">
              <a:lnSpc>
                <a:spcPct val="50000"/>
              </a:lnSpc>
              <a:spcBef>
                <a:spcPct val="50000"/>
              </a:spcBef>
              <a:buFont typeface="Wingdings" charset="2"/>
              <a:buChar char="§"/>
            </a:pPr>
            <a:r>
              <a:rPr lang="en-US" sz="2400" dirty="0">
                <a:latin typeface="Lucida Sans Unicode"/>
              </a:rPr>
              <a:t>Fish and shellfish</a:t>
            </a:r>
          </a:p>
          <a:p>
            <a:pPr marL="342900" indent="-342900" algn="just" eaLnBrk="1" hangingPunct="1">
              <a:lnSpc>
                <a:spcPct val="50000"/>
              </a:lnSpc>
              <a:spcBef>
                <a:spcPct val="50000"/>
              </a:spcBef>
              <a:buFont typeface="Wingdings" charset="2"/>
              <a:buChar char="§"/>
            </a:pPr>
            <a:r>
              <a:rPr lang="en-US" sz="2400" dirty="0">
                <a:latin typeface="Lucida Sans Unicode"/>
              </a:rPr>
              <a:t>Cod liver oil</a:t>
            </a:r>
          </a:p>
        </p:txBody>
      </p:sp>
      <p:sp>
        <p:nvSpPr>
          <p:cNvPr id="222210" name="Rectangle 3"/>
          <p:cNvSpPr>
            <a:spLocks noGrp="1" noChangeArrowheads="1"/>
          </p:cNvSpPr>
          <p:nvPr>
            <p:ph type="title" idx="4294967295"/>
          </p:nvPr>
        </p:nvSpPr>
        <p:spPr>
          <a:xfrm>
            <a:off x="151210" y="614363"/>
            <a:ext cx="8857451" cy="1752600"/>
          </a:xfrm>
        </p:spPr>
        <p:txBody>
          <a:bodyPr anchor="t"/>
          <a:lstStyle/>
          <a:p>
            <a:pPr eaLnBrk="1" hangingPunct="1">
              <a:lnSpc>
                <a:spcPct val="120000"/>
              </a:lnSpc>
              <a:spcAft>
                <a:spcPts val="600"/>
              </a:spcAft>
            </a:pPr>
            <a:r>
              <a:rPr lang="en-US" sz="3200" b="1" dirty="0">
                <a:solidFill>
                  <a:srgbClr val="000000"/>
                </a:solidFill>
              </a:rPr>
              <a:t>3. MAKE SURE YOUR DIET CONTAINS </a:t>
            </a:r>
            <a:r>
              <a:rPr lang="en-US" sz="3200" b="1" dirty="0">
                <a:solidFill>
                  <a:schemeClr val="tx1"/>
                </a:solidFill>
              </a:rPr>
              <a:t>SUFFICIENT </a:t>
            </a:r>
            <a:r>
              <a:rPr lang="en-US" sz="3200" b="1" dirty="0">
                <a:solidFill>
                  <a:srgbClr val="CC0000"/>
                </a:solidFill>
              </a:rPr>
              <a:t>HIGH-QUALITY </a:t>
            </a:r>
            <a:r>
              <a:rPr lang="en-US" sz="3200" b="1" dirty="0">
                <a:solidFill>
                  <a:schemeClr val="tx1"/>
                </a:solidFill>
              </a:rPr>
              <a:t>ANIMAL PRODUCTS</a:t>
            </a:r>
            <a:r>
              <a:rPr lang="en-US" sz="3200" dirty="0">
                <a:solidFill>
                  <a:schemeClr val="tx1"/>
                </a:solidFill>
                <a:latin typeface="Verdana"/>
                <a:cs typeface="Verdana"/>
              </a:rPr>
              <a:t>,</a:t>
            </a:r>
            <a:r>
              <a:rPr lang="en-US" sz="3200" b="1" dirty="0">
                <a:solidFill>
                  <a:schemeClr val="tx1"/>
                </a:solidFill>
              </a:rPr>
              <a:t> SOME RAW</a:t>
            </a: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44</a:t>
            </a:fld>
            <a:endParaRPr lang="en-US" dirty="0"/>
          </a:p>
        </p:txBody>
      </p:sp>
    </p:spTree>
    <p:extLst>
      <p:ext uri="{BB962C8B-B14F-4D97-AF65-F5344CB8AC3E}">
        <p14:creationId xmlns:p14="http://schemas.microsoft.com/office/powerpoint/2010/main" val="3059398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2625" y="2990850"/>
            <a:ext cx="7772400" cy="1143000"/>
          </a:xfrm>
        </p:spPr>
        <p:txBody>
          <a:bodyPr/>
          <a:lstStyle/>
          <a:p>
            <a:r>
              <a:rPr lang="en-US" sz="3600" dirty="0"/>
              <a:t>Fish Egg Photo</a:t>
            </a:r>
          </a:p>
        </p:txBody>
      </p:sp>
      <p:pic>
        <p:nvPicPr>
          <p:cNvPr id="2" name="Picture 1" descr="NT PowerPoint 227 v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025" y="568048"/>
            <a:ext cx="8229600" cy="5486400"/>
          </a:xfrm>
          <a:prstGeom prst="rect">
            <a:avLst/>
          </a:prstGeom>
          <a:ln w="12700" cmpd="sng">
            <a:solidFill>
              <a:schemeClr val="tx1"/>
            </a:solidFill>
          </a:ln>
        </p:spPr>
      </p:pic>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45</a:t>
            </a:fld>
            <a:endParaRPr lang="en-US" dirty="0"/>
          </a:p>
        </p:txBody>
      </p:sp>
    </p:spTree>
    <p:extLst>
      <p:ext uri="{BB962C8B-B14F-4D97-AF65-F5344CB8AC3E}">
        <p14:creationId xmlns:p14="http://schemas.microsoft.com/office/powerpoint/2010/main" val="3202699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idx="4294967295"/>
          </p:nvPr>
        </p:nvSpPr>
        <p:spPr>
          <a:xfrm>
            <a:off x="0" y="325038"/>
            <a:ext cx="9144000" cy="914400"/>
          </a:xfrm>
        </p:spPr>
        <p:txBody>
          <a:bodyPr/>
          <a:lstStyle/>
          <a:p>
            <a:pPr eaLnBrk="1" hangingPunct="1"/>
            <a:r>
              <a:rPr lang="en-US" sz="3600" b="1" dirty="0">
                <a:solidFill>
                  <a:schemeClr val="tx1"/>
                </a:solidFill>
              </a:rPr>
              <a:t>THE </a:t>
            </a:r>
            <a:r>
              <a:rPr lang="en-US" sz="3600" b="1" dirty="0">
                <a:solidFill>
                  <a:srgbClr val="669933"/>
                </a:solidFill>
              </a:rPr>
              <a:t>PASTURED</a:t>
            </a:r>
            <a:r>
              <a:rPr lang="en-US" sz="3600" b="1" dirty="0">
                <a:solidFill>
                  <a:schemeClr val="tx1"/>
                </a:solidFill>
              </a:rPr>
              <a:t> POULTRY MODEL</a:t>
            </a:r>
          </a:p>
        </p:txBody>
      </p:sp>
      <p:pic>
        <p:nvPicPr>
          <p:cNvPr id="3" name="Picture 2" descr="mobileegghouse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5735" y="1278367"/>
            <a:ext cx="6538879" cy="4904159"/>
          </a:xfrm>
          <a:prstGeom prst="rect">
            <a:avLst/>
          </a:prstGeom>
          <a:ln w="28575" cmpd="sng">
            <a:solidFill>
              <a:schemeClr val="tx1"/>
            </a:solidFill>
          </a:ln>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46</a:t>
            </a:fld>
            <a:endParaRPr lang="en-US" dirty="0"/>
          </a:p>
        </p:txBody>
      </p:sp>
    </p:spTree>
    <p:extLst>
      <p:ext uri="{BB962C8B-B14F-4D97-AF65-F5344CB8AC3E}">
        <p14:creationId xmlns:p14="http://schemas.microsoft.com/office/powerpoint/2010/main" val="2866840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Picture 1" descr="Milk 7.jpg"/>
          <p:cNvSpPr>
            <a:spLocks noChangeAspect="1"/>
          </p:cNvSpPr>
          <p:nvPr/>
        </p:nvSpPr>
        <p:spPr bwMode="auto">
          <a:xfrm>
            <a:off x="92075" y="514350"/>
            <a:ext cx="4395788"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0404" name="Picture 2" descr="Milk 9.jpg"/>
          <p:cNvSpPr>
            <a:spLocks noChangeAspect="1"/>
          </p:cNvSpPr>
          <p:nvPr/>
        </p:nvSpPr>
        <p:spPr bwMode="auto">
          <a:xfrm>
            <a:off x="82550" y="3594100"/>
            <a:ext cx="44005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0405" name="Picture 3" descr="Milk 8.jpg"/>
          <p:cNvSpPr>
            <a:spLocks noChangeAspect="1"/>
          </p:cNvSpPr>
          <p:nvPr/>
        </p:nvSpPr>
        <p:spPr bwMode="auto">
          <a:xfrm>
            <a:off x="4657725" y="512763"/>
            <a:ext cx="439737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0406" name="Picture 4" descr="Milk - Close.jpg"/>
          <p:cNvSpPr>
            <a:spLocks noChangeAspect="1"/>
          </p:cNvSpPr>
          <p:nvPr/>
        </p:nvSpPr>
        <p:spPr bwMode="auto">
          <a:xfrm>
            <a:off x="4675188" y="3605213"/>
            <a:ext cx="420211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pic>
        <p:nvPicPr>
          <p:cNvPr id="3" name="Picture 2" descr="Milk - Clos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3287" y="3074600"/>
            <a:ext cx="3413971" cy="2377440"/>
          </a:xfrm>
          <a:prstGeom prst="rect">
            <a:avLst/>
          </a:prstGeom>
        </p:spPr>
      </p:pic>
      <p:pic>
        <p:nvPicPr>
          <p:cNvPr id="4" name="Picture 3" descr="Milk 8.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73092" y="470444"/>
            <a:ext cx="3572473" cy="2377440"/>
          </a:xfrm>
          <a:prstGeom prst="rect">
            <a:avLst/>
          </a:prstGeom>
        </p:spPr>
      </p:pic>
      <p:pic>
        <p:nvPicPr>
          <p:cNvPr id="5" name="Picture 4" descr="Milk 9.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5012" y="470443"/>
            <a:ext cx="3575636" cy="2377440"/>
          </a:xfrm>
          <a:prstGeom prst="rect">
            <a:avLst/>
          </a:prstGeom>
        </p:spPr>
      </p:pic>
      <p:pic>
        <p:nvPicPr>
          <p:cNvPr id="6" name="Picture 5" descr="Milk 7.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792781" y="3068398"/>
            <a:ext cx="3572472" cy="2377440"/>
          </a:xfrm>
          <a:prstGeom prst="rect">
            <a:avLst/>
          </a:prstGeom>
        </p:spPr>
      </p:pic>
      <p:sp>
        <p:nvSpPr>
          <p:cNvPr id="11" name="TextBox 10"/>
          <p:cNvSpPr txBox="1"/>
          <p:nvPr/>
        </p:nvSpPr>
        <p:spPr>
          <a:xfrm>
            <a:off x="-4762" y="5968725"/>
            <a:ext cx="9144000" cy="697114"/>
          </a:xfrm>
          <a:prstGeom prst="rect">
            <a:avLst/>
          </a:prstGeom>
          <a:noFill/>
        </p:spPr>
        <p:txBody>
          <a:bodyPr wrap="square" rtlCol="0">
            <a:spAutoFit/>
          </a:bodyPr>
          <a:lstStyle/>
          <a:p>
            <a:pPr algn="ctr">
              <a:lnSpc>
                <a:spcPct val="110000"/>
              </a:lnSpc>
            </a:pPr>
            <a:r>
              <a:rPr lang="en-US" sz="1800" b="1" dirty="0">
                <a:latin typeface="Lucida Sans Unicode"/>
                <a:cs typeface="Lucida Sans Unicode"/>
              </a:rPr>
              <a:t>A Step-Up Transformer of Grass and Sunlight into the </a:t>
            </a:r>
          </a:p>
          <a:p>
            <a:pPr algn="ctr">
              <a:lnSpc>
                <a:spcPct val="110000"/>
              </a:lnSpc>
            </a:pPr>
            <a:r>
              <a:rPr lang="en-US" sz="1800" b="1" dirty="0">
                <a:latin typeface="Lucida Sans Unicode"/>
                <a:cs typeface="Lucida Sans Unicode"/>
              </a:rPr>
              <a:t>Vital Fat-Soluble Activators A</a:t>
            </a:r>
            <a:r>
              <a:rPr lang="en-US" sz="1800" dirty="0">
                <a:latin typeface="Verdana"/>
                <a:cs typeface="Verdana"/>
              </a:rPr>
              <a:t>,</a:t>
            </a:r>
            <a:r>
              <a:rPr lang="en-US" sz="1800" b="1" dirty="0">
                <a:latin typeface="Lucida Sans Unicode"/>
                <a:cs typeface="Lucida Sans Unicode"/>
              </a:rPr>
              <a:t> D and K2</a:t>
            </a:r>
          </a:p>
        </p:txBody>
      </p:sp>
      <p:sp>
        <p:nvSpPr>
          <p:cNvPr id="7" name="Title 6"/>
          <p:cNvSpPr>
            <a:spLocks noGrp="1"/>
          </p:cNvSpPr>
          <p:nvPr>
            <p:ph type="title" idx="4294967295"/>
          </p:nvPr>
        </p:nvSpPr>
        <p:spPr>
          <a:xfrm>
            <a:off x="691345" y="5522064"/>
            <a:ext cx="7751785" cy="522530"/>
          </a:xfrm>
        </p:spPr>
        <p:txBody>
          <a:bodyPr/>
          <a:lstStyle/>
          <a:p>
            <a:pPr rtl="0" fontAlgn="base"/>
            <a:r>
              <a:rPr lang="en-US" sz="2800" b="1" spc="60" dirty="0">
                <a:solidFill>
                  <a:srgbClr val="679013"/>
                </a:solidFill>
                <a:effectLst/>
                <a:ea typeface="ＭＳ Ｐゴシック"/>
                <a:cs typeface="Lucida Sans Unicode"/>
              </a:rPr>
              <a:t>THE SACRED COW</a:t>
            </a:r>
            <a:endParaRPr lang="en-US" dirty="0">
              <a:effectLst/>
            </a:endParaRPr>
          </a:p>
        </p:txBody>
      </p:sp>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47</a:t>
            </a:fld>
            <a:endParaRPr lang="en-US" dirty="0"/>
          </a:p>
        </p:txBody>
      </p:sp>
    </p:spTree>
    <p:extLst>
      <p:ext uri="{BB962C8B-B14F-4D97-AF65-F5344CB8AC3E}">
        <p14:creationId xmlns:p14="http://schemas.microsoft.com/office/powerpoint/2010/main" val="1944874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3" name="Picture 1"/>
          <p:cNvSpPr>
            <a:spLocks noChangeAspect="1"/>
          </p:cNvSpPr>
          <p:nvPr/>
        </p:nvSpPr>
        <p:spPr bwMode="auto">
          <a:xfrm>
            <a:off x="4954588" y="312738"/>
            <a:ext cx="37211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4" name="Rectangle 3"/>
          <p:cNvSpPr/>
          <p:nvPr/>
        </p:nvSpPr>
        <p:spPr>
          <a:xfrm>
            <a:off x="343704" y="4659710"/>
            <a:ext cx="8698696" cy="1754326"/>
          </a:xfrm>
          <a:prstGeom prst="rect">
            <a:avLst/>
          </a:prstGeom>
        </p:spPr>
        <p:txBody>
          <a:bodyPr wrap="square">
            <a:spAutoFit/>
          </a:bodyPr>
          <a:lstStyle/>
          <a:p>
            <a:pPr marL="342900" lvl="0" indent="-342900" algn="l">
              <a:spcBef>
                <a:spcPct val="75000"/>
              </a:spcBef>
              <a:buFont typeface="Wingdings" charset="2"/>
              <a:buChar char="§"/>
            </a:pPr>
            <a:r>
              <a:rPr lang="en-US" spc="60" dirty="0">
                <a:solidFill>
                  <a:srgbClr val="CC0000"/>
                </a:solidFill>
                <a:latin typeface="Lucida Sans Unicode"/>
              </a:rPr>
              <a:t>AS MANY AS 65</a:t>
            </a:r>
            <a:r>
              <a:rPr lang="en-US" spc="60" dirty="0">
                <a:solidFill>
                  <a:srgbClr val="CC0000"/>
                </a:solidFill>
                <a:latin typeface="Verdana"/>
                <a:cs typeface="Verdana"/>
              </a:rPr>
              <a:t>,</a:t>
            </a:r>
            <a:r>
              <a:rPr lang="en-US" spc="60" dirty="0">
                <a:solidFill>
                  <a:srgbClr val="CC0000"/>
                </a:solidFill>
                <a:latin typeface="Lucida Sans Unicode"/>
              </a:rPr>
              <a:t>000 BIRD UNDER ONE ROOF.</a:t>
            </a:r>
          </a:p>
          <a:p>
            <a:pPr marL="342900" lvl="0" indent="-342900" algn="l">
              <a:spcBef>
                <a:spcPct val="75000"/>
              </a:spcBef>
              <a:buFont typeface="Wingdings" charset="2"/>
              <a:buChar char="§"/>
            </a:pPr>
            <a:r>
              <a:rPr lang="en-US" spc="60" dirty="0">
                <a:solidFill>
                  <a:srgbClr val="CC0000"/>
                </a:solidFill>
                <a:latin typeface="Lucida Sans Unicode"/>
              </a:rPr>
              <a:t>BIRDS KEPT IN CAGES STACKED SEVERAL HIGH.</a:t>
            </a:r>
          </a:p>
          <a:p>
            <a:pPr marL="342900" lvl="0" indent="-342900" algn="l">
              <a:spcBef>
                <a:spcPct val="75000"/>
              </a:spcBef>
              <a:buFont typeface="Wingdings" charset="2"/>
              <a:buChar char="§"/>
            </a:pPr>
            <a:r>
              <a:rPr lang="en-US" spc="60" dirty="0">
                <a:solidFill>
                  <a:srgbClr val="CC0000"/>
                </a:solidFill>
                <a:latin typeface="Lucida Sans Unicode"/>
              </a:rPr>
              <a:t>DEAD BIRDS ARE COLLECTED EVERY DAY</a:t>
            </a:r>
            <a:r>
              <a:rPr lang="en-US" sz="2000" spc="60" dirty="0">
                <a:solidFill>
                  <a:srgbClr val="CC0000"/>
                </a:solidFill>
                <a:latin typeface="Lucida Sans Unicode"/>
              </a:rPr>
              <a:t>.</a:t>
            </a:r>
          </a:p>
        </p:txBody>
      </p:sp>
      <p:pic>
        <p:nvPicPr>
          <p:cNvPr id="5" name="Picture 4" descr="Chicken Stack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40666" y="767866"/>
            <a:ext cx="4126938" cy="2743200"/>
          </a:xfrm>
          <a:prstGeom prst="rect">
            <a:avLst/>
          </a:prstGeom>
        </p:spPr>
      </p:pic>
      <p:sp>
        <p:nvSpPr>
          <p:cNvPr id="3" name="Title 2"/>
          <p:cNvSpPr>
            <a:spLocks noGrp="1"/>
          </p:cNvSpPr>
          <p:nvPr>
            <p:ph type="title" idx="4294967295"/>
          </p:nvPr>
        </p:nvSpPr>
        <p:spPr>
          <a:xfrm>
            <a:off x="681038" y="3513760"/>
            <a:ext cx="7772400" cy="1143000"/>
          </a:xfrm>
        </p:spPr>
        <p:txBody>
          <a:bodyPr/>
          <a:lstStyle/>
          <a:p>
            <a:pPr rtl="0" eaLnBrk="1" fontAlgn="base" hangingPunct="1"/>
            <a:r>
              <a:rPr lang="en-US" sz="2800" kern="1200" dirty="0">
                <a:solidFill>
                  <a:srgbClr val="000000"/>
                </a:solidFill>
                <a:effectLst/>
                <a:ea typeface="ＭＳ Ｐゴシック"/>
                <a:cs typeface="ＭＳ Ｐゴシック"/>
              </a:rPr>
              <a:t>CONFINEMENT CHICKEN OPERATIONS</a:t>
            </a:r>
            <a:endParaRPr lang="en-US" dirty="0">
              <a:effectLst/>
            </a:endParaRPr>
          </a:p>
        </p:txBody>
      </p:sp>
      <p:pic>
        <p:nvPicPr>
          <p:cNvPr id="8" name="Picture 7" descr="iStock_000012453186X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704" y="769119"/>
            <a:ext cx="4109953" cy="2743200"/>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48</a:t>
            </a:fld>
            <a:endParaRPr lang="en-US" dirty="0"/>
          </a:p>
        </p:txBody>
      </p:sp>
    </p:spTree>
    <p:extLst>
      <p:ext uri="{BB962C8B-B14F-4D97-AF65-F5344CB8AC3E}">
        <p14:creationId xmlns:p14="http://schemas.microsoft.com/office/powerpoint/2010/main" val="891776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Picture 1" descr="Milk 4.jpg"/>
          <p:cNvSpPr>
            <a:spLocks noChangeAspect="1"/>
          </p:cNvSpPr>
          <p:nvPr/>
        </p:nvSpPr>
        <p:spPr bwMode="auto">
          <a:xfrm>
            <a:off x="4722813" y="615950"/>
            <a:ext cx="41338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4499" name="Picture 2"/>
          <p:cNvSpPr>
            <a:spLocks noChangeAspect="1"/>
          </p:cNvSpPr>
          <p:nvPr/>
        </p:nvSpPr>
        <p:spPr bwMode="auto">
          <a:xfrm>
            <a:off x="4610100" y="3627438"/>
            <a:ext cx="4303713"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4500" name="Picture 4"/>
          <p:cNvSpPr>
            <a:spLocks noChangeAspect="1"/>
          </p:cNvSpPr>
          <p:nvPr/>
        </p:nvSpPr>
        <p:spPr bwMode="auto">
          <a:xfrm>
            <a:off x="128588" y="554038"/>
            <a:ext cx="437673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4501" name="Picture 8"/>
          <p:cNvSpPr>
            <a:spLocks noChangeAspect="1"/>
          </p:cNvSpPr>
          <p:nvPr/>
        </p:nvSpPr>
        <p:spPr bwMode="auto">
          <a:xfrm>
            <a:off x="76200" y="3616325"/>
            <a:ext cx="43259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pic>
        <p:nvPicPr>
          <p:cNvPr id="8" name="Picture 7" descr="Pi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84" y="2200470"/>
            <a:ext cx="4134256" cy="2743200"/>
          </a:xfrm>
          <a:prstGeom prst="rect">
            <a:avLst/>
          </a:prstGeom>
        </p:spPr>
      </p:pic>
      <p:pic>
        <p:nvPicPr>
          <p:cNvPr id="3" name="Picture 2" descr="iStock_000010844438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167" y="2186760"/>
            <a:ext cx="4119647" cy="2743200"/>
          </a:xfrm>
          <a:prstGeom prst="rect">
            <a:avLst/>
          </a:prstGeom>
        </p:spPr>
      </p:pic>
      <p:sp>
        <p:nvSpPr>
          <p:cNvPr id="11" name="Title 10"/>
          <p:cNvSpPr>
            <a:spLocks noGrp="1"/>
          </p:cNvSpPr>
          <p:nvPr>
            <p:ph type="title"/>
          </p:nvPr>
        </p:nvSpPr>
        <p:spPr>
          <a:xfrm>
            <a:off x="681038" y="855716"/>
            <a:ext cx="7772400" cy="1143000"/>
          </a:xfrm>
        </p:spPr>
        <p:txBody>
          <a:bodyPr/>
          <a:lstStyle/>
          <a:p>
            <a:pPr rtl="0" fontAlgn="base"/>
            <a:r>
              <a:rPr lang="en-US" sz="3200" spc="60" dirty="0">
                <a:solidFill>
                  <a:srgbClr val="000000"/>
                </a:solidFill>
                <a:effectLst/>
                <a:ea typeface="ＭＳ Ｐゴシック"/>
                <a:cs typeface="Lucida Sans Unicode"/>
              </a:rPr>
              <a:t>MODERN CONFINEMENT AGRICULTURE</a:t>
            </a:r>
            <a:endParaRPr lang="en-US" sz="3200" spc="60" dirty="0">
              <a:effectLst/>
            </a:endParaRPr>
          </a:p>
        </p:txBody>
      </p:sp>
      <p:sp>
        <p:nvSpPr>
          <p:cNvPr id="2" name="Slide Number Placeholder 1"/>
          <p:cNvSpPr>
            <a:spLocks noGrp="1"/>
          </p:cNvSpPr>
          <p:nvPr>
            <p:ph type="sldNum" sz="quarter" idx="12"/>
          </p:nvPr>
        </p:nvSpPr>
        <p:spPr/>
        <p:txBody>
          <a:bodyPr/>
          <a:lstStyle/>
          <a:p>
            <a:pPr>
              <a:defRPr/>
            </a:pPr>
            <a:fld id="{FA6AAE2C-85DA-1F42-84F5-906112C3E81B}" type="slidenum">
              <a:rPr lang="en-US" smtClean="0"/>
              <a:pPr>
                <a:defRPr/>
              </a:pPr>
              <a:t>49</a:t>
            </a:fld>
            <a:endParaRPr lang="en-US" dirty="0"/>
          </a:p>
        </p:txBody>
      </p:sp>
    </p:spTree>
    <p:extLst>
      <p:ext uri="{BB962C8B-B14F-4D97-AF65-F5344CB8AC3E}">
        <p14:creationId xmlns:p14="http://schemas.microsoft.com/office/powerpoint/2010/main" val="235286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2625" y="2862263"/>
            <a:ext cx="7772400" cy="1143000"/>
          </a:xfrm>
        </p:spPr>
        <p:txBody>
          <a:bodyPr/>
          <a:lstStyle/>
          <a:p>
            <a:r>
              <a:rPr lang="en-US" sz="3600" dirty="0"/>
              <a:t>Salad Dressing 2</a:t>
            </a:r>
          </a:p>
        </p:txBody>
      </p:sp>
      <p:pic>
        <p:nvPicPr>
          <p:cNvPr id="3" name="Picture 2" descr="NT PowerPoint 492 - Edit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9311" y="690563"/>
            <a:ext cx="8239027" cy="5486400"/>
          </a:xfrm>
          <a:prstGeom prst="rect">
            <a:avLst/>
          </a:prstGeom>
          <a:ln w="12700" cmpd="sng">
            <a:solidFill>
              <a:schemeClr val="tx1"/>
            </a:solidFill>
          </a:ln>
        </p:spPr>
      </p:pic>
      <p:sp>
        <p:nvSpPr>
          <p:cNvPr id="4" name="Slide Number Placeholder 3"/>
          <p:cNvSpPr>
            <a:spLocks noGrp="1"/>
          </p:cNvSpPr>
          <p:nvPr>
            <p:ph type="sldNum" sz="quarter" idx="12"/>
          </p:nvPr>
        </p:nvSpPr>
        <p:spPr/>
        <p:txBody>
          <a:bodyPr/>
          <a:lstStyle/>
          <a:p>
            <a:pPr>
              <a:defRPr/>
            </a:pPr>
            <a:fld id="{F4C2CD96-F40F-D44A-BBA3-74B283F389DB}" type="slidenum">
              <a:rPr lang="en-US" smtClean="0"/>
              <a:pPr>
                <a:defRPr/>
              </a:pPr>
              <a:t>5</a:t>
            </a:fld>
            <a:endParaRPr lang="en-US" dirty="0"/>
          </a:p>
        </p:txBody>
      </p:sp>
    </p:spTree>
    <p:extLst>
      <p:ext uri="{BB962C8B-B14F-4D97-AF65-F5344CB8AC3E}">
        <p14:creationId xmlns:p14="http://schemas.microsoft.com/office/powerpoint/2010/main" val="2464299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Picture 1" descr="Milk 4.jpg"/>
          <p:cNvSpPr>
            <a:spLocks noChangeAspect="1"/>
          </p:cNvSpPr>
          <p:nvPr/>
        </p:nvSpPr>
        <p:spPr bwMode="auto">
          <a:xfrm>
            <a:off x="4722813" y="615950"/>
            <a:ext cx="41338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4499" name="Picture 2"/>
          <p:cNvSpPr>
            <a:spLocks noChangeAspect="1"/>
          </p:cNvSpPr>
          <p:nvPr/>
        </p:nvSpPr>
        <p:spPr bwMode="auto">
          <a:xfrm>
            <a:off x="4610100" y="3627438"/>
            <a:ext cx="4303713"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4500" name="Picture 4"/>
          <p:cNvSpPr>
            <a:spLocks noChangeAspect="1"/>
          </p:cNvSpPr>
          <p:nvPr/>
        </p:nvSpPr>
        <p:spPr bwMode="auto">
          <a:xfrm>
            <a:off x="128588" y="554038"/>
            <a:ext cx="437673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sp>
        <p:nvSpPr>
          <p:cNvPr id="234501" name="Picture 8"/>
          <p:cNvSpPr>
            <a:spLocks noChangeAspect="1"/>
          </p:cNvSpPr>
          <p:nvPr/>
        </p:nvSpPr>
        <p:spPr bwMode="auto">
          <a:xfrm>
            <a:off x="76200" y="3616325"/>
            <a:ext cx="432593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Lucida Sans Unicode"/>
            </a:endParaRPr>
          </a:p>
        </p:txBody>
      </p:sp>
      <p:pic>
        <p:nvPicPr>
          <p:cNvPr id="6" name="Picture 5" descr="Turke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0641" y="2584247"/>
            <a:ext cx="4134256" cy="2743200"/>
          </a:xfrm>
          <a:prstGeom prst="rect">
            <a:avLst/>
          </a:prstGeom>
        </p:spPr>
      </p:pic>
      <p:sp>
        <p:nvSpPr>
          <p:cNvPr id="4" name="Title 3"/>
          <p:cNvSpPr>
            <a:spLocks noGrp="1"/>
          </p:cNvSpPr>
          <p:nvPr>
            <p:ph type="title"/>
          </p:nvPr>
        </p:nvSpPr>
        <p:spPr>
          <a:xfrm>
            <a:off x="681038" y="550533"/>
            <a:ext cx="7772400" cy="1143000"/>
          </a:xfrm>
        </p:spPr>
        <p:txBody>
          <a:bodyPr/>
          <a:lstStyle/>
          <a:p>
            <a:r>
              <a:rPr lang="en-US" sz="3200" spc="60" dirty="0">
                <a:solidFill>
                  <a:srgbClr val="000000"/>
                </a:solidFill>
                <a:effectLst/>
                <a:ea typeface="ＭＳ Ｐゴシック"/>
                <a:cs typeface="Lucida Sans Unicode"/>
              </a:rPr>
              <a:t>ORGANIC</a:t>
            </a:r>
            <a:r>
              <a:rPr lang="en-US" sz="3200" spc="60" baseline="0" dirty="0">
                <a:solidFill>
                  <a:srgbClr val="000000"/>
                </a:solidFill>
                <a:effectLst/>
                <a:ea typeface="ＭＳ Ｐゴシック"/>
                <a:cs typeface="Lucida Sans Unicode"/>
              </a:rPr>
              <a:t> POULTRY PRODUCTION</a:t>
            </a:r>
            <a:endParaRPr lang="en-US" sz="3200" dirty="0"/>
          </a:p>
        </p:txBody>
      </p:sp>
      <p:pic>
        <p:nvPicPr>
          <p:cNvPr id="9" name="Picture 8" descr="iStock_000010983957XSmall.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40686" y="2018757"/>
            <a:ext cx="2838595" cy="3657600"/>
          </a:xfrm>
          <a:prstGeom prst="rect">
            <a:avLst/>
          </a:prstGeom>
        </p:spPr>
      </p:pic>
      <p:sp>
        <p:nvSpPr>
          <p:cNvPr id="2" name="Slide Number Placeholder 1"/>
          <p:cNvSpPr>
            <a:spLocks noGrp="1"/>
          </p:cNvSpPr>
          <p:nvPr>
            <p:ph type="sldNum" sz="quarter" idx="12"/>
          </p:nvPr>
        </p:nvSpPr>
        <p:spPr/>
        <p:txBody>
          <a:bodyPr/>
          <a:lstStyle/>
          <a:p>
            <a:pPr>
              <a:defRPr/>
            </a:pPr>
            <a:fld id="{FA6AAE2C-85DA-1F42-84F5-906112C3E81B}" type="slidenum">
              <a:rPr lang="en-US" smtClean="0"/>
              <a:pPr>
                <a:defRPr/>
              </a:pPr>
              <a:t>50</a:t>
            </a:fld>
            <a:endParaRPr lang="en-US" dirty="0"/>
          </a:p>
        </p:txBody>
      </p:sp>
    </p:spTree>
    <p:extLst>
      <p:ext uri="{BB962C8B-B14F-4D97-AF65-F5344CB8AC3E}">
        <p14:creationId xmlns:p14="http://schemas.microsoft.com/office/powerpoint/2010/main" val="930862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7" descr="Trad2_87">
            <a:extLst>
              <a:ext uri="{FF2B5EF4-FFF2-40B4-BE49-F238E27FC236}">
                <a16:creationId xmlns:a16="http://schemas.microsoft.com/office/drawing/2014/main" id="{01841DF1-372D-4A68-AB94-B5A486B2B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54911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2">
            <a:extLst>
              <a:ext uri="{FF2B5EF4-FFF2-40B4-BE49-F238E27FC236}">
                <a16:creationId xmlns:a16="http://schemas.microsoft.com/office/drawing/2014/main" id="{FADA76AA-5C29-4134-8601-DD8FAF6F0E6C}"/>
              </a:ext>
            </a:extLst>
          </p:cNvPr>
          <p:cNvSpPr>
            <a:spLocks noGrp="1" noChangeArrowheads="1"/>
          </p:cNvSpPr>
          <p:nvPr>
            <p:ph type="title" idx="4294967295"/>
          </p:nvPr>
        </p:nvSpPr>
        <p:spPr>
          <a:xfrm flipV="1">
            <a:off x="0" y="-381000"/>
            <a:ext cx="7772400" cy="76200"/>
          </a:xfrm>
        </p:spPr>
        <p:txBody>
          <a:bodyPr/>
          <a:lstStyle/>
          <a:p>
            <a:pPr eaLnBrk="1" hangingPunct="1"/>
            <a:r>
              <a:rPr lang="en-US" altLang="en-US" sz="4000">
                <a:solidFill>
                  <a:schemeClr val="hlink"/>
                </a:solidFill>
              </a:rPr>
              <a:t>Real Eggs</a:t>
            </a:r>
          </a:p>
        </p:txBody>
      </p:sp>
      <p:sp>
        <p:nvSpPr>
          <p:cNvPr id="164868" name="Text Box 4">
            <a:extLst>
              <a:ext uri="{FF2B5EF4-FFF2-40B4-BE49-F238E27FC236}">
                <a16:creationId xmlns:a16="http://schemas.microsoft.com/office/drawing/2014/main" id="{2A1F86C1-B100-4D36-8E3F-F9743DE7E22B}"/>
              </a:ext>
            </a:extLst>
          </p:cNvPr>
          <p:cNvSpPr txBox="1">
            <a:spLocks noChangeArrowheads="1"/>
          </p:cNvSpPr>
          <p:nvPr/>
        </p:nvSpPr>
        <p:spPr bwMode="auto">
          <a:xfrm>
            <a:off x="3429000" y="1524000"/>
            <a:ext cx="3333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Arial" panose="020B0604020202020204" pitchFamily="34" charset="0"/>
              </a:rPr>
              <a:t>Supermarket Egg</a:t>
            </a:r>
          </a:p>
        </p:txBody>
      </p:sp>
      <p:sp>
        <p:nvSpPr>
          <p:cNvPr id="164869" name="Text Box 5">
            <a:extLst>
              <a:ext uri="{FF2B5EF4-FFF2-40B4-BE49-F238E27FC236}">
                <a16:creationId xmlns:a16="http://schemas.microsoft.com/office/drawing/2014/main" id="{FFABDB3A-E53B-4C51-8494-6FF7ADE4459D}"/>
              </a:ext>
            </a:extLst>
          </p:cNvPr>
          <p:cNvSpPr txBox="1">
            <a:spLocks noChangeArrowheads="1"/>
          </p:cNvSpPr>
          <p:nvPr/>
        </p:nvSpPr>
        <p:spPr bwMode="auto">
          <a:xfrm>
            <a:off x="-457200" y="3048000"/>
            <a:ext cx="356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latin typeface="Arial" panose="020B0604020202020204" pitchFamily="34" charset="0"/>
              </a:rPr>
              <a:t>	   Pastured Egg</a:t>
            </a:r>
          </a:p>
        </p:txBody>
      </p:sp>
      <p:sp>
        <p:nvSpPr>
          <p:cNvPr id="164870" name="Text Box 6">
            <a:extLst>
              <a:ext uri="{FF2B5EF4-FFF2-40B4-BE49-F238E27FC236}">
                <a16:creationId xmlns:a16="http://schemas.microsoft.com/office/drawing/2014/main" id="{E9E64488-490B-4C6E-AA94-FAC7AFBB75F5}"/>
              </a:ext>
            </a:extLst>
          </p:cNvPr>
          <p:cNvSpPr txBox="1">
            <a:spLocks noChangeArrowheads="1"/>
          </p:cNvSpPr>
          <p:nvPr/>
        </p:nvSpPr>
        <p:spPr bwMode="auto">
          <a:xfrm>
            <a:off x="3308350" y="4129088"/>
            <a:ext cx="34496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latin typeface="Arial" panose="020B0604020202020204" pitchFamily="34" charset="0"/>
              </a:rPr>
              <a:t>	   </a:t>
            </a:r>
            <a:r>
              <a:rPr lang="en-US" altLang="en-US" sz="2400" b="1">
                <a:latin typeface="Arial" panose="020B0604020202020204" pitchFamily="34" charset="0"/>
              </a:rPr>
              <a:t>Organic Egg </a:t>
            </a:r>
          </a:p>
        </p:txBody>
      </p:sp>
      <p:sp>
        <p:nvSpPr>
          <p:cNvPr id="164871" name="TextBox 6">
            <a:extLst>
              <a:ext uri="{FF2B5EF4-FFF2-40B4-BE49-F238E27FC236}">
                <a16:creationId xmlns:a16="http://schemas.microsoft.com/office/drawing/2014/main" id="{0BDECF03-EB55-4B0E-B32C-D09E942540CC}"/>
              </a:ext>
            </a:extLst>
          </p:cNvPr>
          <p:cNvSpPr txBox="1">
            <a:spLocks noChangeArrowheads="1"/>
          </p:cNvSpPr>
          <p:nvPr/>
        </p:nvSpPr>
        <p:spPr bwMode="auto">
          <a:xfrm>
            <a:off x="6705600" y="685800"/>
            <a:ext cx="2209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C00000"/>
                </a:solidFill>
                <a:latin typeface="Arial" panose="020B0604020202020204" pitchFamily="34" charset="0"/>
                <a:cs typeface="Arial" panose="020B0604020202020204" pitchFamily="34" charset="0"/>
              </a:rPr>
              <a:t>EGG YOLKS</a:t>
            </a:r>
          </a:p>
          <a:p>
            <a:pPr eaLnBrk="1" hangingPunct="1">
              <a:spcBef>
                <a:spcPct val="0"/>
              </a:spcBef>
              <a:buFontTx/>
              <a:buNone/>
            </a:pPr>
            <a:endParaRPr lang="en-US" altLang="en-US" sz="2400">
              <a:latin typeface="Arial" panose="020B0604020202020204" pitchFamily="34" charset="0"/>
              <a:cs typeface="Arial" panose="020B0604020202020204" pitchFamily="34" charset="0"/>
            </a:endParaRPr>
          </a:p>
          <a:p>
            <a:pPr eaLnBrk="1" hangingPunct="1">
              <a:spcBef>
                <a:spcPct val="0"/>
              </a:spcBef>
              <a:buFontTx/>
              <a:buNone/>
            </a:pPr>
            <a:r>
              <a:rPr lang="en-US" altLang="en-US" sz="2400">
                <a:latin typeface="Arial" panose="020B0604020202020204" pitchFamily="34" charset="0"/>
                <a:cs typeface="Arial" panose="020B0604020202020204" pitchFamily="34" charset="0"/>
              </a:rPr>
              <a:t>8 times more vitamin D, </a:t>
            </a:r>
          </a:p>
          <a:p>
            <a:pPr eaLnBrk="1" hangingPunct="1">
              <a:spcBef>
                <a:spcPct val="0"/>
              </a:spcBef>
              <a:buFontTx/>
              <a:buNone/>
            </a:pPr>
            <a:endParaRPr lang="en-US" altLang="en-US" sz="2400">
              <a:latin typeface="Arial" panose="020B0604020202020204" pitchFamily="34" charset="0"/>
              <a:cs typeface="Arial" panose="020B0604020202020204" pitchFamily="34" charset="0"/>
            </a:endParaRPr>
          </a:p>
          <a:p>
            <a:pPr eaLnBrk="1" hangingPunct="1">
              <a:spcBef>
                <a:spcPct val="0"/>
              </a:spcBef>
              <a:buFontTx/>
              <a:buNone/>
            </a:pPr>
            <a:r>
              <a:rPr lang="en-US" altLang="en-US" sz="2400">
                <a:latin typeface="Arial" panose="020B0604020202020204" pitchFamily="34" charset="0"/>
                <a:cs typeface="Arial" panose="020B0604020202020204" pitchFamily="34" charset="0"/>
              </a:rPr>
              <a:t>2 times more vitamin A</a:t>
            </a:r>
          </a:p>
          <a:p>
            <a:pPr eaLnBrk="1" hangingPunct="1">
              <a:spcBef>
                <a:spcPct val="0"/>
              </a:spcBef>
              <a:buFontTx/>
              <a:buNone/>
            </a:pPr>
            <a:endParaRPr lang="en-US" altLang="en-US" sz="2400">
              <a:latin typeface="Arial" panose="020B0604020202020204" pitchFamily="34" charset="0"/>
              <a:cs typeface="Arial" panose="020B0604020202020204" pitchFamily="34" charset="0"/>
            </a:endParaRPr>
          </a:p>
          <a:p>
            <a:pPr eaLnBrk="1" hangingPunct="1">
              <a:spcBef>
                <a:spcPct val="0"/>
              </a:spcBef>
              <a:buFontTx/>
              <a:buNone/>
            </a:pPr>
            <a:r>
              <a:rPr lang="en-US" altLang="en-US" sz="2400">
                <a:latin typeface="Arial" panose="020B0604020202020204" pitchFamily="34" charset="0"/>
                <a:cs typeface="Arial" panose="020B0604020202020204" pitchFamily="34" charset="0"/>
              </a:rPr>
              <a:t>in pastured egg compared to supermarket egg</a:t>
            </a:r>
          </a:p>
        </p:txBody>
      </p:sp>
      <p:sp>
        <p:nvSpPr>
          <p:cNvPr id="164872" name="Slide Number Placeholder 7">
            <a:extLst>
              <a:ext uri="{FF2B5EF4-FFF2-40B4-BE49-F238E27FC236}">
                <a16:creationId xmlns:a16="http://schemas.microsoft.com/office/drawing/2014/main" id="{271C1120-9A1D-4BF6-BA37-330915612C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2DC252F-E18F-48FA-9C93-5F1B3BE33D3B}" type="slidenum">
              <a:rPr lang="en-US" altLang="en-US" sz="1400" smtClean="0"/>
              <a:pPr>
                <a:spcBef>
                  <a:spcPct val="0"/>
                </a:spcBef>
                <a:buFontTx/>
                <a:buNone/>
              </a:pPr>
              <a:t>51</a:t>
            </a:fld>
            <a:endParaRPr lang="en-US" altLang="en-US" sz="1400"/>
          </a:p>
        </p:txBody>
      </p:sp>
    </p:spTree>
    <p:extLst>
      <p:ext uri="{BB962C8B-B14F-4D97-AF65-F5344CB8AC3E}">
        <p14:creationId xmlns:p14="http://schemas.microsoft.com/office/powerpoint/2010/main" val="901738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gg Yolk Raw.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944817"/>
            <a:ext cx="3359938" cy="3359938"/>
          </a:xfrm>
          <a:prstGeom prst="rect">
            <a:avLst/>
          </a:prstGeom>
        </p:spPr>
      </p:pic>
      <p:sp>
        <p:nvSpPr>
          <p:cNvPr id="238593" name="Text Box 2"/>
          <p:cNvSpPr txBox="1">
            <a:spLocks noChangeArrowheads="1"/>
          </p:cNvSpPr>
          <p:nvPr/>
        </p:nvSpPr>
        <p:spPr bwMode="auto">
          <a:xfrm>
            <a:off x="3318045" y="1340181"/>
            <a:ext cx="573313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Aft>
                <a:spcPts val="600"/>
              </a:spcAft>
            </a:pPr>
            <a:r>
              <a:rPr lang="en-US" sz="2000" b="1" spc="60" dirty="0">
                <a:latin typeface="Lucida Sans Unicode"/>
              </a:rPr>
              <a:t>EGG YOLKS A POTENT SOURCE: </a:t>
            </a:r>
          </a:p>
          <a:p>
            <a:pPr eaLnBrk="1" hangingPunct="1">
              <a:spcAft>
                <a:spcPts val="600"/>
              </a:spcAft>
            </a:pPr>
            <a:r>
              <a:rPr lang="en-US" sz="2000" dirty="0">
                <a:latin typeface="Lucida Sans Unicode"/>
              </a:rPr>
              <a:t>In 1929</a:t>
            </a:r>
            <a:r>
              <a:rPr lang="en-US" sz="2000" dirty="0">
                <a:latin typeface="Verdana"/>
                <a:cs typeface="Verdana"/>
              </a:rPr>
              <a:t>,</a:t>
            </a:r>
            <a:r>
              <a:rPr lang="en-US" sz="2000" dirty="0">
                <a:latin typeface="Lucida Sans Unicode"/>
              </a:rPr>
              <a:t> researchers tested a variety of foods for vitamin D content and found the second most potent source of vitamin D was egg yolk. Number one was cod liver oil.</a:t>
            </a:r>
          </a:p>
        </p:txBody>
      </p:sp>
      <p:sp>
        <p:nvSpPr>
          <p:cNvPr id="238594" name="Rectangle 3"/>
          <p:cNvSpPr>
            <a:spLocks noGrp="1" noChangeArrowheads="1"/>
          </p:cNvSpPr>
          <p:nvPr>
            <p:ph type="title" idx="4294967295"/>
          </p:nvPr>
        </p:nvSpPr>
        <p:spPr>
          <a:xfrm>
            <a:off x="859880" y="362791"/>
            <a:ext cx="7414716" cy="914400"/>
          </a:xfrm>
        </p:spPr>
        <p:txBody>
          <a:bodyPr/>
          <a:lstStyle/>
          <a:p>
            <a:pPr eaLnBrk="1" hangingPunct="1"/>
            <a:r>
              <a:rPr lang="en-US" sz="3600" b="1" kern="1200" spc="60" dirty="0"/>
              <a:t>EGG YOLKS AND VITAMIN D</a:t>
            </a:r>
          </a:p>
        </p:txBody>
      </p:sp>
      <p:sp>
        <p:nvSpPr>
          <p:cNvPr id="238595" name="Text Box 6"/>
          <p:cNvSpPr txBox="1">
            <a:spLocks noChangeArrowheads="1"/>
          </p:cNvSpPr>
          <p:nvPr/>
        </p:nvSpPr>
        <p:spPr bwMode="auto">
          <a:xfrm>
            <a:off x="3347106" y="3113404"/>
            <a:ext cx="5564159"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eaLnBrk="1" hangingPunct="1">
              <a:spcAft>
                <a:spcPts val="600"/>
              </a:spcAft>
            </a:pPr>
            <a:r>
              <a:rPr lang="en-US" sz="2000" b="1" spc="60" dirty="0">
                <a:solidFill>
                  <a:srgbClr val="FF9900"/>
                </a:solidFill>
                <a:latin typeface="Lucida Sans Unicode"/>
              </a:rPr>
              <a:t>BRIGHT SUNLIGHT REQUIRED: </a:t>
            </a:r>
          </a:p>
          <a:p>
            <a:pPr eaLnBrk="1" hangingPunct="1">
              <a:spcAft>
                <a:spcPts val="600"/>
              </a:spcAft>
            </a:pPr>
            <a:r>
              <a:rPr lang="en-US" sz="2000" dirty="0">
                <a:latin typeface="Lucida Sans Unicode"/>
              </a:rPr>
              <a:t>The amount of vitamin D in egg yolks varies. Researchers in Kansas compared vitamin D in egg yolks under various conditions.  Only those exposed to bright sunlight</a:t>
            </a:r>
            <a:r>
              <a:rPr lang="en-US" sz="2000" dirty="0">
                <a:latin typeface="Verdana"/>
                <a:cs typeface="Verdana"/>
              </a:rPr>
              <a:t>,</a:t>
            </a:r>
            <a:r>
              <a:rPr lang="en-US" sz="2000" dirty="0">
                <a:latin typeface="Lucida Sans Unicode"/>
              </a:rPr>
              <a:t> containing UV-B light</a:t>
            </a:r>
            <a:r>
              <a:rPr lang="en-US" sz="2000" dirty="0">
                <a:latin typeface="Verdana"/>
                <a:cs typeface="Verdana"/>
              </a:rPr>
              <a:t>, </a:t>
            </a:r>
            <a:r>
              <a:rPr lang="en-US" sz="2000" dirty="0">
                <a:latin typeface="Lucida Sans Unicode"/>
              </a:rPr>
              <a:t>or those exposed to a lamp producing UV-B light resulted in eggs with sufficient levels of vitamin D. Egg yolks from chickens under glass or in cages produced rickets in rats.</a:t>
            </a:r>
          </a:p>
          <a:p>
            <a:pPr eaLnBrk="1" hangingPunct="1">
              <a:spcAft>
                <a:spcPts val="600"/>
              </a:spcAft>
            </a:pPr>
            <a:endParaRPr lang="en-US" sz="2000" dirty="0">
              <a:latin typeface="Lucida Sans Unicode"/>
            </a:endParaRPr>
          </a:p>
        </p:txBody>
      </p:sp>
      <p:pic>
        <p:nvPicPr>
          <p:cNvPr id="5" name="Picture 4" descr="Sun-Illustration-Transparent.png"/>
          <p:cNvPicPr>
            <a:picLocks noChangeAspect="1"/>
          </p:cNvPicPr>
          <p:nvPr/>
        </p:nvPicPr>
        <p:blipFill rotWithShape="1">
          <a:blip r:embed="rId4">
            <a:extLst>
              <a:ext uri="{28A0092B-C50C-407E-A947-70E740481C1C}">
                <a14:useLocalDpi xmlns:a14="http://schemas.microsoft.com/office/drawing/2010/main" val="0"/>
              </a:ext>
            </a:extLst>
          </a:blip>
          <a:srcRect l="14356" r="13098"/>
          <a:stretch/>
        </p:blipFill>
        <p:spPr>
          <a:xfrm>
            <a:off x="139911" y="2356856"/>
            <a:ext cx="3078045" cy="4242866"/>
          </a:xfrm>
          <a:prstGeom prst="rect">
            <a:avLst/>
          </a:prstGeom>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52</a:t>
            </a:fld>
            <a:endParaRPr lang="en-US" dirty="0"/>
          </a:p>
        </p:txBody>
      </p:sp>
    </p:spTree>
    <p:extLst>
      <p:ext uri="{BB962C8B-B14F-4D97-AF65-F5344CB8AC3E}">
        <p14:creationId xmlns:p14="http://schemas.microsoft.com/office/powerpoint/2010/main" val="1656107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1038" y="2852738"/>
            <a:ext cx="7772400" cy="1143000"/>
          </a:xfrm>
        </p:spPr>
        <p:txBody>
          <a:bodyPr/>
          <a:lstStyle/>
          <a:p>
            <a:r>
              <a:rPr lang="en-US" sz="3600" dirty="0"/>
              <a:t>Confinement Butter vs. Grass-Fed Butter</a:t>
            </a:r>
          </a:p>
        </p:txBody>
      </p:sp>
      <p:pic>
        <p:nvPicPr>
          <p:cNvPr id="67587" name="Picture 4" descr="Trad2_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94657"/>
            <a:ext cx="822960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3"/>
          <p:cNvSpPr txBox="1">
            <a:spLocks noChangeArrowheads="1"/>
          </p:cNvSpPr>
          <p:nvPr/>
        </p:nvSpPr>
        <p:spPr bwMode="auto">
          <a:xfrm>
            <a:off x="335826" y="4905053"/>
            <a:ext cx="8478154" cy="1018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spcAft>
                <a:spcPts val="600"/>
              </a:spcAft>
            </a:pPr>
            <a:r>
              <a:rPr lang="en-US" sz="2300" b="1" spc="60" dirty="0">
                <a:latin typeface="Lucida Sans Unicode"/>
                <a:cs typeface="Lucida Sans Unicode"/>
              </a:rPr>
              <a:t>10-13 TIMES MORE </a:t>
            </a:r>
            <a:r>
              <a:rPr lang="en-US" sz="2300" b="1" spc="60" dirty="0">
                <a:solidFill>
                  <a:srgbClr val="CC0000"/>
                </a:solidFill>
                <a:latin typeface="Lucida Sans Unicode"/>
                <a:cs typeface="Lucida Sans Unicode"/>
              </a:rPr>
              <a:t>VITAMIN A</a:t>
            </a:r>
            <a:r>
              <a:rPr lang="en-US" sz="2300" b="1" spc="60" dirty="0">
                <a:latin typeface="Lucida Sans Unicode"/>
                <a:cs typeface="Lucida Sans Unicode"/>
              </a:rPr>
              <a:t> AND </a:t>
            </a:r>
          </a:p>
          <a:p>
            <a:pPr algn="ctr" eaLnBrk="1" hangingPunct="1">
              <a:lnSpc>
                <a:spcPct val="120000"/>
              </a:lnSpc>
              <a:spcAft>
                <a:spcPts val="600"/>
              </a:spcAft>
            </a:pPr>
            <a:r>
              <a:rPr lang="en-US" sz="2300" b="1" spc="60" dirty="0">
                <a:latin typeface="Lucida Sans Unicode"/>
                <a:cs typeface="Lucida Sans Unicode"/>
              </a:rPr>
              <a:t>3 TIMES MORE </a:t>
            </a:r>
            <a:r>
              <a:rPr lang="en-US" sz="2300" b="1" spc="60" dirty="0">
                <a:solidFill>
                  <a:srgbClr val="CC0000"/>
                </a:solidFill>
                <a:latin typeface="Lucida Sans Unicode"/>
                <a:cs typeface="Lucida Sans Unicode"/>
              </a:rPr>
              <a:t>VITAMIN D</a:t>
            </a:r>
            <a:r>
              <a:rPr lang="en-US" sz="2300" b="1" spc="60" dirty="0">
                <a:latin typeface="Lucida Sans Unicode"/>
                <a:cs typeface="Lucida Sans Unicode"/>
              </a:rPr>
              <a:t> IN GRASS-FED BUTTER</a:t>
            </a:r>
          </a:p>
        </p:txBody>
      </p:sp>
      <p:sp>
        <p:nvSpPr>
          <p:cNvPr id="6" name="Rectangle 5"/>
          <p:cNvSpPr/>
          <p:nvPr/>
        </p:nvSpPr>
        <p:spPr>
          <a:xfrm>
            <a:off x="347195" y="4326304"/>
            <a:ext cx="4397447" cy="400110"/>
          </a:xfrm>
          <a:prstGeom prst="rect">
            <a:avLst/>
          </a:prstGeom>
        </p:spPr>
        <p:txBody>
          <a:bodyPr wrap="square">
            <a:spAutoFit/>
          </a:bodyPr>
          <a:lstStyle/>
          <a:p>
            <a:pPr algn="ctr"/>
            <a:r>
              <a:rPr lang="en-US" sz="2000" b="1" spc="60" dirty="0">
                <a:latin typeface="Lucida Sans Unicode"/>
              </a:rPr>
              <a:t>CONFINEMENT BUTTER </a:t>
            </a:r>
            <a:endParaRPr lang="en-US" sz="2000" spc="60" dirty="0"/>
          </a:p>
        </p:txBody>
      </p:sp>
      <p:sp>
        <p:nvSpPr>
          <p:cNvPr id="7" name="Rectangle 6"/>
          <p:cNvSpPr/>
          <p:nvPr/>
        </p:nvSpPr>
        <p:spPr>
          <a:xfrm>
            <a:off x="5028094" y="4336099"/>
            <a:ext cx="3719417" cy="400110"/>
          </a:xfrm>
          <a:prstGeom prst="rect">
            <a:avLst/>
          </a:prstGeom>
        </p:spPr>
        <p:txBody>
          <a:bodyPr wrap="square">
            <a:spAutoFit/>
          </a:bodyPr>
          <a:lstStyle/>
          <a:p>
            <a:pPr algn="ctr"/>
            <a:r>
              <a:rPr lang="en-US" sz="2000" b="1" spc="60" dirty="0">
                <a:latin typeface="Lucida Sans Unicode"/>
              </a:rPr>
              <a:t>GRASS-FED BUTTER </a:t>
            </a:r>
            <a:endParaRPr lang="en-US" sz="2000" spc="60" dirty="0"/>
          </a:p>
        </p:txBody>
      </p:sp>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53</a:t>
            </a:fld>
            <a:endParaRPr lang="en-US" dirty="0"/>
          </a:p>
        </p:txBody>
      </p:sp>
    </p:spTree>
    <p:extLst>
      <p:ext uri="{BB962C8B-B14F-4D97-AF65-F5344CB8AC3E}">
        <p14:creationId xmlns:p14="http://schemas.microsoft.com/office/powerpoint/2010/main" val="3511697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ver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6297" y="696944"/>
            <a:ext cx="8181882" cy="5454588"/>
          </a:xfrm>
          <a:prstGeom prst="rect">
            <a:avLst/>
          </a:prstGeom>
          <a:ln w="12700" cmpd="sng">
            <a:solidFill>
              <a:schemeClr val="tx1"/>
            </a:solidFill>
          </a:ln>
        </p:spPr>
      </p:pic>
      <p:sp>
        <p:nvSpPr>
          <p:cNvPr id="242689" name="Rectangle 3"/>
          <p:cNvSpPr>
            <a:spLocks noGrp="1" noChangeArrowheads="1"/>
          </p:cNvSpPr>
          <p:nvPr>
            <p:ph type="title" idx="4294967295"/>
          </p:nvPr>
        </p:nvSpPr>
        <p:spPr>
          <a:xfrm>
            <a:off x="693223" y="658666"/>
            <a:ext cx="7772400" cy="990600"/>
          </a:xfrm>
        </p:spPr>
        <p:txBody>
          <a:bodyPr/>
          <a:lstStyle/>
          <a:p>
            <a:pPr eaLnBrk="1" hangingPunct="1"/>
            <a:r>
              <a:rPr lang="en-US" sz="4000" b="1" dirty="0"/>
              <a:t>CHICKEN LIVERS</a:t>
            </a:r>
          </a:p>
        </p:txBody>
      </p:sp>
      <p:sp>
        <p:nvSpPr>
          <p:cNvPr id="242690" name="Text Box 4"/>
          <p:cNvSpPr txBox="1">
            <a:spLocks noChangeArrowheads="1"/>
          </p:cNvSpPr>
          <p:nvPr/>
        </p:nvSpPr>
        <p:spPr bwMode="auto">
          <a:xfrm>
            <a:off x="6280168" y="4513180"/>
            <a:ext cx="23112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1600" b="1" spc="40" dirty="0">
                <a:latin typeface="Lucida Sans Unicode"/>
              </a:rPr>
              <a:t>PASTURE RAISED</a:t>
            </a:r>
          </a:p>
        </p:txBody>
      </p:sp>
      <p:sp>
        <p:nvSpPr>
          <p:cNvPr id="3" name="Rectangle 2"/>
          <p:cNvSpPr/>
          <p:nvPr/>
        </p:nvSpPr>
        <p:spPr>
          <a:xfrm>
            <a:off x="907791" y="4479286"/>
            <a:ext cx="1864613" cy="338554"/>
          </a:xfrm>
          <a:prstGeom prst="rect">
            <a:avLst/>
          </a:prstGeom>
        </p:spPr>
        <p:txBody>
          <a:bodyPr wrap="none">
            <a:spAutoFit/>
          </a:bodyPr>
          <a:lstStyle/>
          <a:p>
            <a:r>
              <a:rPr lang="en-US" sz="1600" b="1" spc="40" dirty="0">
                <a:solidFill>
                  <a:srgbClr val="000000"/>
                </a:solidFill>
                <a:latin typeface="Lucida Sans Unicode"/>
              </a:rPr>
              <a:t>CONVENTIONAL</a:t>
            </a:r>
            <a:endParaRPr lang="en-US" dirty="0"/>
          </a:p>
        </p:txBody>
      </p:sp>
      <p:sp>
        <p:nvSpPr>
          <p:cNvPr id="4" name="Rectangle 3"/>
          <p:cNvSpPr/>
          <p:nvPr/>
        </p:nvSpPr>
        <p:spPr>
          <a:xfrm>
            <a:off x="3966292" y="4458944"/>
            <a:ext cx="1147088" cy="338554"/>
          </a:xfrm>
          <a:prstGeom prst="rect">
            <a:avLst/>
          </a:prstGeom>
        </p:spPr>
        <p:txBody>
          <a:bodyPr wrap="none">
            <a:spAutoFit/>
          </a:bodyPr>
          <a:lstStyle/>
          <a:p>
            <a:pPr lvl="0">
              <a:spcBef>
                <a:spcPct val="50000"/>
              </a:spcBef>
            </a:pPr>
            <a:r>
              <a:rPr lang="en-US" sz="1600" b="1" spc="40" dirty="0">
                <a:solidFill>
                  <a:srgbClr val="000000"/>
                </a:solidFill>
                <a:latin typeface="Lucida Sans Unicode"/>
              </a:rPr>
              <a:t>ORGANIC</a:t>
            </a:r>
          </a:p>
        </p:txBody>
      </p:sp>
      <p:sp>
        <p:nvSpPr>
          <p:cNvPr id="5" name="Slide Number Placeholder 4"/>
          <p:cNvSpPr>
            <a:spLocks noGrp="1"/>
          </p:cNvSpPr>
          <p:nvPr>
            <p:ph type="sldNum" sz="quarter" idx="12"/>
          </p:nvPr>
        </p:nvSpPr>
        <p:spPr/>
        <p:txBody>
          <a:bodyPr/>
          <a:lstStyle/>
          <a:p>
            <a:pPr>
              <a:defRPr/>
            </a:pPr>
            <a:fld id="{F4C2CD96-F40F-D44A-BBA3-74B283F389DB}" type="slidenum">
              <a:rPr lang="en-US" smtClean="0"/>
              <a:pPr>
                <a:defRPr/>
              </a:pPr>
              <a:t>54</a:t>
            </a:fld>
            <a:endParaRPr lang="en-US" dirty="0"/>
          </a:p>
        </p:txBody>
      </p:sp>
    </p:spTree>
    <p:extLst>
      <p:ext uri="{BB962C8B-B14F-4D97-AF65-F5344CB8AC3E}">
        <p14:creationId xmlns:p14="http://schemas.microsoft.com/office/powerpoint/2010/main" val="3432863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idx="4294967295"/>
          </p:nvPr>
        </p:nvSpPr>
        <p:spPr>
          <a:xfrm>
            <a:off x="0" y="609600"/>
            <a:ext cx="7772400" cy="1143000"/>
          </a:xfrm>
        </p:spPr>
        <p:txBody>
          <a:bodyPr/>
          <a:lstStyle/>
          <a:p>
            <a:pPr eaLnBrk="1" hangingPunct="1"/>
            <a:r>
              <a:rPr lang="en-US" dirty="0">
                <a:solidFill>
                  <a:schemeClr val="hlink"/>
                </a:solidFill>
              </a:rPr>
              <a:t>Modern Farming</a:t>
            </a:r>
          </a:p>
        </p:txBody>
      </p:sp>
      <p:pic>
        <p:nvPicPr>
          <p:cNvPr id="244738" name="Picture 4" descr="Trad2_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
            <a:ext cx="5715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55</a:t>
            </a:fld>
            <a:endParaRPr lang="en-US" dirty="0"/>
          </a:p>
        </p:txBody>
      </p:sp>
    </p:spTree>
    <p:extLst>
      <p:ext uri="{BB962C8B-B14F-4D97-AF65-F5344CB8AC3E}">
        <p14:creationId xmlns:p14="http://schemas.microsoft.com/office/powerpoint/2010/main" val="1343547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1026"/>
          <p:cNvSpPr>
            <a:spLocks noGrp="1" noChangeArrowheads="1"/>
          </p:cNvSpPr>
          <p:nvPr>
            <p:ph type="ctrTitle"/>
          </p:nvPr>
        </p:nvSpPr>
        <p:spPr>
          <a:xfrm>
            <a:off x="685800" y="519371"/>
            <a:ext cx="4887686" cy="1470025"/>
          </a:xfrm>
          <a:extLst>
            <a:ext uri="{91240B29-F687-4F45-9708-019B960494DF}">
              <a14:hiddenLine xmlns:a14="http://schemas.microsoft.com/office/drawing/2010/main" w="28575">
                <a:solidFill>
                  <a:srgbClr val="FF0000"/>
                </a:solidFill>
                <a:miter lim="800000"/>
                <a:headEnd/>
                <a:tailEnd/>
              </a14:hiddenLine>
            </a:ext>
          </a:extLst>
        </p:spPr>
        <p:txBody>
          <a:bodyPr/>
          <a:lstStyle/>
          <a:p>
            <a:pPr eaLnBrk="1" hangingPunct="1"/>
            <a:r>
              <a:rPr lang="en-US" sz="4400" dirty="0">
                <a:solidFill>
                  <a:schemeClr val="tx1"/>
                </a:solidFill>
              </a:rPr>
              <a:t> A Campaign for</a:t>
            </a:r>
            <a:br>
              <a:rPr lang="en-US" sz="2400" dirty="0">
                <a:solidFill>
                  <a:schemeClr val="tx1"/>
                </a:solidFill>
              </a:rPr>
            </a:br>
            <a:endParaRPr lang="en-US" sz="2400" dirty="0">
              <a:solidFill>
                <a:schemeClr val="tx1"/>
              </a:solidFill>
              <a:latin typeface="Arial" pitchFamily="34" charset="0"/>
            </a:endParaRPr>
          </a:p>
        </p:txBody>
      </p:sp>
      <p:sp>
        <p:nvSpPr>
          <p:cNvPr id="5123" name="Rectangle 1027"/>
          <p:cNvSpPr>
            <a:spLocks noGrp="1" noChangeArrowheads="1"/>
          </p:cNvSpPr>
          <p:nvPr>
            <p:ph type="subTitle" idx="1"/>
          </p:nvPr>
        </p:nvSpPr>
        <p:spPr>
          <a:xfrm>
            <a:off x="304800" y="1473184"/>
            <a:ext cx="8458200" cy="4953000"/>
          </a:xfrm>
        </p:spPr>
        <p:txBody>
          <a:bodyPr/>
          <a:lstStyle/>
          <a:p>
            <a:pPr marL="2741613" eaLnBrk="1" hangingPunct="1">
              <a:spcBef>
                <a:spcPct val="0"/>
              </a:spcBef>
              <a:spcAft>
                <a:spcPct val="50000"/>
              </a:spcAft>
            </a:pPr>
            <a:r>
              <a:rPr lang="en-US" b="1" dirty="0"/>
              <a:t>FULL-FAT     </a:t>
            </a:r>
          </a:p>
          <a:p>
            <a:pPr marL="2741613" eaLnBrk="1" hangingPunct="1">
              <a:spcBef>
                <a:spcPct val="0"/>
              </a:spcBef>
              <a:spcAft>
                <a:spcPct val="50000"/>
              </a:spcAft>
            </a:pPr>
            <a:r>
              <a:rPr lang="en-US" b="1" dirty="0"/>
              <a:t>PASTURE-FED</a:t>
            </a:r>
          </a:p>
          <a:p>
            <a:pPr marL="2741613" eaLnBrk="1" hangingPunct="1">
              <a:spcBef>
                <a:spcPct val="0"/>
              </a:spcBef>
              <a:spcAft>
                <a:spcPct val="50000"/>
              </a:spcAft>
            </a:pPr>
            <a:r>
              <a:rPr lang="en-US" b="1" dirty="0"/>
              <a:t>UNPROCESSED</a:t>
            </a:r>
          </a:p>
          <a:p>
            <a:pPr marL="2741613" eaLnBrk="1" hangingPunct="1">
              <a:spcBef>
                <a:spcPct val="0"/>
              </a:spcBef>
              <a:spcAft>
                <a:spcPct val="50000"/>
              </a:spcAft>
            </a:pPr>
            <a:endParaRPr lang="en-US" sz="2400" dirty="0"/>
          </a:p>
          <a:p>
            <a:pPr marL="2741613" eaLnBrk="1" hangingPunct="1">
              <a:spcBef>
                <a:spcPct val="0"/>
              </a:spcBef>
            </a:pPr>
            <a:r>
              <a:rPr lang="en-US" sz="2400" dirty="0"/>
              <a:t>By the Weston A. Price Foundation</a:t>
            </a:r>
          </a:p>
          <a:p>
            <a:pPr marL="2741613" eaLnBrk="1" hangingPunct="1">
              <a:spcBef>
                <a:spcPct val="0"/>
              </a:spcBef>
            </a:pPr>
            <a:endParaRPr lang="en-US" sz="2400" b="1" dirty="0"/>
          </a:p>
          <a:p>
            <a:pPr marL="2741613" eaLnBrk="1" hangingPunct="1">
              <a:spcBef>
                <a:spcPct val="0"/>
              </a:spcBef>
            </a:pPr>
            <a:r>
              <a:rPr lang="en-US" sz="2000" dirty="0"/>
              <a:t>A Campaign for Real Milk Is a Project of </a:t>
            </a:r>
            <a:br>
              <a:rPr lang="en-US" sz="2000" dirty="0"/>
            </a:br>
            <a:r>
              <a:rPr lang="en-US" sz="2000" dirty="0"/>
              <a:t>The Weston A. Price Foundation</a:t>
            </a:r>
          </a:p>
          <a:p>
            <a:pPr marL="2741613" eaLnBrk="1" hangingPunct="1">
              <a:spcBef>
                <a:spcPct val="0"/>
              </a:spcBef>
            </a:pPr>
            <a:r>
              <a:rPr lang="en-US" sz="2000" dirty="0"/>
              <a:t>westonaprice.org</a:t>
            </a:r>
          </a:p>
          <a:p>
            <a:pPr marL="2741613" eaLnBrk="1" hangingPunct="1">
              <a:spcBef>
                <a:spcPct val="0"/>
              </a:spcBef>
            </a:pPr>
            <a:endParaRPr lang="en-US" sz="2000" dirty="0"/>
          </a:p>
          <a:p>
            <a:pPr marL="2741613" eaLnBrk="1" hangingPunct="1">
              <a:spcBef>
                <a:spcPct val="0"/>
              </a:spcBef>
            </a:pPr>
            <a:r>
              <a:rPr lang="en-US" sz="1200" dirty="0"/>
              <a:t>This document is posted at realmilk.com. </a:t>
            </a:r>
          </a:p>
          <a:p>
            <a:pPr marL="2741613" eaLnBrk="1" hangingPunct="1">
              <a:spcBef>
                <a:spcPct val="0"/>
              </a:spcBef>
            </a:pPr>
            <a:r>
              <a:rPr lang="en-US" sz="1200" dirty="0"/>
              <a:t>Updated September, 2011</a:t>
            </a:r>
          </a:p>
        </p:txBody>
      </p:sp>
      <p:pic>
        <p:nvPicPr>
          <p:cNvPr id="5124" name="Picture 1028" descr="ti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762000"/>
            <a:ext cx="25781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29" descr="Trad3_0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8" y="1524000"/>
            <a:ext cx="27098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5126" name="Rectangle 1030"/>
          <p:cNvSpPr>
            <a:spLocks noChangeArrowheads="1"/>
          </p:cNvSpPr>
          <p:nvPr/>
        </p:nvSpPr>
        <p:spPr bwMode="auto">
          <a:xfrm>
            <a:off x="228600" y="228600"/>
            <a:ext cx="8610600" cy="6400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7"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02C8BF76-6AAA-4D86-BA88-37344C818976}" type="slidenum">
              <a:rPr lang="en-US" sz="1400" smtClean="0"/>
              <a:pPr eaLnBrk="1" hangingPunct="1"/>
              <a:t>56</a:t>
            </a:fld>
            <a:endParaRPr lang="en-US" sz="1400"/>
          </a:p>
        </p:txBody>
      </p:sp>
    </p:spTree>
    <p:extLst>
      <p:ext uri="{BB962C8B-B14F-4D97-AF65-F5344CB8AC3E}">
        <p14:creationId xmlns:p14="http://schemas.microsoft.com/office/powerpoint/2010/main" val="243953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79438" y="20638"/>
            <a:ext cx="7985125" cy="1876425"/>
          </a:xfrm>
        </p:spPr>
        <p:txBody>
          <a:bodyPr/>
          <a:lstStyle/>
          <a:p>
            <a:pPr eaLnBrk="1" hangingPunct="1"/>
            <a:r>
              <a:rPr lang="en-US" sz="4000" b="1"/>
              <a:t>RAW MILK IS </a:t>
            </a:r>
            <a:r>
              <a:rPr lang="en-US" sz="4000" b="1">
                <a:solidFill>
                  <a:srgbClr val="C00000"/>
                </a:solidFill>
              </a:rPr>
              <a:t>UNIQUELY SAFE</a:t>
            </a:r>
          </a:p>
        </p:txBody>
      </p:sp>
      <p:sp>
        <p:nvSpPr>
          <p:cNvPr id="88067" name="Text Box 3"/>
          <p:cNvSpPr txBox="1">
            <a:spLocks noChangeArrowheads="1"/>
          </p:cNvSpPr>
          <p:nvPr/>
        </p:nvSpPr>
        <p:spPr bwMode="auto">
          <a:xfrm>
            <a:off x="4191000" y="1981200"/>
            <a:ext cx="39973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Lucida Sans Unicode" pitchFamily="34" charset="0"/>
                <a:ea typeface="MS PGothic" pitchFamily="34" charset="-128"/>
              </a:rPr>
              <a:t>Consider the calf</a:t>
            </a:r>
            <a:r>
              <a:rPr lang="en-US">
                <a:latin typeface="Verdana" pitchFamily="34" charset="0"/>
                <a:ea typeface="MS PGothic" pitchFamily="34" charset="-128"/>
                <a:cs typeface="Verdana" pitchFamily="34" charset="0"/>
              </a:rPr>
              <a:t>,</a:t>
            </a:r>
            <a:r>
              <a:rPr lang="en-US">
                <a:latin typeface="Lucida Sans Unicode" pitchFamily="34" charset="0"/>
                <a:ea typeface="MS PGothic" pitchFamily="34" charset="-128"/>
              </a:rPr>
              <a:t> born</a:t>
            </a:r>
          </a:p>
          <a:p>
            <a:pPr eaLnBrk="1" hangingPunct="1"/>
            <a:r>
              <a:rPr lang="en-US">
                <a:latin typeface="Lucida Sans Unicode" pitchFamily="34" charset="0"/>
                <a:ea typeface="MS PGothic" pitchFamily="34" charset="-128"/>
              </a:rPr>
              <a:t>in the muck</a:t>
            </a:r>
            <a:r>
              <a:rPr lang="en-US">
                <a:latin typeface="Verdana" pitchFamily="34" charset="0"/>
                <a:ea typeface="MS PGothic" pitchFamily="34" charset="-128"/>
              </a:rPr>
              <a:t>,</a:t>
            </a:r>
            <a:r>
              <a:rPr lang="en-US">
                <a:latin typeface="Lucida Sans Unicode" pitchFamily="34" charset="0"/>
                <a:ea typeface="MS PGothic" pitchFamily="34" charset="-128"/>
              </a:rPr>
              <a:t> which then </a:t>
            </a:r>
          </a:p>
          <a:p>
            <a:pPr eaLnBrk="1" hangingPunct="1"/>
            <a:r>
              <a:rPr lang="en-US">
                <a:latin typeface="Lucida Sans Unicode" pitchFamily="34" charset="0"/>
                <a:ea typeface="MS PGothic" pitchFamily="34" charset="-128"/>
              </a:rPr>
              <a:t>suckles on its mother</a:t>
            </a:r>
            <a:r>
              <a:rPr lang="en-US">
                <a:latin typeface="Verdana" pitchFamily="34" charset="0"/>
                <a:ea typeface="MS PGothic" pitchFamily="34" charset="-128"/>
              </a:rPr>
              <a:t>’</a:t>
            </a:r>
            <a:r>
              <a:rPr lang="en-US" altLang="ja-JP">
                <a:latin typeface="Lucida Sans Unicode" pitchFamily="34" charset="0"/>
                <a:ea typeface="MS PGothic" pitchFamily="34" charset="-128"/>
              </a:rPr>
              <a:t>s </a:t>
            </a:r>
          </a:p>
          <a:p>
            <a:pPr eaLnBrk="1" hangingPunct="1"/>
            <a:r>
              <a:rPr lang="en-US">
                <a:latin typeface="Lucida Sans Unicode" pitchFamily="34" charset="0"/>
                <a:ea typeface="MS PGothic" pitchFamily="34" charset="-128"/>
              </a:rPr>
              <a:t>manure-covered teat. </a:t>
            </a:r>
          </a:p>
        </p:txBody>
      </p:sp>
      <p:sp>
        <p:nvSpPr>
          <p:cNvPr id="88068" name="Slide Number Placeholder 4"/>
          <p:cNvSpPr>
            <a:spLocks noGrp="1"/>
          </p:cNvSpPr>
          <p:nvPr>
            <p:ph type="sldNum" sz="quarter" idx="12"/>
          </p:nvPr>
        </p:nvSpPr>
        <p:spPr>
          <a:xfrm>
            <a:off x="7013575"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3C1F2D-787B-4BC0-BE34-70BBD1CAED7C}" type="slidenum">
              <a:rPr lang="en-US" sz="1400" smtClean="0">
                <a:latin typeface="Lucida Sans Unicode" pitchFamily="34" charset="0"/>
                <a:ea typeface="MS PGothic" pitchFamily="34" charset="-128"/>
              </a:rPr>
              <a:pPr eaLnBrk="1" hangingPunct="1"/>
              <a:t>57</a:t>
            </a:fld>
            <a:endParaRPr lang="en-US" sz="1400">
              <a:latin typeface="Lucida Sans Unicode" pitchFamily="34" charset="0"/>
              <a:ea typeface="MS PGothic" pitchFamily="34" charset="-128"/>
            </a:endParaRPr>
          </a:p>
        </p:txBody>
      </p:sp>
      <p:sp>
        <p:nvSpPr>
          <p:cNvPr id="88069" name="Rectangle 1"/>
          <p:cNvSpPr>
            <a:spLocks noChangeArrowheads="1"/>
          </p:cNvSpPr>
          <p:nvPr/>
        </p:nvSpPr>
        <p:spPr bwMode="auto">
          <a:xfrm>
            <a:off x="304800" y="49530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Lucida Sans Unicode" pitchFamily="34" charset="0"/>
              </a:rPr>
              <a:t>Because raw milk contains multiple</a:t>
            </a:r>
            <a:r>
              <a:rPr lang="en-US">
                <a:latin typeface="Verdana" pitchFamily="34" charset="0"/>
                <a:ea typeface="Verdana" pitchFamily="34" charset="0"/>
                <a:cs typeface="Verdana" pitchFamily="34" charset="0"/>
              </a:rPr>
              <a:t>,</a:t>
            </a:r>
            <a:r>
              <a:rPr lang="en-US">
                <a:latin typeface="Lucida Sans Unicode" pitchFamily="34" charset="0"/>
              </a:rPr>
              <a:t> redundant systems of bioactive components that can reduce or eliminate populations of pathogenic bacteria.</a:t>
            </a:r>
          </a:p>
        </p:txBody>
      </p:sp>
      <p:sp>
        <p:nvSpPr>
          <p:cNvPr id="88070" name="Rectangle 2"/>
          <p:cNvSpPr>
            <a:spLocks noChangeArrowheads="1"/>
          </p:cNvSpPr>
          <p:nvPr/>
        </p:nvSpPr>
        <p:spPr bwMode="auto">
          <a:xfrm>
            <a:off x="4175125" y="4033838"/>
            <a:ext cx="4149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C00000"/>
                </a:solidFill>
                <a:latin typeface="Lucida Sans Unicode" pitchFamily="34" charset="0"/>
              </a:rPr>
              <a:t>How can that calf survive? </a:t>
            </a:r>
          </a:p>
        </p:txBody>
      </p:sp>
      <p:pic>
        <p:nvPicPr>
          <p:cNvPr id="88071" name="Picture 5" descr="cow.tif"/>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4213" y="1600200"/>
            <a:ext cx="3408362"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007495"/>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288" y="308424"/>
            <a:ext cx="8291512" cy="1143000"/>
          </a:xfrm>
        </p:spPr>
        <p:txBody>
          <a:bodyPr/>
          <a:lstStyle/>
          <a:p>
            <a:pPr eaLnBrk="1" hangingPunct="1"/>
            <a:r>
              <a:rPr lang="en-US" sz="3200" dirty="0">
                <a:latin typeface="Lucida Grande" charset="0"/>
              </a:rPr>
              <a:t>Built-In Protective Systems in Raw Milk </a:t>
            </a:r>
            <a:br>
              <a:rPr lang="en-US" sz="3200" dirty="0">
                <a:latin typeface="Lucida Grande" charset="0"/>
              </a:rPr>
            </a:br>
            <a:r>
              <a:rPr lang="en-US" sz="3200" b="1" dirty="0">
                <a:solidFill>
                  <a:srgbClr val="7030A0"/>
                </a:solidFill>
                <a:latin typeface="Lucida Grande" charset="0"/>
              </a:rPr>
              <a:t>LACTOPEROXIDASE</a:t>
            </a:r>
          </a:p>
        </p:txBody>
      </p:sp>
      <p:sp>
        <p:nvSpPr>
          <p:cNvPr id="6147" name="Text Box 3"/>
          <p:cNvSpPr txBox="1">
            <a:spLocks noChangeArrowheads="1"/>
          </p:cNvSpPr>
          <p:nvPr/>
        </p:nvSpPr>
        <p:spPr bwMode="auto">
          <a:xfrm>
            <a:off x="685800" y="1600194"/>
            <a:ext cx="77978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40000"/>
              </a:spcBef>
              <a:buFont typeface="Times New Roman" pitchFamily="18" charset="0"/>
              <a:buNone/>
            </a:pPr>
            <a:r>
              <a:rPr lang="en-US" dirty="0">
                <a:latin typeface="Lucida Grande" charset="0"/>
              </a:rPr>
              <a:t>HYDROGEN PEROXIDE: Uses small amounts of H</a:t>
            </a:r>
            <a:r>
              <a:rPr lang="en-US" baseline="-25000" dirty="0">
                <a:latin typeface="Lucida Grande" charset="0"/>
              </a:rPr>
              <a:t>2</a:t>
            </a:r>
            <a:r>
              <a:rPr lang="en-US" dirty="0">
                <a:latin typeface="Lucida Grande" charset="0"/>
              </a:rPr>
              <a:t>O</a:t>
            </a:r>
            <a:r>
              <a:rPr lang="en-US" baseline="-25000" dirty="0">
                <a:latin typeface="Lucida Grande" charset="0"/>
              </a:rPr>
              <a:t>2</a:t>
            </a:r>
            <a:r>
              <a:rPr lang="en-US" dirty="0">
                <a:latin typeface="Lucida Grande" charset="0"/>
              </a:rPr>
              <a:t> and free radicals to seek out and destroy pathogens</a:t>
            </a:r>
          </a:p>
          <a:p>
            <a:pPr algn="l" eaLnBrk="1" hangingPunct="1">
              <a:spcBef>
                <a:spcPct val="40000"/>
              </a:spcBef>
              <a:buFont typeface="Times New Roman" pitchFamily="18" charset="0"/>
              <a:buNone/>
            </a:pPr>
            <a:r>
              <a:rPr lang="en-US" dirty="0">
                <a:latin typeface="Lucida Grande" charset="0"/>
              </a:rPr>
              <a:t>WIDESPREAD: In all mammalian secretions—breast milk, tears, etc.</a:t>
            </a:r>
          </a:p>
          <a:p>
            <a:pPr algn="l" eaLnBrk="1" hangingPunct="1">
              <a:spcBef>
                <a:spcPct val="40000"/>
              </a:spcBef>
              <a:buFont typeface="Times New Roman" pitchFamily="18" charset="0"/>
              <a:buNone/>
            </a:pPr>
            <a:r>
              <a:rPr lang="en-US" dirty="0">
                <a:latin typeface="Lucida Grande" charset="0"/>
              </a:rPr>
              <a:t>HIGHER IN ANIMAL MILK: </a:t>
            </a:r>
            <a:r>
              <a:rPr lang="en-US" dirty="0" err="1">
                <a:latin typeface="Lucida Grande" charset="0"/>
              </a:rPr>
              <a:t>Lactoperoxidase</a:t>
            </a:r>
            <a:r>
              <a:rPr lang="en-US" dirty="0">
                <a:latin typeface="Lucida Grande" charset="0"/>
              </a:rPr>
              <a:t> levels </a:t>
            </a:r>
            <a:r>
              <a:rPr lang="en-US" i="1" dirty="0">
                <a:latin typeface="Lucida Grande" charset="0"/>
              </a:rPr>
              <a:t>10 times higher</a:t>
            </a:r>
            <a:r>
              <a:rPr lang="en-US" dirty="0">
                <a:latin typeface="Lucida Grande" charset="0"/>
              </a:rPr>
              <a:t> in goat milk than in breast milk</a:t>
            </a:r>
          </a:p>
          <a:p>
            <a:pPr algn="l" eaLnBrk="1" hangingPunct="1">
              <a:spcBef>
                <a:spcPct val="40000"/>
              </a:spcBef>
              <a:buFont typeface="Times New Roman" pitchFamily="18" charset="0"/>
              <a:buNone/>
            </a:pPr>
            <a:r>
              <a:rPr lang="en-US" dirty="0">
                <a:latin typeface="Lucida Grande" charset="0"/>
              </a:rPr>
              <a:t>ALTERNATIVE TO PASTEURIZATION: Other countries are looking into using </a:t>
            </a:r>
            <a:r>
              <a:rPr lang="en-US" dirty="0" err="1">
                <a:latin typeface="Lucida Grande" charset="0"/>
              </a:rPr>
              <a:t>lactoperoxidase</a:t>
            </a:r>
            <a:r>
              <a:rPr lang="en-US" dirty="0">
                <a:latin typeface="Lucida Grande" charset="0"/>
              </a:rPr>
              <a:t> instead of pasteurization to ensure safety of commercial milk</a:t>
            </a:r>
          </a:p>
        </p:txBody>
      </p:sp>
      <p:sp>
        <p:nvSpPr>
          <p:cNvPr id="6148" name="Text Box 4"/>
          <p:cNvSpPr txBox="1">
            <a:spLocks noChangeArrowheads="1"/>
          </p:cNvSpPr>
          <p:nvPr/>
        </p:nvSpPr>
        <p:spPr bwMode="auto">
          <a:xfrm>
            <a:off x="685800" y="5867400"/>
            <a:ext cx="891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r>
              <a:rPr lang="en-US" sz="1200" i="1">
                <a:latin typeface="Lucida Grande" charset="0"/>
              </a:rPr>
              <a:t>British Journal of Nutrition</a:t>
            </a:r>
            <a:r>
              <a:rPr lang="en-US" sz="1200">
                <a:latin typeface="Lucida Grande" charset="0"/>
              </a:rPr>
              <a:t> (2000), 84, Suppl. 1. S19-S25.</a:t>
            </a:r>
          </a:p>
          <a:p>
            <a:pPr algn="l" eaLnBrk="1" hangingPunct="1"/>
            <a:r>
              <a:rPr lang="en-US" sz="1200" i="1">
                <a:latin typeface="Lucida Grande" charset="0"/>
              </a:rPr>
              <a:t>Indian Journal Exp Biology</a:t>
            </a:r>
            <a:r>
              <a:rPr lang="en-US" sz="1200">
                <a:latin typeface="Lucida Grande" charset="0"/>
              </a:rPr>
              <a:t> Vol. 36, August 1998, pp 808-810.</a:t>
            </a:r>
          </a:p>
          <a:p>
            <a:pPr algn="l" eaLnBrk="1" hangingPunct="1"/>
            <a:r>
              <a:rPr lang="en-US" sz="1200">
                <a:latin typeface="Lucida Grande" charset="0"/>
              </a:rPr>
              <a:t>1991 </a:t>
            </a:r>
            <a:r>
              <a:rPr lang="en-US" sz="1200" i="1">
                <a:latin typeface="Lucida Grande" charset="0"/>
              </a:rPr>
              <a:t>J Dairy Sci</a:t>
            </a:r>
            <a:r>
              <a:rPr lang="en-US" sz="1200">
                <a:latin typeface="Lucida Grande" charset="0"/>
              </a:rPr>
              <a:t> 74:783-787</a:t>
            </a:r>
          </a:p>
          <a:p>
            <a:pPr algn="l" eaLnBrk="1" hangingPunct="1"/>
            <a:r>
              <a:rPr lang="en-US" sz="1200" i="1">
                <a:latin typeface="Lucida Grande" charset="0"/>
              </a:rPr>
              <a:t>Life Sciences</a:t>
            </a:r>
            <a:r>
              <a:rPr lang="en-US" sz="1200">
                <a:latin typeface="Lucida Grande" charset="0"/>
              </a:rPr>
              <a:t>, Vol 66, No 23, pp 2433-2439, 2000</a:t>
            </a:r>
          </a:p>
        </p:txBody>
      </p:sp>
      <p:sp>
        <p:nvSpPr>
          <p:cNvPr id="614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DD5B450-F28F-47FF-8523-5FDF32EAFFBD}" type="slidenum">
              <a:rPr lang="en-US" sz="1400">
                <a:latin typeface="Lucida Grande" charset="0"/>
              </a:rPr>
              <a:pPr eaLnBrk="1" hangingPunct="1"/>
              <a:t>58</a:t>
            </a:fld>
            <a:endParaRPr lang="en-US" sz="1400">
              <a:latin typeface="Lucida Grande" charset="0"/>
            </a:endParaRPr>
          </a:p>
        </p:txBody>
      </p:sp>
    </p:spTree>
    <p:extLst>
      <p:ext uri="{BB962C8B-B14F-4D97-AF65-F5344CB8AC3E}">
        <p14:creationId xmlns:p14="http://schemas.microsoft.com/office/powerpoint/2010/main" val="4100882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3200" dirty="0">
                <a:latin typeface="Lucida Grande" charset="0"/>
              </a:rPr>
              <a:t>Built-In Protective Systems in Raw Milk </a:t>
            </a:r>
            <a:br>
              <a:rPr lang="en-US" sz="3200" dirty="0">
                <a:latin typeface="Lucida Grande" charset="0"/>
              </a:rPr>
            </a:br>
            <a:r>
              <a:rPr lang="en-US" sz="3200" b="1" dirty="0">
                <a:solidFill>
                  <a:srgbClr val="7030A0"/>
                </a:solidFill>
                <a:latin typeface="Lucida Grande" charset="0"/>
              </a:rPr>
              <a:t>LACTOFERRIN</a:t>
            </a:r>
          </a:p>
        </p:txBody>
      </p:sp>
      <p:sp>
        <p:nvSpPr>
          <p:cNvPr id="7171" name="Rectangle 3"/>
          <p:cNvSpPr>
            <a:spLocks noGrp="1" noChangeArrowheads="1"/>
          </p:cNvSpPr>
          <p:nvPr>
            <p:ph type="body" idx="1"/>
          </p:nvPr>
        </p:nvSpPr>
        <p:spPr>
          <a:xfrm>
            <a:off x="685800" y="1828800"/>
            <a:ext cx="7772400" cy="4267200"/>
          </a:xfrm>
        </p:spPr>
        <p:txBody>
          <a:bodyPr/>
          <a:lstStyle/>
          <a:p>
            <a:pPr marL="533400" indent="-533400" eaLnBrk="1" hangingPunct="1">
              <a:spcBef>
                <a:spcPct val="30000"/>
              </a:spcBef>
              <a:buFontTx/>
              <a:buNone/>
            </a:pPr>
            <a:r>
              <a:rPr lang="en-US" sz="2000">
                <a:latin typeface="Lucida Grande" charset="0"/>
              </a:rPr>
              <a:t>PLENTIFUL in raw milk; effectiveness reduced by pasteurization</a:t>
            </a:r>
            <a:r>
              <a:rPr lang="en-US" sz="2000" baseline="30000">
                <a:latin typeface="Lucida Grande" charset="0"/>
              </a:rPr>
              <a:t>1</a:t>
            </a:r>
          </a:p>
          <a:p>
            <a:pPr marL="533400" indent="-533400" eaLnBrk="1" hangingPunct="1">
              <a:spcBef>
                <a:spcPct val="30000"/>
              </a:spcBef>
              <a:buFontTx/>
              <a:buNone/>
            </a:pPr>
            <a:r>
              <a:rPr lang="en-US" sz="2000">
                <a:latin typeface="Lucida Grande" charset="0"/>
              </a:rPr>
              <a:t>STEALS IRON away from pathogens and carries it through the gut wall into the blood stream; stimulates the immune system</a:t>
            </a:r>
            <a:r>
              <a:rPr lang="en-US" sz="2000" baseline="30000">
                <a:latin typeface="Lucida Grande" charset="0"/>
              </a:rPr>
              <a:t>1</a:t>
            </a:r>
          </a:p>
          <a:p>
            <a:pPr marL="533400" indent="-533400" eaLnBrk="1" hangingPunct="1">
              <a:spcBef>
                <a:spcPct val="30000"/>
              </a:spcBef>
              <a:buFontTx/>
              <a:buNone/>
            </a:pPr>
            <a:r>
              <a:rPr lang="en-US" sz="2000">
                <a:latin typeface="Lucida Grande" charset="0"/>
              </a:rPr>
              <a:t>TB:  In a study involving mice bred to be susceptible to tuberculosis, treatment with lactoferrin significantly reduced the burden of tuberculosis organisms.</a:t>
            </a:r>
            <a:r>
              <a:rPr lang="en-US" sz="2000" baseline="30000">
                <a:latin typeface="Lucida Grande" charset="0"/>
              </a:rPr>
              <a:t>2</a:t>
            </a:r>
          </a:p>
          <a:p>
            <a:pPr marL="533400" indent="-533400" eaLnBrk="1" hangingPunct="1">
              <a:spcBef>
                <a:spcPct val="30000"/>
              </a:spcBef>
              <a:buFontTx/>
              <a:buNone/>
            </a:pPr>
            <a:r>
              <a:rPr lang="en-US" sz="2000">
                <a:latin typeface="Lucida Grande" charset="0"/>
              </a:rPr>
              <a:t>CANDIDA: Mice injected with </a:t>
            </a:r>
            <a:r>
              <a:rPr lang="en-US" sz="2000" i="1">
                <a:latin typeface="Lucida Grande" charset="0"/>
              </a:rPr>
              <a:t>Candida albicans</a:t>
            </a:r>
            <a:r>
              <a:rPr lang="en-US" sz="2000">
                <a:latin typeface="Lucida Grande" charset="0"/>
              </a:rPr>
              <a:t>, another iron-loving organism, had increased survival time when treated with lactoferrin.</a:t>
            </a:r>
            <a:r>
              <a:rPr lang="en-US" sz="2000" baseline="30000">
                <a:latin typeface="Lucida Grande" charset="0"/>
              </a:rPr>
              <a:t>3</a:t>
            </a:r>
          </a:p>
          <a:p>
            <a:pPr marL="533400" indent="-533400" eaLnBrk="1" hangingPunct="1">
              <a:spcBef>
                <a:spcPct val="30000"/>
              </a:spcBef>
              <a:buFontTx/>
              <a:buNone/>
            </a:pPr>
            <a:r>
              <a:rPr lang="en-US" sz="2000">
                <a:latin typeface="Lucida Grande" charset="0"/>
              </a:rPr>
              <a:t>WEIGHT LOSS: Believed to cut visceral fat levels up to 40%</a:t>
            </a:r>
            <a:r>
              <a:rPr lang="en-US" sz="2000" baseline="30000">
                <a:latin typeface="Lucida Grande" charset="0"/>
              </a:rPr>
              <a:t>4</a:t>
            </a:r>
          </a:p>
          <a:p>
            <a:pPr marL="533400" indent="-533400" eaLnBrk="1" hangingPunct="1">
              <a:spcBef>
                <a:spcPct val="30000"/>
              </a:spcBef>
              <a:buFontTx/>
              <a:buNone/>
            </a:pPr>
            <a:r>
              <a:rPr lang="en-US" sz="2000">
                <a:latin typeface="Lucida Grande" charset="0"/>
              </a:rPr>
              <a:t>BENEFITS: Many other health benefits—is sold as a supplement!</a:t>
            </a:r>
          </a:p>
          <a:p>
            <a:pPr marL="533400" indent="-533400" algn="r" eaLnBrk="1" hangingPunct="1">
              <a:lnSpc>
                <a:spcPct val="80000"/>
              </a:lnSpc>
              <a:spcBef>
                <a:spcPct val="0"/>
              </a:spcBef>
              <a:buFontTx/>
              <a:buNone/>
            </a:pPr>
            <a:r>
              <a:rPr lang="en-US" sz="1400">
                <a:latin typeface="Lucida Grande" charset="0"/>
              </a:rPr>
              <a:t>1.</a:t>
            </a:r>
            <a:r>
              <a:rPr lang="en-US" sz="1400" i="1">
                <a:latin typeface="Lucida Grande" charset="0"/>
              </a:rPr>
              <a:t> British J Nutrition, </a:t>
            </a:r>
            <a:r>
              <a:rPr lang="en-US" sz="1400">
                <a:latin typeface="Lucida Grande" charset="0"/>
              </a:rPr>
              <a:t>2000;84(Suppl. 1):S11-S17.</a:t>
            </a:r>
          </a:p>
          <a:p>
            <a:pPr marL="533400" indent="-533400" algn="r" eaLnBrk="1" hangingPunct="1">
              <a:lnSpc>
                <a:spcPct val="80000"/>
              </a:lnSpc>
              <a:spcBef>
                <a:spcPct val="0"/>
              </a:spcBef>
              <a:buFontTx/>
              <a:buNone/>
            </a:pPr>
            <a:r>
              <a:rPr lang="en-US" sz="1400">
                <a:latin typeface="Lucida Grande" charset="0"/>
              </a:rPr>
              <a:t>2.</a:t>
            </a:r>
            <a:r>
              <a:rPr lang="en-US" sz="1400" i="1">
                <a:latin typeface="Lucida Grande" charset="0"/>
              </a:rPr>
              <a:t> J Experimental Med, </a:t>
            </a:r>
            <a:r>
              <a:rPr lang="en-US" sz="1400">
                <a:latin typeface="Lucida Grande" charset="0"/>
              </a:rPr>
              <a:t>2002 DEC 02;196(11):1507-1513.</a:t>
            </a:r>
          </a:p>
          <a:p>
            <a:pPr marL="533400" indent="-533400" algn="r" eaLnBrk="1" hangingPunct="1">
              <a:lnSpc>
                <a:spcPct val="80000"/>
              </a:lnSpc>
              <a:spcBef>
                <a:spcPct val="0"/>
              </a:spcBef>
              <a:buFontTx/>
              <a:buNone/>
            </a:pPr>
            <a:r>
              <a:rPr lang="en-US" sz="1400">
                <a:latin typeface="Lucida Grande" charset="0"/>
              </a:rPr>
              <a:t>3.</a:t>
            </a:r>
            <a:r>
              <a:rPr lang="en-US" sz="1400" i="1">
                <a:latin typeface="Lucida Grande" charset="0"/>
              </a:rPr>
              <a:t> Infection and Immunity</a:t>
            </a:r>
            <a:r>
              <a:rPr lang="en-US" sz="1400">
                <a:latin typeface="Lucida Grande" charset="0"/>
              </a:rPr>
              <a:t>, 2001 JUN;69(6):3883-3890.</a:t>
            </a:r>
          </a:p>
          <a:p>
            <a:pPr marL="533400" indent="-533400" algn="r" eaLnBrk="1" hangingPunct="1">
              <a:lnSpc>
                <a:spcPct val="80000"/>
              </a:lnSpc>
              <a:spcBef>
                <a:spcPct val="0"/>
              </a:spcBef>
              <a:buFontTx/>
              <a:buNone/>
            </a:pPr>
            <a:r>
              <a:rPr lang="en-US" sz="1400">
                <a:latin typeface="Lucida Grande" charset="0"/>
              </a:rPr>
              <a:t>4. </a:t>
            </a:r>
            <a:r>
              <a:rPr lang="en-US" sz="1400" i="1">
                <a:latin typeface="Lucida Grande" charset="0"/>
              </a:rPr>
              <a:t>MSN-Mainichi Daily News</a:t>
            </a:r>
            <a:r>
              <a:rPr lang="en-US" sz="1400">
                <a:latin typeface="Lucida Grande" charset="0"/>
              </a:rPr>
              <a:t>, 2007 APR 11.</a:t>
            </a:r>
            <a:endParaRPr lang="en-US" sz="1400" i="1">
              <a:latin typeface="Lucida Grande" charset="0"/>
            </a:endParaRPr>
          </a:p>
        </p:txBody>
      </p:sp>
      <p:sp>
        <p:nvSpPr>
          <p:cNvPr id="71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1DBA5D0-1970-411A-840C-2EAFC1471805}" type="slidenum">
              <a:rPr lang="en-US" sz="1400">
                <a:latin typeface="Lucida Grande" charset="0"/>
              </a:rPr>
              <a:pPr eaLnBrk="1" hangingPunct="1"/>
              <a:t>59</a:t>
            </a:fld>
            <a:endParaRPr lang="en-US" sz="1400">
              <a:latin typeface="Lucida Grande" charset="0"/>
            </a:endParaRPr>
          </a:p>
        </p:txBody>
      </p:sp>
    </p:spTree>
    <p:extLst>
      <p:ext uri="{BB962C8B-B14F-4D97-AF65-F5344CB8AC3E}">
        <p14:creationId xmlns:p14="http://schemas.microsoft.com/office/powerpoint/2010/main" val="3753206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682625" y="2862263"/>
            <a:ext cx="7772400" cy="1143000"/>
          </a:xfrm>
        </p:spPr>
        <p:txBody>
          <a:bodyPr/>
          <a:lstStyle/>
          <a:p>
            <a:pPr eaLnBrk="1" hangingPunct="1"/>
            <a:r>
              <a:rPr lang="en-US" sz="3600" dirty="0">
                <a:solidFill>
                  <a:srgbClr val="000000"/>
                </a:solidFill>
              </a:rPr>
              <a:t>Salad Dressing 3</a:t>
            </a:r>
          </a:p>
        </p:txBody>
      </p:sp>
      <p:pic>
        <p:nvPicPr>
          <p:cNvPr id="5" name="Picture 4" descr="NT PowerPoint 501 v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025" y="828675"/>
            <a:ext cx="8229600" cy="5486400"/>
          </a:xfrm>
          <a:prstGeom prst="rect">
            <a:avLst/>
          </a:prstGeom>
          <a:ln w="12700" cmpd="sng">
            <a:solidFill>
              <a:schemeClr val="tx1"/>
            </a:solidFill>
          </a:ln>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6</a:t>
            </a:fld>
            <a:endParaRPr lang="en-US" dirty="0"/>
          </a:p>
        </p:txBody>
      </p:sp>
    </p:spTree>
    <p:extLst>
      <p:ext uri="{BB962C8B-B14F-4D97-AF65-F5344CB8AC3E}">
        <p14:creationId xmlns:p14="http://schemas.microsoft.com/office/powerpoint/2010/main" val="13674515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7282AF02-AC43-4023-B3C7-0B0FC4892151}" type="slidenum">
              <a:rPr lang="en-US" sz="1400">
                <a:latin typeface="Lucida Grande" charset="0"/>
              </a:rPr>
              <a:pPr algn="l" eaLnBrk="1" hangingPunct="1"/>
              <a:t>60</a:t>
            </a:fld>
            <a:endParaRPr lang="en-US" sz="1400">
              <a:latin typeface="Lucida Grande" charset="0"/>
            </a:endParaRPr>
          </a:p>
        </p:txBody>
      </p:sp>
      <p:sp>
        <p:nvSpPr>
          <p:cNvPr id="8195" name="Rectangle 2"/>
          <p:cNvSpPr>
            <a:spLocks noGrp="1" noChangeArrowheads="1"/>
          </p:cNvSpPr>
          <p:nvPr>
            <p:ph type="title"/>
          </p:nvPr>
        </p:nvSpPr>
        <p:spPr>
          <a:xfrm>
            <a:off x="0" y="304800"/>
            <a:ext cx="9144000" cy="1295400"/>
          </a:xfrm>
        </p:spPr>
        <p:txBody>
          <a:bodyPr/>
          <a:lstStyle/>
          <a:p>
            <a:pPr eaLnBrk="1" hangingPunct="1"/>
            <a:r>
              <a:rPr lang="en-US" sz="2800" dirty="0">
                <a:latin typeface="Lucida Grande" charset="0"/>
              </a:rPr>
              <a:t>Built-In Protective Systems in Raw Milk: </a:t>
            </a:r>
            <a:br>
              <a:rPr lang="en-US" sz="2800" dirty="0">
                <a:latin typeface="Lucida Grande" charset="0"/>
              </a:rPr>
            </a:br>
            <a:r>
              <a:rPr lang="en-US" sz="2800" b="1" dirty="0">
                <a:solidFill>
                  <a:srgbClr val="7030A0"/>
                </a:solidFill>
                <a:latin typeface="Lucida Grande" charset="0"/>
              </a:rPr>
              <a:t>COMPONENTS OF BLOOD</a:t>
            </a:r>
          </a:p>
        </p:txBody>
      </p:sp>
      <p:sp>
        <p:nvSpPr>
          <p:cNvPr id="8196" name="Rectangle 3"/>
          <p:cNvSpPr>
            <a:spLocks noGrp="1" noChangeArrowheads="1"/>
          </p:cNvSpPr>
          <p:nvPr>
            <p:ph type="body" idx="1"/>
          </p:nvPr>
        </p:nvSpPr>
        <p:spPr>
          <a:xfrm>
            <a:off x="384175" y="1600200"/>
            <a:ext cx="8455025" cy="4343400"/>
          </a:xfrm>
        </p:spPr>
        <p:txBody>
          <a:bodyPr/>
          <a:lstStyle/>
          <a:p>
            <a:pPr eaLnBrk="1" hangingPunct="1">
              <a:lnSpc>
                <a:spcPct val="90000"/>
              </a:lnSpc>
              <a:spcBef>
                <a:spcPct val="0"/>
              </a:spcBef>
              <a:spcAft>
                <a:spcPct val="40000"/>
              </a:spcAft>
            </a:pPr>
            <a:r>
              <a:rPr lang="en-US" sz="1800" b="1">
                <a:latin typeface="Lucida Grande" charset="0"/>
              </a:rPr>
              <a:t>Leukocytes</a:t>
            </a:r>
            <a:r>
              <a:rPr lang="en-US" sz="1800">
                <a:latin typeface="Lucida Grande" charset="0"/>
              </a:rPr>
              <a:t>—Eat all foreign bacteria, yeast and molds (phagocytosis). Destroyed at 56C and by pumping milk. Produce H</a:t>
            </a:r>
            <a:r>
              <a:rPr lang="en-US" sz="1800" baseline="-25000">
                <a:latin typeface="Lucida Grande" charset="0"/>
              </a:rPr>
              <a:t>2</a:t>
            </a:r>
            <a:r>
              <a:rPr lang="en-US" sz="1800">
                <a:latin typeface="Lucida Grande" charset="0"/>
              </a:rPr>
              <a:t>O</a:t>
            </a:r>
            <a:r>
              <a:rPr lang="en-US" sz="1800" baseline="-25000">
                <a:latin typeface="Lucida Grande" charset="0"/>
              </a:rPr>
              <a:t>2</a:t>
            </a:r>
            <a:r>
              <a:rPr lang="en-US" sz="1800">
                <a:latin typeface="Lucida Grande" charset="0"/>
              </a:rPr>
              <a:t> to activate the lacto-peroxidase system. Produce anaerobic CO</a:t>
            </a:r>
            <a:r>
              <a:rPr lang="en-US" sz="1800" baseline="-25000">
                <a:latin typeface="Lucida Grande" charset="0"/>
              </a:rPr>
              <a:t>2</a:t>
            </a:r>
            <a:r>
              <a:rPr lang="en-US" sz="1800">
                <a:latin typeface="Lucida Grande" charset="0"/>
              </a:rPr>
              <a:t> that blocks all aerobic microbes. Basis of immunity.</a:t>
            </a:r>
          </a:p>
          <a:p>
            <a:pPr eaLnBrk="1" hangingPunct="1">
              <a:lnSpc>
                <a:spcPct val="90000"/>
              </a:lnSpc>
              <a:spcBef>
                <a:spcPct val="0"/>
              </a:spcBef>
              <a:spcAft>
                <a:spcPct val="40000"/>
              </a:spcAft>
            </a:pPr>
            <a:r>
              <a:rPr lang="en-US" sz="1800" b="1">
                <a:latin typeface="Lucida Grande" charset="0"/>
              </a:rPr>
              <a:t>B-lymphocytes</a:t>
            </a:r>
            <a:r>
              <a:rPr lang="en-US" sz="1800">
                <a:latin typeface="Lucida Grande" charset="0"/>
              </a:rPr>
              <a:t> – Kill foreign bacteria; call in other parts of the immune system</a:t>
            </a:r>
            <a:r>
              <a:rPr lang="en-US" sz="1800" baseline="30000">
                <a:latin typeface="Lucida Grande" charset="0"/>
              </a:rPr>
              <a:t>1,2</a:t>
            </a:r>
          </a:p>
          <a:p>
            <a:pPr eaLnBrk="1" hangingPunct="1">
              <a:lnSpc>
                <a:spcPct val="90000"/>
              </a:lnSpc>
              <a:spcBef>
                <a:spcPct val="50000"/>
              </a:spcBef>
            </a:pPr>
            <a:r>
              <a:rPr lang="en-US" sz="1800" b="1">
                <a:latin typeface="Lucida Grande" charset="0"/>
              </a:rPr>
              <a:t>Macrophages</a:t>
            </a:r>
            <a:r>
              <a:rPr lang="en-US" sz="1800">
                <a:latin typeface="Lucida Grande" charset="0"/>
              </a:rPr>
              <a:t> – Engulf foreign proteins and bacteria</a:t>
            </a:r>
            <a:r>
              <a:rPr lang="en-US" sz="1800" baseline="30000">
                <a:latin typeface="Lucida Grande" charset="0"/>
              </a:rPr>
              <a:t>2</a:t>
            </a:r>
          </a:p>
          <a:p>
            <a:pPr eaLnBrk="1" hangingPunct="1">
              <a:lnSpc>
                <a:spcPct val="90000"/>
              </a:lnSpc>
              <a:spcBef>
                <a:spcPct val="50000"/>
              </a:spcBef>
            </a:pPr>
            <a:r>
              <a:rPr lang="en-US" sz="1800" b="1">
                <a:latin typeface="Lucida Grande" charset="0"/>
              </a:rPr>
              <a:t>Neutrophils</a:t>
            </a:r>
            <a:r>
              <a:rPr lang="en-US" sz="1800">
                <a:latin typeface="Lucida Grande" charset="0"/>
              </a:rPr>
              <a:t> – Kill infected cells; mobilize other parts of the immune system</a:t>
            </a:r>
            <a:r>
              <a:rPr lang="en-US" sz="1800" baseline="30000">
                <a:latin typeface="Lucida Grande" charset="0"/>
              </a:rPr>
              <a:t>1</a:t>
            </a:r>
            <a:endParaRPr lang="en-US" sz="1800">
              <a:latin typeface="Lucida Grande" charset="0"/>
            </a:endParaRPr>
          </a:p>
          <a:p>
            <a:pPr eaLnBrk="1" hangingPunct="1">
              <a:lnSpc>
                <a:spcPct val="90000"/>
              </a:lnSpc>
              <a:spcBef>
                <a:spcPct val="50000"/>
              </a:spcBef>
            </a:pPr>
            <a:r>
              <a:rPr lang="en-US" sz="1800" b="1">
                <a:latin typeface="Lucida Grande" charset="0"/>
              </a:rPr>
              <a:t>T-lymphocytes</a:t>
            </a:r>
            <a:r>
              <a:rPr lang="en-US" sz="1800">
                <a:latin typeface="Lucida Grande" charset="0"/>
              </a:rPr>
              <a:t> – Multiply if bad bacteria are present; produce immune-strengthening compounds</a:t>
            </a:r>
            <a:r>
              <a:rPr lang="en-US" sz="1800" baseline="30000">
                <a:latin typeface="Lucida Grande" charset="0"/>
              </a:rPr>
              <a:t>1</a:t>
            </a:r>
            <a:endParaRPr lang="en-US" sz="1800">
              <a:latin typeface="Lucida Grande" charset="0"/>
            </a:endParaRPr>
          </a:p>
          <a:p>
            <a:pPr eaLnBrk="1" hangingPunct="1">
              <a:lnSpc>
                <a:spcPct val="90000"/>
              </a:lnSpc>
              <a:spcBef>
                <a:spcPct val="50000"/>
              </a:spcBef>
            </a:pPr>
            <a:r>
              <a:rPr lang="en-US" sz="1800" b="1">
                <a:latin typeface="Lucida Grande" charset="0"/>
              </a:rPr>
              <a:t>Immunoglobulins (IgM, IgA, IgG1, IgG2)</a:t>
            </a:r>
            <a:r>
              <a:rPr lang="en-US" sz="1800">
                <a:latin typeface="Lucida Grande" charset="0"/>
              </a:rPr>
              <a:t>--Transfer of immunity from cow to calf/person in milk and especially colostrum; provides </a:t>
            </a:r>
            <a:r>
              <a:rPr lang="ja-JP" altLang="en-US" sz="1800">
                <a:latin typeface="Lucida Grande" charset="0"/>
              </a:rPr>
              <a:t>“</a:t>
            </a:r>
            <a:r>
              <a:rPr lang="en-US" altLang="ja-JP" sz="1800">
                <a:latin typeface="Lucida Grande" charset="0"/>
              </a:rPr>
              <a:t>passive immunization</a:t>
            </a:r>
            <a:r>
              <a:rPr lang="ja-JP" altLang="en-US" sz="1800">
                <a:latin typeface="Lucida Grande" charset="0"/>
              </a:rPr>
              <a:t>”</a:t>
            </a:r>
            <a:r>
              <a:rPr lang="en-US" altLang="ja-JP" sz="1800" baseline="30000">
                <a:latin typeface="Lucida Grande" charset="0"/>
              </a:rPr>
              <a:t>2</a:t>
            </a:r>
            <a:r>
              <a:rPr lang="en-US" altLang="ja-JP" sz="1800">
                <a:latin typeface="Lucida Grande" charset="0"/>
              </a:rPr>
              <a:t> </a:t>
            </a:r>
            <a:endParaRPr lang="en-US" altLang="ja-JP" sz="1800" baseline="30000">
              <a:latin typeface="Lucida Grande" charset="0"/>
            </a:endParaRPr>
          </a:p>
          <a:p>
            <a:pPr eaLnBrk="1" hangingPunct="1">
              <a:lnSpc>
                <a:spcPct val="90000"/>
              </a:lnSpc>
              <a:spcBef>
                <a:spcPct val="50000"/>
              </a:spcBef>
            </a:pPr>
            <a:r>
              <a:rPr lang="en-US" sz="1800" b="1">
                <a:latin typeface="Lucida Grande" charset="0"/>
              </a:rPr>
              <a:t>Antibodies</a:t>
            </a:r>
            <a:r>
              <a:rPr lang="en-US" sz="1800">
                <a:latin typeface="Lucida Grande" charset="0"/>
              </a:rPr>
              <a:t>—Bind to foreign microbes and prevent them from migrating outside the gut; initiate immune response.</a:t>
            </a:r>
          </a:p>
          <a:p>
            <a:pPr algn="r" eaLnBrk="1" hangingPunct="1">
              <a:lnSpc>
                <a:spcPct val="90000"/>
              </a:lnSpc>
              <a:spcBef>
                <a:spcPct val="50000"/>
              </a:spcBef>
              <a:buFontTx/>
              <a:buAutoNum type="arabicPeriod"/>
            </a:pPr>
            <a:r>
              <a:rPr lang="en-US" sz="1200" i="1">
                <a:latin typeface="Lucida Grande" charset="0"/>
              </a:rPr>
              <a:t>Scientific American</a:t>
            </a:r>
            <a:r>
              <a:rPr lang="en-US" sz="1200">
                <a:latin typeface="Lucida Grande" charset="0"/>
              </a:rPr>
              <a:t>, December 1995.</a:t>
            </a:r>
          </a:p>
          <a:p>
            <a:pPr algn="r" eaLnBrk="1" hangingPunct="1">
              <a:lnSpc>
                <a:spcPct val="90000"/>
              </a:lnSpc>
              <a:spcBef>
                <a:spcPct val="0"/>
              </a:spcBef>
              <a:buFontTx/>
              <a:buNone/>
            </a:pPr>
            <a:r>
              <a:rPr lang="en-US" sz="1200">
                <a:latin typeface="Lucida Grande" charset="0"/>
              </a:rPr>
              <a:t>2. </a:t>
            </a:r>
            <a:r>
              <a:rPr lang="en-US" sz="1200" i="1">
                <a:latin typeface="Lucida Grande" charset="0"/>
              </a:rPr>
              <a:t>British J of Nutrition, </a:t>
            </a:r>
            <a:r>
              <a:rPr lang="en-US" sz="1200">
                <a:latin typeface="Lucida Grande" charset="0"/>
              </a:rPr>
              <a:t>2000:84(Suppl. 1):S3-S10, S75-S80, S81-S89, S135-136.</a:t>
            </a:r>
          </a:p>
          <a:p>
            <a:pPr eaLnBrk="1" hangingPunct="1">
              <a:lnSpc>
                <a:spcPct val="90000"/>
              </a:lnSpc>
              <a:spcBef>
                <a:spcPct val="50000"/>
              </a:spcBef>
            </a:pPr>
            <a:endParaRPr lang="en-US" sz="1200">
              <a:latin typeface="Lucida Grande" charset="0"/>
            </a:endParaRPr>
          </a:p>
          <a:p>
            <a:pPr eaLnBrk="1" hangingPunct="1">
              <a:lnSpc>
                <a:spcPct val="90000"/>
              </a:lnSpc>
              <a:spcBef>
                <a:spcPct val="50000"/>
              </a:spcBef>
            </a:pPr>
            <a:endParaRPr lang="en-US" sz="2200" baseline="30000">
              <a:latin typeface="Lucida Grande" charset="0"/>
            </a:endParaRPr>
          </a:p>
          <a:p>
            <a:pPr eaLnBrk="1" hangingPunct="1">
              <a:lnSpc>
                <a:spcPct val="90000"/>
              </a:lnSpc>
              <a:spcBef>
                <a:spcPct val="0"/>
              </a:spcBef>
              <a:spcAft>
                <a:spcPct val="40000"/>
              </a:spcAft>
            </a:pPr>
            <a:endParaRPr lang="en-US" sz="2400">
              <a:latin typeface="Lucida Grande" charset="0"/>
            </a:endParaRPr>
          </a:p>
          <a:p>
            <a:pPr algn="r" eaLnBrk="1" hangingPunct="1">
              <a:spcBef>
                <a:spcPct val="0"/>
              </a:spcBef>
              <a:spcAft>
                <a:spcPct val="50000"/>
              </a:spcAft>
              <a:buFontTx/>
              <a:buNone/>
            </a:pPr>
            <a:endParaRPr lang="en-US" sz="1600" i="1">
              <a:solidFill>
                <a:srgbClr val="FF0000"/>
              </a:solidFill>
              <a:latin typeface="Lucida Grande" charset="0"/>
            </a:endParaRPr>
          </a:p>
        </p:txBody>
      </p:sp>
    </p:spTree>
    <p:extLst>
      <p:ext uri="{BB962C8B-B14F-4D97-AF65-F5344CB8AC3E}">
        <p14:creationId xmlns:p14="http://schemas.microsoft.com/office/powerpoint/2010/main" val="3659247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41A9DD18-1BB5-4F0F-BA2A-DE568A85116D}" type="slidenum">
              <a:rPr lang="en-US" sz="1400">
                <a:latin typeface="Lucida Grande" charset="0"/>
              </a:rPr>
              <a:pPr algn="l" eaLnBrk="1" hangingPunct="1"/>
              <a:t>61</a:t>
            </a:fld>
            <a:endParaRPr lang="en-US" sz="1400">
              <a:latin typeface="Lucida Grande" charset="0"/>
            </a:endParaRPr>
          </a:p>
        </p:txBody>
      </p:sp>
      <p:sp>
        <p:nvSpPr>
          <p:cNvPr id="9219" name="Rectangle 2"/>
          <p:cNvSpPr>
            <a:spLocks noGrp="1" noChangeArrowheads="1"/>
          </p:cNvSpPr>
          <p:nvPr>
            <p:ph type="title"/>
          </p:nvPr>
        </p:nvSpPr>
        <p:spPr>
          <a:xfrm>
            <a:off x="0" y="228600"/>
            <a:ext cx="9144000" cy="1524000"/>
          </a:xfrm>
        </p:spPr>
        <p:txBody>
          <a:bodyPr/>
          <a:lstStyle/>
          <a:p>
            <a:pPr eaLnBrk="1" hangingPunct="1"/>
            <a:r>
              <a:rPr lang="en-US" sz="2800" dirty="0">
                <a:latin typeface="Lucida Grande" charset="0"/>
              </a:rPr>
              <a:t>Built-In Protective Systems in Raw Milk:</a:t>
            </a:r>
            <a:br>
              <a:rPr lang="en-US" sz="2800" dirty="0">
                <a:latin typeface="Lucida Grande" charset="0"/>
              </a:rPr>
            </a:br>
            <a:r>
              <a:rPr lang="en-US" sz="2800" b="1" dirty="0">
                <a:solidFill>
                  <a:srgbClr val="7030A0"/>
                </a:solidFill>
                <a:latin typeface="Lucida Grande" charset="0"/>
              </a:rPr>
              <a:t>FATS AND CARBOHYDRATES</a:t>
            </a:r>
          </a:p>
        </p:txBody>
      </p:sp>
      <p:sp>
        <p:nvSpPr>
          <p:cNvPr id="9220" name="Rectangle 3"/>
          <p:cNvSpPr>
            <a:spLocks noGrp="1" noChangeArrowheads="1"/>
          </p:cNvSpPr>
          <p:nvPr>
            <p:ph type="body" idx="1"/>
          </p:nvPr>
        </p:nvSpPr>
        <p:spPr>
          <a:xfrm>
            <a:off x="685800" y="1371600"/>
            <a:ext cx="7772400" cy="4648200"/>
          </a:xfrm>
        </p:spPr>
        <p:txBody>
          <a:bodyPr/>
          <a:lstStyle/>
          <a:p>
            <a:pPr eaLnBrk="1" hangingPunct="1">
              <a:lnSpc>
                <a:spcPct val="90000"/>
              </a:lnSpc>
              <a:spcBef>
                <a:spcPct val="50000"/>
              </a:spcBef>
            </a:pPr>
            <a:endParaRPr lang="en-US" sz="2000" baseline="30000">
              <a:latin typeface="Lucida Grande" charset="0"/>
            </a:endParaRPr>
          </a:p>
          <a:p>
            <a:pPr eaLnBrk="1" hangingPunct="1">
              <a:lnSpc>
                <a:spcPct val="90000"/>
              </a:lnSpc>
              <a:spcBef>
                <a:spcPct val="0"/>
              </a:spcBef>
              <a:spcAft>
                <a:spcPct val="40000"/>
              </a:spcAft>
            </a:pPr>
            <a:r>
              <a:rPr lang="en-US" sz="2000" b="1">
                <a:latin typeface="Lucida Grande" charset="0"/>
              </a:rPr>
              <a:t>Polysaccharides</a:t>
            </a:r>
            <a:r>
              <a:rPr lang="en-US" sz="2000">
                <a:latin typeface="Lucida Grande" charset="0"/>
              </a:rPr>
              <a:t>—Encourage the growth of good bacteria in the gut; protect the gut wall</a:t>
            </a:r>
          </a:p>
          <a:p>
            <a:pPr eaLnBrk="1" hangingPunct="1">
              <a:lnSpc>
                <a:spcPct val="90000"/>
              </a:lnSpc>
              <a:spcBef>
                <a:spcPct val="0"/>
              </a:spcBef>
              <a:spcAft>
                <a:spcPct val="40000"/>
              </a:spcAft>
            </a:pPr>
            <a:r>
              <a:rPr lang="en-US" sz="2000" b="1">
                <a:latin typeface="Lucida Grande" charset="0"/>
              </a:rPr>
              <a:t>Oligosaccharides</a:t>
            </a:r>
            <a:r>
              <a:rPr lang="en-US" sz="2000">
                <a:latin typeface="Lucida Grande" charset="0"/>
              </a:rPr>
              <a:t> – Protect other components from being destroyed by stomach acids and enzymes; bind to bacteria and prevent them from attaching to the gut lining; other functions just being discovered.</a:t>
            </a:r>
            <a:r>
              <a:rPr lang="en-US" sz="2000" baseline="30000">
                <a:latin typeface="Lucida Grande" charset="0"/>
              </a:rPr>
              <a:t>1,2</a:t>
            </a:r>
          </a:p>
          <a:p>
            <a:pPr eaLnBrk="1" hangingPunct="1">
              <a:lnSpc>
                <a:spcPct val="90000"/>
              </a:lnSpc>
              <a:spcBef>
                <a:spcPct val="0"/>
              </a:spcBef>
              <a:spcAft>
                <a:spcPct val="40000"/>
              </a:spcAft>
            </a:pPr>
            <a:r>
              <a:rPr lang="en-US" sz="2000" b="1">
                <a:latin typeface="Lucida Grande" charset="0"/>
              </a:rPr>
              <a:t>Medium-Chain Fatty Acids</a:t>
            </a:r>
            <a:r>
              <a:rPr lang="en-US" sz="2000">
                <a:latin typeface="Lucida Grande" charset="0"/>
              </a:rPr>
              <a:t>—Disrupt cell walls of bad bacteria; levels so high in goat milk that the test for the presence of antibiotics had to be changed; may reduce intestinal injury and protect the liver.</a:t>
            </a:r>
            <a:r>
              <a:rPr lang="en-US" sz="2000" baseline="30000">
                <a:latin typeface="Lucida Grande" charset="0"/>
              </a:rPr>
              <a:t>3</a:t>
            </a:r>
          </a:p>
          <a:p>
            <a:pPr eaLnBrk="1" hangingPunct="1">
              <a:lnSpc>
                <a:spcPct val="90000"/>
              </a:lnSpc>
              <a:spcBef>
                <a:spcPct val="0"/>
              </a:spcBef>
              <a:spcAft>
                <a:spcPct val="40000"/>
              </a:spcAft>
            </a:pPr>
            <a:r>
              <a:rPr lang="en-US" sz="2000" b="1">
                <a:latin typeface="Lucida Grande" charset="0"/>
              </a:rPr>
              <a:t>Phospholipids and Spingolipids</a:t>
            </a:r>
            <a:r>
              <a:rPr lang="en-US" sz="2000">
                <a:latin typeface="Lucida Grande" charset="0"/>
              </a:rPr>
              <a:t>—bind to intestinal cells, prevent absorption of pathogens and toxins.</a:t>
            </a:r>
            <a:r>
              <a:rPr lang="en-US" sz="2000" baseline="30000">
                <a:latin typeface="Lucida Grande" charset="0"/>
              </a:rPr>
              <a:t>3 </a:t>
            </a:r>
            <a:r>
              <a:rPr lang="en-US" sz="2000">
                <a:latin typeface="Lucida Grande" charset="0"/>
              </a:rPr>
              <a:t>Spingolipids are important components in cell membranes, protect cells against toxins, support digestion and protect against cancer.</a:t>
            </a:r>
          </a:p>
          <a:p>
            <a:pPr algn="r" eaLnBrk="1" hangingPunct="1">
              <a:lnSpc>
                <a:spcPct val="90000"/>
              </a:lnSpc>
              <a:spcBef>
                <a:spcPct val="0"/>
              </a:spcBef>
              <a:spcAft>
                <a:spcPct val="40000"/>
              </a:spcAft>
            </a:pPr>
            <a:r>
              <a:rPr lang="en-US" sz="1200">
                <a:latin typeface="Lucida Grande" charset="0"/>
              </a:rPr>
              <a:t>1. </a:t>
            </a:r>
            <a:r>
              <a:rPr lang="en-US" sz="1200" i="1">
                <a:latin typeface="Lucida Grande" charset="0"/>
              </a:rPr>
              <a:t>British J Nutrition, </a:t>
            </a:r>
            <a:r>
              <a:rPr lang="en-US" sz="1200">
                <a:latin typeface="Lucida Grande" charset="0"/>
              </a:rPr>
              <a:t>2000:84(Suppl. 1):S3-S10.</a:t>
            </a:r>
          </a:p>
          <a:p>
            <a:pPr algn="r" eaLnBrk="1" hangingPunct="1">
              <a:lnSpc>
                <a:spcPct val="90000"/>
              </a:lnSpc>
              <a:spcBef>
                <a:spcPct val="0"/>
              </a:spcBef>
              <a:buFontTx/>
              <a:buNone/>
            </a:pPr>
            <a:r>
              <a:rPr lang="en-US" sz="1200">
                <a:latin typeface="Lucida Grande" charset="0"/>
              </a:rPr>
              <a:t>2.</a:t>
            </a:r>
            <a:r>
              <a:rPr lang="en-US" sz="1200" i="1">
                <a:latin typeface="Lucida Grande" charset="0"/>
              </a:rPr>
              <a:t> Scientific American</a:t>
            </a:r>
            <a:r>
              <a:rPr lang="en-US" sz="1200">
                <a:latin typeface="Lucida Grande" charset="0"/>
              </a:rPr>
              <a:t>, December 1995.</a:t>
            </a:r>
          </a:p>
          <a:p>
            <a:pPr algn="r" eaLnBrk="1" hangingPunct="1">
              <a:lnSpc>
                <a:spcPct val="90000"/>
              </a:lnSpc>
              <a:spcBef>
                <a:spcPct val="0"/>
              </a:spcBef>
              <a:buFontTx/>
              <a:buNone/>
            </a:pPr>
            <a:r>
              <a:rPr lang="en-US" sz="1200" i="1">
                <a:latin typeface="Lucida Grande" charset="0"/>
              </a:rPr>
              <a:t>3. International Dairy Journal </a:t>
            </a:r>
            <a:r>
              <a:rPr lang="en-US" sz="1200">
                <a:latin typeface="Lucida Grande" charset="0"/>
              </a:rPr>
              <a:t>2006 16:1374-1382 and 1362-1373</a:t>
            </a:r>
          </a:p>
          <a:p>
            <a:pPr algn="r" eaLnBrk="1" hangingPunct="1">
              <a:lnSpc>
                <a:spcPct val="90000"/>
              </a:lnSpc>
              <a:spcBef>
                <a:spcPct val="0"/>
              </a:spcBef>
              <a:buFontTx/>
              <a:buNone/>
            </a:pPr>
            <a:r>
              <a:rPr lang="nl-NL" sz="1200">
                <a:latin typeface="Lucida Grande" charset="0"/>
              </a:rPr>
              <a:t>4. Spingolipids and Cancer, scitopics.com; Koopman, J S, et al, </a:t>
            </a:r>
            <a:r>
              <a:rPr lang="nl-NL" sz="1200" i="1">
                <a:latin typeface="Lucida Grande" charset="0"/>
              </a:rPr>
              <a:t>AJPH</a:t>
            </a:r>
            <a:r>
              <a:rPr lang="nl-NL" sz="1200">
                <a:latin typeface="Lucida Grande" charset="0"/>
              </a:rPr>
              <a:t>, 1984, 74:12:1371-1373</a:t>
            </a:r>
            <a:endParaRPr lang="en-US" sz="1200">
              <a:latin typeface="Lucida Grande" charset="0"/>
            </a:endParaRPr>
          </a:p>
          <a:p>
            <a:pPr algn="r" eaLnBrk="1" hangingPunct="1">
              <a:lnSpc>
                <a:spcPct val="90000"/>
              </a:lnSpc>
              <a:spcBef>
                <a:spcPct val="0"/>
              </a:spcBef>
              <a:spcAft>
                <a:spcPct val="40000"/>
              </a:spcAft>
            </a:pPr>
            <a:endParaRPr lang="en-US" sz="1200">
              <a:latin typeface="Lucida Grande" charset="0"/>
            </a:endParaRPr>
          </a:p>
          <a:p>
            <a:pPr algn="r" eaLnBrk="1" hangingPunct="1">
              <a:lnSpc>
                <a:spcPct val="90000"/>
              </a:lnSpc>
              <a:spcBef>
                <a:spcPct val="50000"/>
              </a:spcBef>
            </a:pPr>
            <a:endParaRPr lang="en-US" sz="1200" baseline="30000">
              <a:latin typeface="Lucida Grande" charset="0"/>
            </a:endParaRPr>
          </a:p>
        </p:txBody>
      </p:sp>
    </p:spTree>
    <p:extLst>
      <p:ext uri="{BB962C8B-B14F-4D97-AF65-F5344CB8AC3E}">
        <p14:creationId xmlns:p14="http://schemas.microsoft.com/office/powerpoint/2010/main" val="3364603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9828E778-1AC4-4E70-AE62-726565D0C792}" type="slidenum">
              <a:rPr lang="en-US" sz="1400">
                <a:latin typeface="Lucida Grande" charset="0"/>
              </a:rPr>
              <a:pPr algn="l" eaLnBrk="1" hangingPunct="1"/>
              <a:t>62</a:t>
            </a:fld>
            <a:endParaRPr lang="en-US" sz="1400">
              <a:latin typeface="Lucida Grande" charset="0"/>
            </a:endParaRPr>
          </a:p>
        </p:txBody>
      </p:sp>
      <p:sp>
        <p:nvSpPr>
          <p:cNvPr id="10243" name="Rectangle 2"/>
          <p:cNvSpPr>
            <a:spLocks noGrp="1" noChangeArrowheads="1"/>
          </p:cNvSpPr>
          <p:nvPr>
            <p:ph type="title"/>
          </p:nvPr>
        </p:nvSpPr>
        <p:spPr>
          <a:xfrm>
            <a:off x="0" y="609600"/>
            <a:ext cx="9144000" cy="1143000"/>
          </a:xfrm>
        </p:spPr>
        <p:txBody>
          <a:bodyPr/>
          <a:lstStyle/>
          <a:p>
            <a:pPr eaLnBrk="1" hangingPunct="1"/>
            <a:r>
              <a:rPr lang="en-US" sz="3600" dirty="0">
                <a:latin typeface="Lucida Grande" charset="0"/>
              </a:rPr>
              <a:t>Built-In Protective Systems in Raw Milk:</a:t>
            </a:r>
            <a:br>
              <a:rPr lang="en-US" sz="3600" dirty="0">
                <a:latin typeface="Lucida Grande" charset="0"/>
              </a:rPr>
            </a:br>
            <a:r>
              <a:rPr lang="en-US" sz="3600" b="1" dirty="0">
                <a:solidFill>
                  <a:srgbClr val="7030A0"/>
                </a:solidFill>
                <a:latin typeface="Lucida Grande" charset="0"/>
              </a:rPr>
              <a:t>OTHER BIOACTIVE COMPONENTS</a:t>
            </a:r>
          </a:p>
        </p:txBody>
      </p:sp>
      <p:sp>
        <p:nvSpPr>
          <p:cNvPr id="10244" name="Rectangle 3"/>
          <p:cNvSpPr>
            <a:spLocks noGrp="1" noChangeArrowheads="1"/>
          </p:cNvSpPr>
          <p:nvPr>
            <p:ph type="body" idx="1"/>
          </p:nvPr>
        </p:nvSpPr>
        <p:spPr>
          <a:xfrm>
            <a:off x="155575" y="1905000"/>
            <a:ext cx="8912225" cy="4492625"/>
          </a:xfrm>
        </p:spPr>
        <p:txBody>
          <a:bodyPr/>
          <a:lstStyle/>
          <a:p>
            <a:pPr marL="609600" indent="-609600" eaLnBrk="1" hangingPunct="1">
              <a:lnSpc>
                <a:spcPct val="90000"/>
              </a:lnSpc>
              <a:spcBef>
                <a:spcPct val="50000"/>
              </a:spcBef>
            </a:pPr>
            <a:r>
              <a:rPr lang="en-US" sz="2000" b="1">
                <a:latin typeface="Lucida Grande" charset="0"/>
              </a:rPr>
              <a:t>Enzymes, e.g. Complement &amp; Lysozyme</a:t>
            </a:r>
            <a:r>
              <a:rPr lang="en-US" sz="2000">
                <a:latin typeface="Lucida Grande" charset="0"/>
              </a:rPr>
              <a:t>—Disrupt bacterial cell walls. Complement destroyed at 56C; Lysozyme at 90C.</a:t>
            </a:r>
            <a:r>
              <a:rPr lang="en-US" sz="2000" baseline="30000">
                <a:latin typeface="Lucida Grande" charset="0"/>
              </a:rPr>
              <a:t>1,2</a:t>
            </a:r>
          </a:p>
          <a:p>
            <a:pPr marL="609600" indent="-609600" eaLnBrk="1" hangingPunct="1">
              <a:lnSpc>
                <a:spcPct val="90000"/>
              </a:lnSpc>
              <a:spcBef>
                <a:spcPct val="50000"/>
              </a:spcBef>
            </a:pPr>
            <a:r>
              <a:rPr lang="en-US" sz="2000" b="1">
                <a:latin typeface="Lucida Grande" charset="0"/>
              </a:rPr>
              <a:t>Hormones &amp; Growth Factors</a:t>
            </a:r>
            <a:r>
              <a:rPr lang="en-US" sz="2000">
                <a:latin typeface="Lucida Grande" charset="0"/>
              </a:rPr>
              <a:t> – Stimulate maturation of gut cells; prevent </a:t>
            </a:r>
            <a:r>
              <a:rPr lang="ja-JP" altLang="en-US" sz="2000">
                <a:latin typeface="Lucida Grande" charset="0"/>
              </a:rPr>
              <a:t>“</a:t>
            </a:r>
            <a:r>
              <a:rPr lang="en-US" altLang="ja-JP" sz="2000">
                <a:latin typeface="Lucida Grande" charset="0"/>
              </a:rPr>
              <a:t>leaky</a:t>
            </a:r>
            <a:r>
              <a:rPr lang="ja-JP" altLang="en-US" sz="2000">
                <a:latin typeface="Lucida Grande" charset="0"/>
              </a:rPr>
              <a:t>”</a:t>
            </a:r>
            <a:r>
              <a:rPr lang="en-US" altLang="ja-JP" sz="2000">
                <a:latin typeface="Lucida Grande" charset="0"/>
              </a:rPr>
              <a:t> gut.</a:t>
            </a:r>
            <a:r>
              <a:rPr lang="en-US" altLang="ja-JP" sz="2000" baseline="30000">
                <a:latin typeface="Lucida Grande" charset="0"/>
              </a:rPr>
              <a:t>2</a:t>
            </a:r>
            <a:endParaRPr lang="en-US" altLang="ja-JP" sz="2000">
              <a:latin typeface="Lucida Grande" charset="0"/>
            </a:endParaRPr>
          </a:p>
          <a:p>
            <a:pPr marL="609600" indent="-609600" eaLnBrk="1" hangingPunct="1">
              <a:lnSpc>
                <a:spcPct val="90000"/>
              </a:lnSpc>
              <a:spcBef>
                <a:spcPct val="50000"/>
              </a:spcBef>
            </a:pPr>
            <a:r>
              <a:rPr lang="en-US" sz="2000" b="1">
                <a:latin typeface="Lucida Grande" charset="0"/>
              </a:rPr>
              <a:t>Mucins</a:t>
            </a:r>
            <a:r>
              <a:rPr lang="en-US" sz="2000">
                <a:latin typeface="Lucida Grande" charset="0"/>
              </a:rPr>
              <a:t> – Adhere to bacteria and viruses, preventing those organisms from attaching to the mucosa and causing disease.</a:t>
            </a:r>
            <a:r>
              <a:rPr lang="en-US" sz="2000" baseline="30000">
                <a:latin typeface="Lucida Grande" charset="0"/>
              </a:rPr>
              <a:t>1,2</a:t>
            </a:r>
          </a:p>
          <a:p>
            <a:pPr marL="609600" indent="-609600" eaLnBrk="1" hangingPunct="1">
              <a:lnSpc>
                <a:spcPct val="90000"/>
              </a:lnSpc>
              <a:spcBef>
                <a:spcPct val="50000"/>
              </a:spcBef>
            </a:pPr>
            <a:r>
              <a:rPr lang="en-US" sz="2000" b="1">
                <a:latin typeface="Lucida Grande" charset="0"/>
              </a:rPr>
              <a:t>Fibronectin</a:t>
            </a:r>
            <a:r>
              <a:rPr lang="en-US" sz="2000">
                <a:latin typeface="Lucida Grande" charset="0"/>
              </a:rPr>
              <a:t> – Increases anti-microbial activity of macrophages and helps to repair damaged tissues.</a:t>
            </a:r>
            <a:r>
              <a:rPr lang="en-US" sz="2000" baseline="30000">
                <a:latin typeface="Lucida Grande" charset="0"/>
              </a:rPr>
              <a:t>1</a:t>
            </a:r>
          </a:p>
          <a:p>
            <a:pPr marL="609600" indent="-609600" eaLnBrk="1" hangingPunct="1">
              <a:lnSpc>
                <a:spcPct val="90000"/>
              </a:lnSpc>
              <a:spcBef>
                <a:spcPct val="50000"/>
              </a:spcBef>
            </a:pPr>
            <a:r>
              <a:rPr lang="en-US" sz="2000" b="1">
                <a:latin typeface="Lucida Grande" charset="0"/>
              </a:rPr>
              <a:t>Glycomacropeptide </a:t>
            </a:r>
            <a:r>
              <a:rPr lang="en-US" sz="2000">
                <a:latin typeface="Lucida Grande" charset="0"/>
              </a:rPr>
              <a:t>– Inhibits bacterial/viral adhesion, suppresses gastric secretion, and promotes bifido-bacterial growth; supports immune system. </a:t>
            </a:r>
            <a:r>
              <a:rPr lang="en-US" sz="2000" baseline="30000">
                <a:latin typeface="Lucida Grande" charset="0"/>
              </a:rPr>
              <a:t>3</a:t>
            </a:r>
          </a:p>
          <a:p>
            <a:pPr marL="609600" indent="-609600" eaLnBrk="1" hangingPunct="1">
              <a:lnSpc>
                <a:spcPct val="90000"/>
              </a:lnSpc>
              <a:spcBef>
                <a:spcPct val="50000"/>
              </a:spcBef>
              <a:buFontTx/>
              <a:buNone/>
            </a:pPr>
            <a:endParaRPr lang="en-US" sz="1400" baseline="30000">
              <a:latin typeface="Lucida Grande" charset="0"/>
            </a:endParaRPr>
          </a:p>
          <a:p>
            <a:pPr marL="609600" indent="-609600" algn="r" eaLnBrk="1" hangingPunct="1">
              <a:lnSpc>
                <a:spcPct val="90000"/>
              </a:lnSpc>
              <a:spcBef>
                <a:spcPct val="0"/>
              </a:spcBef>
              <a:buFontTx/>
              <a:buNone/>
            </a:pPr>
            <a:r>
              <a:rPr lang="en-US" sz="1400">
                <a:latin typeface="Lucida Grande" charset="0"/>
              </a:rPr>
              <a:t>1. </a:t>
            </a:r>
            <a:r>
              <a:rPr lang="en-US" sz="1400" i="1">
                <a:latin typeface="Lucida Grande" charset="0"/>
              </a:rPr>
              <a:t>British J Nutrition, </a:t>
            </a:r>
            <a:r>
              <a:rPr lang="en-US" sz="1400">
                <a:latin typeface="Lucida Grande" charset="0"/>
              </a:rPr>
              <a:t>2000:84(Suppl. 1):S3-S10.</a:t>
            </a:r>
          </a:p>
          <a:p>
            <a:pPr marL="609600" indent="-609600" algn="r" eaLnBrk="1" hangingPunct="1">
              <a:lnSpc>
                <a:spcPct val="90000"/>
              </a:lnSpc>
              <a:spcBef>
                <a:spcPct val="0"/>
              </a:spcBef>
              <a:buFontTx/>
              <a:buNone/>
            </a:pPr>
            <a:r>
              <a:rPr lang="en-US" sz="1400">
                <a:latin typeface="Lucida Grande" charset="0"/>
              </a:rPr>
              <a:t>2.</a:t>
            </a:r>
            <a:r>
              <a:rPr lang="en-US" sz="1400" i="1">
                <a:latin typeface="Lucida Grande" charset="0"/>
              </a:rPr>
              <a:t> Scientific American</a:t>
            </a:r>
            <a:r>
              <a:rPr lang="en-US" sz="1400">
                <a:latin typeface="Lucida Grande" charset="0"/>
              </a:rPr>
              <a:t>, December 1995.</a:t>
            </a:r>
          </a:p>
          <a:p>
            <a:pPr marL="609600" indent="-609600" algn="r" eaLnBrk="1" hangingPunct="1">
              <a:lnSpc>
                <a:spcPct val="90000"/>
              </a:lnSpc>
              <a:spcBef>
                <a:spcPct val="0"/>
              </a:spcBef>
              <a:buFontTx/>
              <a:buNone/>
            </a:pPr>
            <a:r>
              <a:rPr lang="en-US" sz="1400">
                <a:latin typeface="Lucida Grande" charset="0"/>
              </a:rPr>
              <a:t>3.</a:t>
            </a:r>
            <a:r>
              <a:rPr lang="en-US" sz="1400" i="1">
                <a:latin typeface="Lucida Grande" charset="0"/>
              </a:rPr>
              <a:t> British J Nutrition, </a:t>
            </a:r>
            <a:r>
              <a:rPr lang="en-US" sz="1400">
                <a:latin typeface="Lucida Grande" charset="0"/>
              </a:rPr>
              <a:t>2000:84(Suppl. 1):S3-S10, S39-S46</a:t>
            </a:r>
          </a:p>
          <a:p>
            <a:pPr marL="609600" indent="-609600" eaLnBrk="1" hangingPunct="1">
              <a:lnSpc>
                <a:spcPct val="90000"/>
              </a:lnSpc>
              <a:spcBef>
                <a:spcPct val="50000"/>
              </a:spcBef>
            </a:pPr>
            <a:endParaRPr lang="en-US" sz="1400">
              <a:latin typeface="Lucida Grande" charset="0"/>
            </a:endParaRPr>
          </a:p>
        </p:txBody>
      </p:sp>
    </p:spTree>
    <p:extLst>
      <p:ext uri="{BB962C8B-B14F-4D97-AF65-F5344CB8AC3E}">
        <p14:creationId xmlns:p14="http://schemas.microsoft.com/office/powerpoint/2010/main" val="513742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7C6BC38D-9C42-4428-BEFB-EADAA7F0AFE8}" type="slidenum">
              <a:rPr lang="en-US" sz="1400">
                <a:latin typeface="Lucida Grande" charset="0"/>
              </a:rPr>
              <a:pPr algn="l" eaLnBrk="1" hangingPunct="1"/>
              <a:t>63</a:t>
            </a:fld>
            <a:endParaRPr lang="en-US" sz="1400">
              <a:latin typeface="Lucida Grande" charset="0"/>
            </a:endParaRPr>
          </a:p>
        </p:txBody>
      </p:sp>
      <p:sp>
        <p:nvSpPr>
          <p:cNvPr id="11267" name="Rectangle 2"/>
          <p:cNvSpPr>
            <a:spLocks noGrp="1" noChangeArrowheads="1"/>
          </p:cNvSpPr>
          <p:nvPr>
            <p:ph type="title"/>
          </p:nvPr>
        </p:nvSpPr>
        <p:spPr>
          <a:xfrm>
            <a:off x="0" y="381000"/>
            <a:ext cx="9144000" cy="1219200"/>
          </a:xfrm>
        </p:spPr>
        <p:txBody>
          <a:bodyPr/>
          <a:lstStyle/>
          <a:p>
            <a:pPr eaLnBrk="1" hangingPunct="1"/>
            <a:r>
              <a:rPr lang="en-US" sz="3600" dirty="0">
                <a:latin typeface="Lucida Grande" charset="0"/>
              </a:rPr>
              <a:t>Built-In Protective Systems in Raw Milk:</a:t>
            </a:r>
            <a:br>
              <a:rPr lang="en-US" sz="3600" dirty="0">
                <a:latin typeface="Lucida Grande" charset="0"/>
              </a:rPr>
            </a:br>
            <a:r>
              <a:rPr lang="en-US" sz="3600" b="1" dirty="0">
                <a:solidFill>
                  <a:srgbClr val="7030A0"/>
                </a:solidFill>
                <a:latin typeface="Lucida Grande" charset="0"/>
              </a:rPr>
              <a:t>OTHER BIOACTIVE COMPONENTS</a:t>
            </a:r>
          </a:p>
        </p:txBody>
      </p:sp>
      <p:sp>
        <p:nvSpPr>
          <p:cNvPr id="11268" name="Rectangle 3"/>
          <p:cNvSpPr>
            <a:spLocks noGrp="1" noChangeArrowheads="1"/>
          </p:cNvSpPr>
          <p:nvPr>
            <p:ph type="body" idx="1"/>
          </p:nvPr>
        </p:nvSpPr>
        <p:spPr>
          <a:xfrm>
            <a:off x="381000" y="1752600"/>
            <a:ext cx="8382000" cy="4343400"/>
          </a:xfrm>
        </p:spPr>
        <p:txBody>
          <a:bodyPr/>
          <a:lstStyle/>
          <a:p>
            <a:pPr eaLnBrk="1" hangingPunct="1">
              <a:lnSpc>
                <a:spcPct val="90000"/>
              </a:lnSpc>
              <a:spcBef>
                <a:spcPct val="50000"/>
              </a:spcBef>
            </a:pPr>
            <a:r>
              <a:rPr lang="en-US" sz="2400" b="1">
                <a:latin typeface="Lucida Grande" charset="0"/>
              </a:rPr>
              <a:t>Beneficial Bacteria </a:t>
            </a:r>
            <a:r>
              <a:rPr lang="en-US" sz="2400">
                <a:latin typeface="Lucida Grande" charset="0"/>
              </a:rPr>
              <a:t>– </a:t>
            </a:r>
            <a:r>
              <a:rPr lang="en-US" sz="2400" i="1">
                <a:latin typeface="Lucida Grande" charset="0"/>
              </a:rPr>
              <a:t>Lactobacilli</a:t>
            </a:r>
            <a:r>
              <a:rPr lang="en-US" sz="2400">
                <a:latin typeface="Lucida Grande" charset="0"/>
              </a:rPr>
              <a:t> and </a:t>
            </a:r>
            <a:r>
              <a:rPr lang="en-US" sz="2400" i="1">
                <a:latin typeface="Lucida Grande" charset="0"/>
              </a:rPr>
              <a:t>bifidus</a:t>
            </a:r>
            <a:r>
              <a:rPr lang="en-US" sz="2400">
                <a:latin typeface="Lucida Grande" charset="0"/>
              </a:rPr>
              <a:t> bacteria, crowd out bad bacteria, product lactic acid that kills bad bacteria.</a:t>
            </a:r>
          </a:p>
          <a:p>
            <a:pPr eaLnBrk="1" hangingPunct="1">
              <a:lnSpc>
                <a:spcPct val="90000"/>
              </a:lnSpc>
              <a:spcBef>
                <a:spcPct val="50000"/>
              </a:spcBef>
            </a:pPr>
            <a:r>
              <a:rPr lang="en-US" sz="2400" b="1">
                <a:latin typeface="Lucida Grande" charset="0"/>
              </a:rPr>
              <a:t>Bifidus Factor</a:t>
            </a:r>
            <a:r>
              <a:rPr lang="en-US" sz="2400">
                <a:latin typeface="Lucida Grande" charset="0"/>
              </a:rPr>
              <a:t> – Promotes growth of </a:t>
            </a:r>
            <a:r>
              <a:rPr lang="en-US" sz="2400" i="1">
                <a:latin typeface="Lucida Grande" charset="0"/>
              </a:rPr>
              <a:t>Lactobacillus bifidu</a:t>
            </a:r>
            <a:r>
              <a:rPr lang="en-US" sz="2400">
                <a:latin typeface="Lucida Grande" charset="0"/>
              </a:rPr>
              <a:t>s, a helpful bacteria in baby</a:t>
            </a:r>
            <a:r>
              <a:rPr lang="ja-JP" altLang="en-US" sz="2400">
                <a:latin typeface="Lucida Grande" charset="0"/>
              </a:rPr>
              <a:t>’</a:t>
            </a:r>
            <a:r>
              <a:rPr lang="en-US" altLang="ja-JP" sz="2400">
                <a:latin typeface="Lucida Grande" charset="0"/>
              </a:rPr>
              <a:t>s gut, which helps crowd out dangerous germs</a:t>
            </a:r>
            <a:r>
              <a:rPr lang="en-US" altLang="ja-JP" sz="2400" baseline="30000">
                <a:latin typeface="Lucida Grande" charset="0"/>
              </a:rPr>
              <a:t>1,2</a:t>
            </a:r>
          </a:p>
          <a:p>
            <a:pPr eaLnBrk="1" hangingPunct="1">
              <a:lnSpc>
                <a:spcPct val="90000"/>
              </a:lnSpc>
              <a:spcBef>
                <a:spcPct val="50000"/>
              </a:spcBef>
            </a:pPr>
            <a:r>
              <a:rPr lang="en-US" sz="2400" b="1">
                <a:latin typeface="Lucida Grande" charset="0"/>
              </a:rPr>
              <a:t>B</a:t>
            </a:r>
            <a:r>
              <a:rPr lang="en-US" sz="2400" b="1" baseline="-25000">
                <a:latin typeface="Lucida Grande" charset="0"/>
              </a:rPr>
              <a:t>12</a:t>
            </a:r>
            <a:r>
              <a:rPr lang="en-US" sz="2400" b="1">
                <a:latin typeface="Lucida Grande" charset="0"/>
              </a:rPr>
              <a:t> Binding Protein</a:t>
            </a:r>
            <a:r>
              <a:rPr lang="en-US" sz="2400">
                <a:latin typeface="Lucida Grande" charset="0"/>
              </a:rPr>
              <a:t> – Reduces Vitamin B</a:t>
            </a:r>
            <a:r>
              <a:rPr lang="en-US" sz="2400" baseline="-25000">
                <a:latin typeface="Lucida Grande" charset="0"/>
              </a:rPr>
              <a:t>12</a:t>
            </a:r>
            <a:r>
              <a:rPr lang="en-US" sz="2400">
                <a:latin typeface="Lucida Grande" charset="0"/>
              </a:rPr>
              <a:t> in the colon, which harmful bacteria need for growth</a:t>
            </a:r>
            <a:r>
              <a:rPr lang="en-US" sz="2400" baseline="30000">
                <a:latin typeface="Lucida Grande" charset="0"/>
              </a:rPr>
              <a:t>1</a:t>
            </a:r>
          </a:p>
          <a:p>
            <a:pPr eaLnBrk="1" hangingPunct="1">
              <a:lnSpc>
                <a:spcPct val="90000"/>
              </a:lnSpc>
              <a:spcBef>
                <a:spcPct val="50000"/>
              </a:spcBef>
            </a:pPr>
            <a:r>
              <a:rPr lang="en-US" sz="2400" b="1">
                <a:latin typeface="Lucida Grande" charset="0"/>
              </a:rPr>
              <a:t>Lactoglobulins: </a:t>
            </a:r>
            <a:r>
              <a:rPr lang="en-US" sz="2400">
                <a:latin typeface="Lucida Grande" charset="0"/>
              </a:rPr>
              <a:t>Carry vitamins A and D and possibly other nutrients.</a:t>
            </a:r>
            <a:r>
              <a:rPr lang="en-US" sz="2400" baseline="30000">
                <a:latin typeface="Lucida Grande" charset="0"/>
              </a:rPr>
              <a:t>3</a:t>
            </a:r>
          </a:p>
          <a:p>
            <a:pPr algn="r" eaLnBrk="1" hangingPunct="1">
              <a:lnSpc>
                <a:spcPct val="90000"/>
              </a:lnSpc>
              <a:spcBef>
                <a:spcPct val="0"/>
              </a:spcBef>
              <a:buFontTx/>
              <a:buNone/>
            </a:pPr>
            <a:r>
              <a:rPr lang="en-US" sz="1400">
                <a:latin typeface="Lucida Grande" charset="0"/>
              </a:rPr>
              <a:t>1.</a:t>
            </a:r>
            <a:r>
              <a:rPr lang="en-US" sz="1400" i="1">
                <a:latin typeface="Lucida Grande" charset="0"/>
              </a:rPr>
              <a:t> Scientific American</a:t>
            </a:r>
            <a:r>
              <a:rPr lang="en-US" sz="1400">
                <a:latin typeface="Lucida Grande" charset="0"/>
              </a:rPr>
              <a:t>, December 1995.</a:t>
            </a:r>
            <a:endParaRPr lang="en-US" sz="1400" i="1">
              <a:latin typeface="Lucida Grande" charset="0"/>
            </a:endParaRPr>
          </a:p>
          <a:p>
            <a:pPr algn="r" eaLnBrk="1" hangingPunct="1">
              <a:lnSpc>
                <a:spcPct val="90000"/>
              </a:lnSpc>
              <a:spcBef>
                <a:spcPct val="0"/>
              </a:spcBef>
              <a:buFontTx/>
              <a:buNone/>
            </a:pPr>
            <a:r>
              <a:rPr lang="en-US" sz="1400">
                <a:latin typeface="Lucida Grande" charset="0"/>
              </a:rPr>
              <a:t>2., </a:t>
            </a:r>
            <a:r>
              <a:rPr lang="en-US" sz="1400" i="1">
                <a:latin typeface="Lucida Grande" charset="0"/>
              </a:rPr>
              <a:t>British J Nutrition, </a:t>
            </a:r>
            <a:r>
              <a:rPr lang="en-US" sz="1400">
                <a:latin typeface="Lucida Grande" charset="0"/>
              </a:rPr>
              <a:t>2000:84(Suppl. 1):S3-S10, S39-S46.</a:t>
            </a:r>
          </a:p>
          <a:p>
            <a:pPr algn="r" eaLnBrk="1" hangingPunct="1">
              <a:lnSpc>
                <a:spcPct val="90000"/>
              </a:lnSpc>
              <a:spcBef>
                <a:spcPct val="0"/>
              </a:spcBef>
              <a:buFontTx/>
              <a:buNone/>
            </a:pPr>
            <a:r>
              <a:rPr lang="en-US" sz="1400">
                <a:latin typeface="Lucida Grande" charset="0"/>
              </a:rPr>
              <a:t>3</a:t>
            </a:r>
            <a:r>
              <a:rPr lang="en-US" sz="1400" i="1">
                <a:latin typeface="Lucida Grande" charset="0"/>
              </a:rPr>
              <a:t>. FEBS Journal </a:t>
            </a:r>
            <a:r>
              <a:rPr lang="en-US" sz="1400">
                <a:latin typeface="Lucida Grande" charset="0"/>
              </a:rPr>
              <a:t>2009 276:2251-2265</a:t>
            </a:r>
            <a:r>
              <a:rPr lang="en-US" sz="2000">
                <a:latin typeface="Lucida Grande" charset="0"/>
              </a:rPr>
              <a:t>.</a:t>
            </a:r>
          </a:p>
        </p:txBody>
      </p:sp>
    </p:spTree>
    <p:extLst>
      <p:ext uri="{BB962C8B-B14F-4D97-AF65-F5344CB8AC3E}">
        <p14:creationId xmlns:p14="http://schemas.microsoft.com/office/powerpoint/2010/main" val="3184396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609600"/>
            <a:ext cx="9144000" cy="1143000"/>
          </a:xfrm>
        </p:spPr>
        <p:txBody>
          <a:bodyPr/>
          <a:lstStyle/>
          <a:p>
            <a:r>
              <a:rPr lang="en-US" sz="4000" cap="all" dirty="0">
                <a:solidFill>
                  <a:srgbClr val="CC0000"/>
                </a:solidFill>
                <a:latin typeface="Lucida Grande" charset="0"/>
              </a:rPr>
              <a:t>Fivefold Protective System </a:t>
            </a:r>
            <a:br>
              <a:rPr lang="en-US" sz="4000" cap="all" dirty="0">
                <a:solidFill>
                  <a:srgbClr val="CC0000"/>
                </a:solidFill>
                <a:latin typeface="Lucida Grande" charset="0"/>
              </a:rPr>
            </a:br>
            <a:r>
              <a:rPr lang="en-US" sz="4000" cap="all" dirty="0">
                <a:solidFill>
                  <a:srgbClr val="CC0000"/>
                </a:solidFill>
                <a:latin typeface="Lucida Grande" charset="0"/>
              </a:rPr>
              <a:t>in Raw Milk</a:t>
            </a:r>
          </a:p>
        </p:txBody>
      </p:sp>
      <p:sp>
        <p:nvSpPr>
          <p:cNvPr id="12291" name="Content Placeholder 2"/>
          <p:cNvSpPr>
            <a:spLocks noGrp="1"/>
          </p:cNvSpPr>
          <p:nvPr>
            <p:ph idx="1"/>
          </p:nvPr>
        </p:nvSpPr>
        <p:spPr/>
        <p:txBody>
          <a:bodyPr/>
          <a:lstStyle/>
          <a:p>
            <a:pPr marL="514350" indent="-514350">
              <a:buFont typeface="AvantGarde" charset="0"/>
              <a:buAutoNum type="arabicPeriod"/>
            </a:pPr>
            <a:r>
              <a:rPr lang="en-US" sz="3600" dirty="0">
                <a:latin typeface="Lucida Grande" charset="0"/>
              </a:rPr>
              <a:t>Destroys pathogens in the milk.</a:t>
            </a:r>
          </a:p>
          <a:p>
            <a:pPr marL="514350" indent="-514350">
              <a:buFont typeface="AvantGarde" charset="0"/>
              <a:buAutoNum type="arabicPeriod"/>
            </a:pPr>
            <a:r>
              <a:rPr lang="en-US" sz="3600" dirty="0">
                <a:latin typeface="Lucida Grande" charset="0"/>
              </a:rPr>
              <a:t>Stimulates the Immune system.</a:t>
            </a:r>
          </a:p>
          <a:p>
            <a:pPr marL="514350" indent="-514350">
              <a:buFont typeface="AvantGarde" charset="0"/>
              <a:buAutoNum type="arabicPeriod"/>
            </a:pPr>
            <a:r>
              <a:rPr lang="en-US" sz="3600" dirty="0">
                <a:latin typeface="Lucida Grande" charset="0"/>
              </a:rPr>
              <a:t>Builds healthy gut wall.</a:t>
            </a:r>
          </a:p>
          <a:p>
            <a:pPr marL="514350" indent="-514350">
              <a:buFont typeface="AvantGarde" charset="0"/>
              <a:buAutoNum type="arabicPeriod"/>
            </a:pPr>
            <a:r>
              <a:rPr lang="en-US" sz="3600" dirty="0">
                <a:latin typeface="Lucida Grande" charset="0"/>
              </a:rPr>
              <a:t>Prevents absorption of pathogens and toxins in the gut.</a:t>
            </a:r>
          </a:p>
          <a:p>
            <a:pPr marL="514350" indent="-514350">
              <a:buFont typeface="AvantGarde" charset="0"/>
              <a:buAutoNum type="arabicPeriod"/>
            </a:pPr>
            <a:r>
              <a:rPr lang="en-US" sz="3600" dirty="0">
                <a:latin typeface="Lucida Grande" charset="0"/>
              </a:rPr>
              <a:t>Ensures assimilation of all the nutrients.</a:t>
            </a:r>
          </a:p>
        </p:txBody>
      </p:sp>
      <p:sp>
        <p:nvSpPr>
          <p:cNvPr id="12292"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FFF1E3EF-858D-46CC-B8E5-22B877CF153C}" type="slidenum">
              <a:rPr lang="en-US" sz="1400">
                <a:latin typeface="Lucida Grande" charset="0"/>
              </a:rPr>
              <a:pPr algn="l" eaLnBrk="1" hangingPunct="1"/>
              <a:t>64</a:t>
            </a:fld>
            <a:endParaRPr lang="en-US" sz="1400">
              <a:latin typeface="Lucida Grande" charset="0"/>
            </a:endParaRPr>
          </a:p>
        </p:txBody>
      </p:sp>
    </p:spTree>
    <p:extLst>
      <p:ext uri="{BB962C8B-B14F-4D97-AF65-F5344CB8AC3E}">
        <p14:creationId xmlns:p14="http://schemas.microsoft.com/office/powerpoint/2010/main" val="1721580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p:txBody>
          <a:bodyPr/>
          <a:lstStyle/>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eaLnBrk="1" hangingPunct="1">
              <a:lnSpc>
                <a:spcPct val="90000"/>
              </a:lnSpc>
              <a:buFontTx/>
              <a:buNone/>
            </a:pPr>
            <a:endParaRPr lang="en-US" sz="2800">
              <a:latin typeface="Lucida Grande" charset="0"/>
            </a:endParaRPr>
          </a:p>
          <a:p>
            <a:pPr algn="r" eaLnBrk="1" hangingPunct="1">
              <a:lnSpc>
                <a:spcPct val="90000"/>
              </a:lnSpc>
              <a:spcBef>
                <a:spcPct val="0"/>
              </a:spcBef>
              <a:buFontTx/>
              <a:buNone/>
            </a:pPr>
            <a:r>
              <a:rPr lang="en-US" sz="1800" i="1">
                <a:latin typeface="Lucida Grande" charset="0"/>
              </a:rPr>
              <a:t>1. Scientific American</a:t>
            </a:r>
            <a:r>
              <a:rPr lang="en-US" sz="1800">
                <a:latin typeface="Lucida Grande" charset="0"/>
              </a:rPr>
              <a:t>, December 1995.</a:t>
            </a:r>
          </a:p>
          <a:p>
            <a:pPr algn="r" eaLnBrk="1" hangingPunct="1">
              <a:lnSpc>
                <a:spcPct val="90000"/>
              </a:lnSpc>
              <a:spcBef>
                <a:spcPct val="0"/>
              </a:spcBef>
              <a:buFontTx/>
              <a:buNone/>
            </a:pPr>
            <a:r>
              <a:rPr lang="en-US" sz="1800" i="1">
                <a:latin typeface="Lucida Grande" charset="0"/>
              </a:rPr>
              <a:t>2. The Lancet</a:t>
            </a:r>
            <a:r>
              <a:rPr lang="en-US" sz="1800">
                <a:latin typeface="Lucida Grande" charset="0"/>
              </a:rPr>
              <a:t>, 17 NOV 1984;2(8412):1111-1113.</a:t>
            </a:r>
          </a:p>
        </p:txBody>
      </p:sp>
      <p:sp>
        <p:nvSpPr>
          <p:cNvPr id="13315" name="Rectangle 3"/>
          <p:cNvSpPr>
            <a:spLocks noGrp="1" noChangeArrowheads="1"/>
          </p:cNvSpPr>
          <p:nvPr>
            <p:ph type="title"/>
          </p:nvPr>
        </p:nvSpPr>
        <p:spPr>
          <a:xfrm>
            <a:off x="0" y="457200"/>
            <a:ext cx="9144000" cy="685800"/>
          </a:xfrm>
        </p:spPr>
        <p:txBody>
          <a:bodyPr/>
          <a:lstStyle/>
          <a:p>
            <a:pPr eaLnBrk="1" hangingPunct="1"/>
            <a:r>
              <a:rPr lang="en-US" sz="2400">
                <a:latin typeface="Lucida Grande" charset="0"/>
              </a:rPr>
              <a:t>Destruction of Built-In Safety Systems by Pasteurization</a:t>
            </a:r>
            <a:r>
              <a:rPr lang="en-US" sz="3600">
                <a:latin typeface="Lucida Grande" charset="0"/>
              </a:rPr>
              <a:t> </a:t>
            </a:r>
          </a:p>
        </p:txBody>
      </p:sp>
      <p:sp>
        <p:nvSpPr>
          <p:cNvPr id="13316" name="Text Box 4"/>
          <p:cNvSpPr txBox="1">
            <a:spLocks noChangeArrowheads="1"/>
          </p:cNvSpPr>
          <p:nvPr/>
        </p:nvSpPr>
        <p:spPr bwMode="auto">
          <a:xfrm>
            <a:off x="9829800" y="2667000"/>
            <a:ext cx="199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20000"/>
              </a:spcBef>
              <a:buFontTx/>
              <a:buChar char="•"/>
            </a:pPr>
            <a:endParaRPr lang="en-US">
              <a:latin typeface="Lucida Grande" charset="0"/>
            </a:endParaRPr>
          </a:p>
        </p:txBody>
      </p:sp>
      <p:sp>
        <p:nvSpPr>
          <p:cNvPr id="13317" name="Text Box 5"/>
          <p:cNvSpPr txBox="1">
            <a:spLocks noChangeArrowheads="1"/>
          </p:cNvSpPr>
          <p:nvPr/>
        </p:nvSpPr>
        <p:spPr bwMode="auto">
          <a:xfrm>
            <a:off x="6477000" y="2057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buFontTx/>
              <a:buChar char="•"/>
            </a:pPr>
            <a:endParaRPr lang="en-US">
              <a:latin typeface="Lucida Grande" charset="0"/>
            </a:endParaRPr>
          </a:p>
        </p:txBody>
      </p:sp>
      <p:graphicFrame>
        <p:nvGraphicFramePr>
          <p:cNvPr id="332866" name="Group 66"/>
          <p:cNvGraphicFramePr>
            <a:graphicFrameLocks noGrp="1"/>
          </p:cNvGraphicFramePr>
          <p:nvPr/>
        </p:nvGraphicFramePr>
        <p:xfrm>
          <a:off x="762000" y="1295400"/>
          <a:ext cx="7848600" cy="7516813"/>
        </p:xfrm>
        <a:graphic>
          <a:graphicData uri="http://schemas.openxmlformats.org/drawingml/2006/table">
            <a:tbl>
              <a:tblPr/>
              <a:tblGrid>
                <a:gridCol w="2590800">
                  <a:extLst>
                    <a:ext uri="{9D8B030D-6E8A-4147-A177-3AD203B41FA5}">
                      <a16:colId xmlns:a16="http://schemas.microsoft.com/office/drawing/2014/main" val="20000"/>
                    </a:ext>
                  </a:extLst>
                </a:gridCol>
                <a:gridCol w="828675">
                  <a:extLst>
                    <a:ext uri="{9D8B030D-6E8A-4147-A177-3AD203B41FA5}">
                      <a16:colId xmlns:a16="http://schemas.microsoft.com/office/drawing/2014/main" val="20001"/>
                    </a:ext>
                  </a:extLst>
                </a:gridCol>
                <a:gridCol w="698500">
                  <a:extLst>
                    <a:ext uri="{9D8B030D-6E8A-4147-A177-3AD203B41FA5}">
                      <a16:colId xmlns:a16="http://schemas.microsoft.com/office/drawing/2014/main" val="20002"/>
                    </a:ext>
                  </a:extLst>
                </a:gridCol>
                <a:gridCol w="1398588">
                  <a:extLst>
                    <a:ext uri="{9D8B030D-6E8A-4147-A177-3AD203B41FA5}">
                      <a16:colId xmlns:a16="http://schemas.microsoft.com/office/drawing/2014/main" val="20003"/>
                    </a:ext>
                  </a:extLst>
                </a:gridCol>
                <a:gridCol w="1166812">
                  <a:extLst>
                    <a:ext uri="{9D8B030D-6E8A-4147-A177-3AD203B41FA5}">
                      <a16:colId xmlns:a16="http://schemas.microsoft.com/office/drawing/2014/main" val="20004"/>
                    </a:ext>
                  </a:extLst>
                </a:gridCol>
                <a:gridCol w="1165225">
                  <a:extLst>
                    <a:ext uri="{9D8B030D-6E8A-4147-A177-3AD203B41FA5}">
                      <a16:colId xmlns:a16="http://schemas.microsoft.com/office/drawing/2014/main" val="20005"/>
                    </a:ext>
                  </a:extLst>
                </a:gridCol>
              </a:tblGrid>
              <a:tr h="5791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Lucida Grande"/>
                        </a:rPr>
                        <a:t>Component</a:t>
                      </a:r>
                    </a:p>
                  </a:txBody>
                  <a:tcPr marT="45717" marB="45717"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Lucida Grande"/>
                        </a:rPr>
                        <a:t>Breast Milk</a:t>
                      </a:r>
                    </a:p>
                  </a:txBody>
                  <a:tcPr marT="45717" marB="4571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Lucida Grande"/>
                        </a:rPr>
                        <a:t>Raw Milk</a:t>
                      </a:r>
                    </a:p>
                  </a:txBody>
                  <a:tcPr marT="45717" marB="4571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Lucida Grande"/>
                        </a:rPr>
                        <a:t>Pasteurized Milk</a:t>
                      </a:r>
                    </a:p>
                  </a:txBody>
                  <a:tcPr marT="45717" marB="4571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Lucida Grande"/>
                        </a:rPr>
                        <a:t>UHT </a:t>
                      </a:r>
                      <a:br>
                        <a:rPr kumimoji="0" lang="en-US" sz="1600" b="1" i="0" u="none" strike="noStrike" cap="none" normalizeH="0" baseline="0" dirty="0">
                          <a:ln>
                            <a:noFill/>
                          </a:ln>
                          <a:solidFill>
                            <a:schemeClr val="tx1"/>
                          </a:solidFill>
                          <a:effectLst/>
                          <a:latin typeface="Lucida Grande"/>
                        </a:rPr>
                      </a:br>
                      <a:r>
                        <a:rPr kumimoji="0" lang="en-US" sz="1600" b="1" i="0" u="none" strike="noStrike" cap="none" normalizeH="0" baseline="0" dirty="0">
                          <a:ln>
                            <a:noFill/>
                          </a:ln>
                          <a:solidFill>
                            <a:schemeClr val="tx1"/>
                          </a:solidFill>
                          <a:effectLst/>
                          <a:latin typeface="Lucida Grande"/>
                        </a:rPr>
                        <a:t>Milk</a:t>
                      </a:r>
                    </a:p>
                  </a:txBody>
                  <a:tcPr marT="45717" marB="4571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Lucida Grande"/>
                        </a:rPr>
                        <a:t>Infant Formula</a:t>
                      </a:r>
                    </a:p>
                  </a:txBody>
                  <a:tcPr marT="45717" marB="45717"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37699">
                <a:tc>
                  <a:txBody>
                    <a:bodyPr/>
                    <a:lstStyle/>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B-lymphocytes</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Macrophages</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Neutrophils</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Lymphocytes</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IgA/</a:t>
                      </a:r>
                      <a:r>
                        <a:rPr kumimoji="0" lang="en-US" sz="1500" b="1" i="0" u="none" strike="noStrike" cap="none" normalizeH="0" baseline="0" dirty="0" err="1">
                          <a:ln>
                            <a:noFill/>
                          </a:ln>
                          <a:solidFill>
                            <a:schemeClr val="tx1"/>
                          </a:solidFill>
                          <a:effectLst/>
                          <a:latin typeface="Lucida Grande"/>
                        </a:rPr>
                        <a:t>IgG</a:t>
                      </a:r>
                      <a:r>
                        <a:rPr kumimoji="0" lang="en-US" sz="1500" b="1" i="0" u="none" strike="noStrike" cap="none" normalizeH="0" baseline="0" dirty="0">
                          <a:ln>
                            <a:noFill/>
                          </a:ln>
                          <a:solidFill>
                            <a:schemeClr val="tx1"/>
                          </a:solidFill>
                          <a:effectLst/>
                          <a:latin typeface="Lucida Grande"/>
                        </a:rPr>
                        <a:t> Antibodies</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B</a:t>
                      </a:r>
                      <a:r>
                        <a:rPr kumimoji="0" lang="en-US" sz="1500" b="1" i="0" u="none" strike="noStrike" cap="none" normalizeH="0" baseline="-25000" dirty="0">
                          <a:ln>
                            <a:noFill/>
                          </a:ln>
                          <a:solidFill>
                            <a:schemeClr val="tx1"/>
                          </a:solidFill>
                          <a:effectLst/>
                          <a:latin typeface="Lucida Grande"/>
                        </a:rPr>
                        <a:t>12</a:t>
                      </a:r>
                      <a:r>
                        <a:rPr kumimoji="0" lang="en-US" sz="1500" b="1" i="0" u="none" strike="noStrike" cap="none" normalizeH="0" baseline="0" dirty="0">
                          <a:ln>
                            <a:noFill/>
                          </a:ln>
                          <a:solidFill>
                            <a:schemeClr val="tx1"/>
                          </a:solidFill>
                          <a:effectLst/>
                          <a:latin typeface="Lucida Grande"/>
                        </a:rPr>
                        <a:t> Binding Protein</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err="1">
                          <a:ln>
                            <a:noFill/>
                          </a:ln>
                          <a:solidFill>
                            <a:schemeClr val="tx1"/>
                          </a:solidFill>
                          <a:effectLst/>
                          <a:latin typeface="Lucida Grande"/>
                        </a:rPr>
                        <a:t>Bifidus</a:t>
                      </a:r>
                      <a:r>
                        <a:rPr kumimoji="0" lang="en-US" sz="1500" b="1" i="0" u="none" strike="noStrike" cap="none" normalizeH="0" baseline="0" dirty="0">
                          <a:ln>
                            <a:noFill/>
                          </a:ln>
                          <a:solidFill>
                            <a:schemeClr val="tx1"/>
                          </a:solidFill>
                          <a:effectLst/>
                          <a:latin typeface="Lucida Grande"/>
                        </a:rPr>
                        <a:t> Factor</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Medium-Chain FAs </a:t>
                      </a:r>
                      <a:r>
                        <a:rPr kumimoji="0" lang="en-US" sz="1500" b="1" i="0" u="none" strike="noStrike" cap="none" normalizeH="0" baseline="0" dirty="0" err="1">
                          <a:ln>
                            <a:noFill/>
                          </a:ln>
                          <a:solidFill>
                            <a:schemeClr val="tx1"/>
                          </a:solidFill>
                          <a:effectLst/>
                          <a:latin typeface="Lucida Grande"/>
                        </a:rPr>
                        <a:t>Fibronectin</a:t>
                      </a:r>
                      <a:endParaRPr kumimoji="0" lang="en-US" sz="1500" b="1" i="0" u="none" strike="noStrike" cap="none" normalizeH="0" baseline="0" dirty="0">
                        <a:ln>
                          <a:noFill/>
                        </a:ln>
                        <a:solidFill>
                          <a:schemeClr val="tx1"/>
                        </a:solidFill>
                        <a:effectLst/>
                        <a:latin typeface="Lucida Grande"/>
                      </a:endParaRP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Gamma-Interferon</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err="1">
                          <a:ln>
                            <a:noFill/>
                          </a:ln>
                          <a:solidFill>
                            <a:schemeClr val="tx1"/>
                          </a:solidFill>
                          <a:effectLst/>
                          <a:latin typeface="Lucida Grande"/>
                        </a:rPr>
                        <a:t>Lactoferrin</a:t>
                      </a:r>
                      <a:endParaRPr kumimoji="0" lang="en-US" sz="1500" b="1" i="0" u="none" strike="noStrike" cap="none" normalizeH="0" baseline="0" dirty="0">
                        <a:ln>
                          <a:noFill/>
                        </a:ln>
                        <a:solidFill>
                          <a:schemeClr val="tx1"/>
                        </a:solidFill>
                        <a:effectLst/>
                        <a:latin typeface="Lucida Grande"/>
                      </a:endParaRP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Lysozyme</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err="1">
                          <a:ln>
                            <a:noFill/>
                          </a:ln>
                          <a:solidFill>
                            <a:schemeClr val="tx1"/>
                          </a:solidFill>
                          <a:effectLst/>
                          <a:latin typeface="Lucida Grande"/>
                        </a:rPr>
                        <a:t>Mucin</a:t>
                      </a:r>
                      <a:r>
                        <a:rPr kumimoji="0" lang="en-US" sz="1500" b="1" i="0" u="none" strike="noStrike" cap="none" normalizeH="0" baseline="0" dirty="0">
                          <a:ln>
                            <a:noFill/>
                          </a:ln>
                          <a:solidFill>
                            <a:schemeClr val="tx1"/>
                          </a:solidFill>
                          <a:effectLst/>
                          <a:latin typeface="Lucida Grande"/>
                        </a:rPr>
                        <a:t> A/Oligosaccharides</a:t>
                      </a:r>
                    </a:p>
                    <a:p>
                      <a:pPr marL="0" marR="0" lvl="0" indent="0" algn="l" defTabSz="914400" rtl="0" eaLnBrk="1" fontAlgn="base" latinLnBrk="0" hangingPunct="1">
                        <a:lnSpc>
                          <a:spcPct val="100000"/>
                        </a:lnSpc>
                        <a:spcBef>
                          <a:spcPct val="15000"/>
                        </a:spcBef>
                        <a:spcAft>
                          <a:spcPct val="0"/>
                        </a:spcAft>
                        <a:buClrTx/>
                        <a:buSzTx/>
                        <a:buFontTx/>
                        <a:buNone/>
                        <a:tabLst/>
                      </a:pPr>
                      <a:r>
                        <a:rPr kumimoji="0" lang="en-US" sz="1500" b="1" i="0" u="none" strike="noStrike" cap="none" normalizeH="0" baseline="0" dirty="0">
                          <a:ln>
                            <a:noFill/>
                          </a:ln>
                          <a:solidFill>
                            <a:schemeClr val="tx1"/>
                          </a:solidFill>
                          <a:effectLst/>
                          <a:latin typeface="Lucida Grande"/>
                        </a:rPr>
                        <a:t>Hormones/Growth Factors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reduced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reduced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006600"/>
                          </a:solidFill>
                          <a:effectLst/>
                          <a:latin typeface="Lucida Grande"/>
                        </a:rPr>
                        <a:t>active</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reduced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reduced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reduced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reduced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reduced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reduced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p>
                      <a:pPr marL="0" marR="0" lvl="0" indent="0" algn="ctr" defTabSz="914400" rtl="0" eaLnBrk="1" fontAlgn="base" latinLnBrk="0" hangingPunct="1">
                        <a:lnSpc>
                          <a:spcPct val="100000"/>
                        </a:lnSpc>
                        <a:spcBef>
                          <a:spcPct val="15000"/>
                        </a:spcBef>
                        <a:spcAft>
                          <a:spcPct val="0"/>
                        </a:spcAft>
                        <a:buClrTx/>
                        <a:buSzTx/>
                        <a:buFontTx/>
                        <a:buNone/>
                        <a:tabLst/>
                      </a:pPr>
                      <a:r>
                        <a:rPr kumimoji="0" lang="en-US" sz="1500" b="0" i="0" u="none" strike="noStrike" cap="none" normalizeH="0" baseline="0" dirty="0">
                          <a:ln>
                            <a:noFill/>
                          </a:ln>
                          <a:solidFill>
                            <a:srgbClr val="FF0000"/>
                          </a:solidFill>
                          <a:effectLst/>
                          <a:latin typeface="Lucida Grande"/>
                        </a:rPr>
                        <a:t>Inactivated</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3341" name="Text Box 29"/>
          <p:cNvSpPr txBox="1">
            <a:spLocks noChangeArrowheads="1"/>
          </p:cNvSpPr>
          <p:nvPr/>
        </p:nvSpPr>
        <p:spPr bwMode="auto">
          <a:xfrm>
            <a:off x="3276600" y="6019800"/>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r>
              <a:rPr lang="en-US" sz="1400" i="1" dirty="0">
                <a:latin typeface="Lucida Grande" charset="0"/>
              </a:rPr>
              <a:t>1. Scientific American</a:t>
            </a:r>
            <a:r>
              <a:rPr lang="en-US" sz="1400" dirty="0">
                <a:latin typeface="Lucida Grande" charset="0"/>
              </a:rPr>
              <a:t>, December 1995.</a:t>
            </a:r>
          </a:p>
          <a:p>
            <a:pPr algn="r" eaLnBrk="1" hangingPunct="1"/>
            <a:r>
              <a:rPr lang="en-US" sz="1400" i="1" dirty="0">
                <a:latin typeface="Lucida Grande" charset="0"/>
              </a:rPr>
              <a:t>2. The Lancet</a:t>
            </a:r>
            <a:r>
              <a:rPr lang="en-US" sz="1400" dirty="0">
                <a:latin typeface="Lucida Grande" charset="0"/>
              </a:rPr>
              <a:t>, 17 NOV 1984;2(8412):1111-1113.</a:t>
            </a:r>
          </a:p>
          <a:p>
            <a:pPr eaLnBrk="1" hangingPunct="1">
              <a:spcBef>
                <a:spcPct val="50000"/>
              </a:spcBef>
            </a:pPr>
            <a:endParaRPr lang="en-US" dirty="0">
              <a:latin typeface="Lucida Grande" charset="0"/>
            </a:endParaRPr>
          </a:p>
        </p:txBody>
      </p:sp>
      <p:sp>
        <p:nvSpPr>
          <p:cNvPr id="1334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413ADE2-664A-46A8-BA1F-732D334F64F2}" type="slidenum">
              <a:rPr lang="en-US" sz="1400">
                <a:latin typeface="Lucida Grande" charset="0"/>
              </a:rPr>
              <a:pPr eaLnBrk="1" hangingPunct="1"/>
              <a:t>65</a:t>
            </a:fld>
            <a:endParaRPr lang="en-US" sz="1400">
              <a:latin typeface="Lucida Grande" charset="0"/>
            </a:endParaRPr>
          </a:p>
        </p:txBody>
      </p:sp>
    </p:spTree>
    <p:extLst>
      <p:ext uri="{BB962C8B-B14F-4D97-AF65-F5344CB8AC3E}">
        <p14:creationId xmlns:p14="http://schemas.microsoft.com/office/powerpoint/2010/main" val="3487371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381000"/>
            <a:ext cx="7772400" cy="914400"/>
          </a:xfrm>
        </p:spPr>
        <p:txBody>
          <a:bodyPr/>
          <a:lstStyle/>
          <a:p>
            <a:r>
              <a:rPr lang="en-US" sz="3600">
                <a:latin typeface="Lucida Grande" charset="0"/>
              </a:rPr>
              <a:t>FOOD-BORNE ILLNESS 1999-2006</a:t>
            </a:r>
          </a:p>
        </p:txBody>
      </p:sp>
      <p:pic>
        <p:nvPicPr>
          <p:cNvPr id="14339" name="Content Placeholder 4" descr="OutbreakFoodChart.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219200"/>
            <a:ext cx="6629400" cy="5232400"/>
          </a:xfrm>
        </p:spPr>
      </p:pic>
      <p:sp>
        <p:nvSpPr>
          <p:cNvPr id="14340"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FEBC1FEE-9A38-45EA-8AC9-7DDEFA0965A5}" type="slidenum">
              <a:rPr lang="en-US" sz="1400">
                <a:latin typeface="Lucida Grande" charset="0"/>
              </a:rPr>
              <a:pPr algn="l" eaLnBrk="1" hangingPunct="1"/>
              <a:t>66</a:t>
            </a:fld>
            <a:endParaRPr lang="en-US" sz="1400">
              <a:latin typeface="Lucida Grande" charset="0"/>
            </a:endParaRPr>
          </a:p>
        </p:txBody>
      </p:sp>
    </p:spTree>
    <p:extLst>
      <p:ext uri="{BB962C8B-B14F-4D97-AF65-F5344CB8AC3E}">
        <p14:creationId xmlns:p14="http://schemas.microsoft.com/office/powerpoint/2010/main" val="3093135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74044" y="420918"/>
            <a:ext cx="7024914" cy="1143000"/>
          </a:xfrm>
        </p:spPr>
        <p:txBody>
          <a:bodyPr/>
          <a:lstStyle/>
          <a:p>
            <a:r>
              <a:rPr lang="en-US" sz="3600" dirty="0"/>
              <a:t>FOODBORNE ILLNESS </a:t>
            </a:r>
            <a:r>
              <a:rPr lang="en-US" sz="3600" b="1" dirty="0">
                <a:solidFill>
                  <a:srgbClr val="C00000"/>
                </a:solidFill>
              </a:rPr>
              <a:t>DEATHS</a:t>
            </a:r>
            <a:r>
              <a:rPr lang="en-US" sz="3600" b="1" dirty="0"/>
              <a:t> </a:t>
            </a:r>
            <a:r>
              <a:rPr lang="en-US" sz="3600" dirty="0"/>
              <a:t>since 1999</a:t>
            </a:r>
          </a:p>
        </p:txBody>
      </p:sp>
      <p:sp>
        <p:nvSpPr>
          <p:cNvPr id="40963" name="Content Placeholder 2"/>
          <p:cNvSpPr>
            <a:spLocks noGrp="1"/>
          </p:cNvSpPr>
          <p:nvPr>
            <p:ph idx="1"/>
          </p:nvPr>
        </p:nvSpPr>
        <p:spPr>
          <a:xfrm>
            <a:off x="155575" y="1619920"/>
            <a:ext cx="8912225" cy="5484812"/>
          </a:xfrm>
        </p:spPr>
        <p:txBody>
          <a:bodyPr/>
          <a:lstStyle/>
          <a:p>
            <a:r>
              <a:rPr lang="en-US" sz="2800" dirty="0"/>
              <a:t>Cantaloupe: 29 (2011)</a:t>
            </a:r>
          </a:p>
          <a:p>
            <a:r>
              <a:rPr lang="en-US" sz="2800" dirty="0"/>
              <a:t>Spinach: 5 (2007)</a:t>
            </a:r>
          </a:p>
          <a:p>
            <a:r>
              <a:rPr lang="en-US" sz="2800" dirty="0"/>
              <a:t>Luncheon Meat: 12 (Canada, 2008); 2 (2011)</a:t>
            </a:r>
          </a:p>
          <a:p>
            <a:r>
              <a:rPr lang="en-US" sz="2800" dirty="0"/>
              <a:t>Peanuts: 9 (2009)</a:t>
            </a:r>
          </a:p>
          <a:p>
            <a:r>
              <a:rPr lang="en-US" sz="2800" dirty="0"/>
              <a:t>Eggs: 30 PER YEAR</a:t>
            </a:r>
          </a:p>
          <a:p>
            <a:r>
              <a:rPr lang="en-US" sz="2800" dirty="0"/>
              <a:t>Oysters: 15 PER YEAR</a:t>
            </a:r>
          </a:p>
          <a:p>
            <a:r>
              <a:rPr lang="en-US" sz="2800" dirty="0"/>
              <a:t>Pasteurized Cheese: 7 (Europe, 2009)</a:t>
            </a:r>
          </a:p>
          <a:p>
            <a:r>
              <a:rPr lang="en-US" sz="2800" dirty="0"/>
              <a:t>Pasteurized Milk: 3 (2007)</a:t>
            </a:r>
          </a:p>
          <a:p>
            <a:r>
              <a:rPr lang="en-US" sz="2800" dirty="0"/>
              <a:t>Pasteurized Mother’s Milk: 4 (2003)</a:t>
            </a:r>
          </a:p>
          <a:p>
            <a:r>
              <a:rPr lang="en-US" sz="2800" b="1" dirty="0">
                <a:solidFill>
                  <a:srgbClr val="C00000"/>
                </a:solidFill>
              </a:rPr>
              <a:t>Raw Milk: NONE</a:t>
            </a:r>
          </a:p>
        </p:txBody>
      </p:sp>
      <p:sp>
        <p:nvSpPr>
          <p:cNvPr id="4096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A2F9D463-1BA6-4826-8D1D-3428532CE686}" type="slidenum">
              <a:rPr lang="en-US" sz="1400" smtClean="0"/>
              <a:pPr eaLnBrk="1" hangingPunct="1"/>
              <a:t>67</a:t>
            </a:fld>
            <a:endParaRPr lang="en-US" sz="1400"/>
          </a:p>
        </p:txBody>
      </p:sp>
    </p:spTree>
    <p:extLst>
      <p:ext uri="{BB962C8B-B14F-4D97-AF65-F5344CB8AC3E}">
        <p14:creationId xmlns:p14="http://schemas.microsoft.com/office/powerpoint/2010/main" val="2359980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LISTERIA</a:t>
            </a:r>
          </a:p>
        </p:txBody>
      </p:sp>
      <p:sp>
        <p:nvSpPr>
          <p:cNvPr id="41987" name="Content Placeholder 2"/>
          <p:cNvSpPr>
            <a:spLocks noGrp="1"/>
          </p:cNvSpPr>
          <p:nvPr>
            <p:ph idx="1"/>
          </p:nvPr>
        </p:nvSpPr>
        <p:spPr>
          <a:xfrm>
            <a:off x="377371" y="1531266"/>
            <a:ext cx="8563429" cy="4114800"/>
          </a:xfrm>
        </p:spPr>
        <p:txBody>
          <a:bodyPr/>
          <a:lstStyle/>
          <a:p>
            <a:r>
              <a:rPr lang="en-US" sz="4000" dirty="0"/>
              <a:t>Around 300 deaths per year from listeria; thousands of illnesses.</a:t>
            </a:r>
          </a:p>
          <a:p>
            <a:r>
              <a:rPr lang="en-US" sz="4000" dirty="0"/>
              <a:t>Most common sources	</a:t>
            </a:r>
          </a:p>
          <a:p>
            <a:pPr lvl="2"/>
            <a:r>
              <a:rPr lang="en-US" sz="3200" dirty="0"/>
              <a:t>Luncheon Meats</a:t>
            </a:r>
          </a:p>
          <a:p>
            <a:pPr lvl="2"/>
            <a:r>
              <a:rPr lang="en-US" sz="3200" dirty="0"/>
              <a:t>Soft un-aged cheeses </a:t>
            </a:r>
          </a:p>
          <a:p>
            <a:r>
              <a:rPr lang="en-US" sz="4000" b="1" dirty="0">
                <a:solidFill>
                  <a:srgbClr val="C00000"/>
                </a:solidFill>
              </a:rPr>
              <a:t>NO cases of listeria from raw milk</a:t>
            </a:r>
          </a:p>
        </p:txBody>
      </p:sp>
      <p:sp>
        <p:nvSpPr>
          <p:cNvPr id="4198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D48560FB-8631-420E-96DC-A8F4A0506535}" type="slidenum">
              <a:rPr lang="en-US" sz="1400" smtClean="0"/>
              <a:pPr eaLnBrk="1" hangingPunct="1"/>
              <a:t>68</a:t>
            </a:fld>
            <a:endParaRPr lang="en-US" sz="1400"/>
          </a:p>
        </p:txBody>
      </p:sp>
    </p:spTree>
    <p:extLst>
      <p:ext uri="{BB962C8B-B14F-4D97-AF65-F5344CB8AC3E}">
        <p14:creationId xmlns:p14="http://schemas.microsoft.com/office/powerpoint/2010/main" val="34467163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304800"/>
            <a:ext cx="7772400" cy="990600"/>
          </a:xfrm>
        </p:spPr>
        <p:txBody>
          <a:bodyPr/>
          <a:lstStyle/>
          <a:p>
            <a:pPr eaLnBrk="1" hangingPunct="1"/>
            <a:r>
              <a:rPr lang="en-US" sz="3200">
                <a:latin typeface="Lucida Grande" charset="0"/>
              </a:rPr>
              <a:t>Some Outbreaks Due to Pasteurized Milk</a:t>
            </a:r>
          </a:p>
        </p:txBody>
      </p:sp>
      <p:sp>
        <p:nvSpPr>
          <p:cNvPr id="15363" name="Rectangle 3"/>
          <p:cNvSpPr>
            <a:spLocks noGrp="1" noChangeArrowheads="1"/>
          </p:cNvSpPr>
          <p:nvPr>
            <p:ph type="body" idx="1"/>
          </p:nvPr>
        </p:nvSpPr>
        <p:spPr>
          <a:xfrm>
            <a:off x="671286" y="1121234"/>
            <a:ext cx="7772400" cy="4800600"/>
          </a:xfrm>
        </p:spPr>
        <p:txBody>
          <a:bodyPr/>
          <a:lstStyle/>
          <a:p>
            <a:pPr marL="736600" indent="-736600" eaLnBrk="1" hangingPunct="1">
              <a:lnSpc>
                <a:spcPct val="90000"/>
              </a:lnSpc>
              <a:spcBef>
                <a:spcPct val="0"/>
              </a:spcBef>
              <a:buFontTx/>
              <a:buNone/>
            </a:pPr>
            <a:r>
              <a:rPr lang="en-US" sz="1800" b="1" dirty="0">
                <a:latin typeface="Lucida Grande" charset="0"/>
              </a:rPr>
              <a:t>1976</a:t>
            </a:r>
            <a:r>
              <a:rPr lang="en-US" sz="1800" dirty="0">
                <a:latin typeface="Lucida Grande" charset="0"/>
              </a:rPr>
              <a:t>—1 outbreak </a:t>
            </a:r>
            <a:r>
              <a:rPr lang="en-US" sz="1800" i="1" dirty="0">
                <a:latin typeface="Lucida Grande" charset="0"/>
              </a:rPr>
              <a:t>Y. </a:t>
            </a:r>
            <a:r>
              <a:rPr lang="en-US" sz="1800" i="1" dirty="0" err="1">
                <a:latin typeface="Lucida Grande" charset="0"/>
              </a:rPr>
              <a:t>enterocolitica</a:t>
            </a:r>
            <a:r>
              <a:rPr lang="en-US" sz="1800" dirty="0">
                <a:latin typeface="Lucida Grande" charset="0"/>
              </a:rPr>
              <a:t> in </a:t>
            </a:r>
            <a:r>
              <a:rPr lang="en-US" sz="1800" b="1" dirty="0">
                <a:latin typeface="Lucida Grande" charset="0"/>
              </a:rPr>
              <a:t>36</a:t>
            </a:r>
            <a:r>
              <a:rPr lang="en-US" sz="1800" dirty="0">
                <a:latin typeface="Lucida Grande" charset="0"/>
              </a:rPr>
              <a:t> children, 16 of whom had appendectomies, due to pasteurized chocolate milk</a:t>
            </a:r>
            <a:r>
              <a:rPr lang="en-US" sz="1800" baseline="30000" dirty="0">
                <a:latin typeface="Lucida Grande" charset="0"/>
              </a:rPr>
              <a:t>1</a:t>
            </a:r>
          </a:p>
          <a:p>
            <a:pPr marL="736600" indent="-736600" eaLnBrk="1" hangingPunct="1">
              <a:lnSpc>
                <a:spcPct val="90000"/>
              </a:lnSpc>
              <a:spcBef>
                <a:spcPct val="0"/>
              </a:spcBef>
              <a:buFontTx/>
              <a:buNone/>
            </a:pPr>
            <a:r>
              <a:rPr lang="en-US" sz="1800" b="1" dirty="0">
                <a:latin typeface="Lucida Grande" charset="0"/>
              </a:rPr>
              <a:t>1982</a:t>
            </a:r>
            <a:r>
              <a:rPr lang="en-US" sz="1800" dirty="0">
                <a:latin typeface="Lucida Grande" charset="0"/>
              </a:rPr>
              <a:t>—Over </a:t>
            </a:r>
            <a:r>
              <a:rPr lang="en-US" sz="1800" b="1" dirty="0">
                <a:latin typeface="Lucida Grande" charset="0"/>
              </a:rPr>
              <a:t>17,000 </a:t>
            </a:r>
            <a:r>
              <a:rPr lang="en-US" sz="1800" dirty="0">
                <a:latin typeface="Lucida Grande" charset="0"/>
              </a:rPr>
              <a:t>cases </a:t>
            </a:r>
            <a:r>
              <a:rPr lang="en-US" sz="1800" i="1" dirty="0">
                <a:latin typeface="Lucida Grande" charset="0"/>
              </a:rPr>
              <a:t>Y. </a:t>
            </a:r>
            <a:r>
              <a:rPr lang="en-US" sz="1800" i="1" dirty="0" err="1">
                <a:latin typeface="Lucida Grande" charset="0"/>
              </a:rPr>
              <a:t>enterocolitica</a:t>
            </a:r>
            <a:r>
              <a:rPr lang="en-US" sz="1800" dirty="0">
                <a:latin typeface="Lucida Grande" charset="0"/>
              </a:rPr>
              <a:t> in several states from milk produced in Memphis, TN</a:t>
            </a:r>
            <a:r>
              <a:rPr lang="en-US" sz="1800" baseline="30000" dirty="0">
                <a:latin typeface="Lucida Grande" charset="0"/>
              </a:rPr>
              <a:t>2</a:t>
            </a:r>
            <a:endParaRPr lang="en-US" sz="1800" dirty="0">
              <a:latin typeface="Lucida Grande" charset="0"/>
            </a:endParaRPr>
          </a:p>
          <a:p>
            <a:pPr marL="736600" indent="-736600" eaLnBrk="1" hangingPunct="1">
              <a:lnSpc>
                <a:spcPct val="90000"/>
              </a:lnSpc>
              <a:spcBef>
                <a:spcPct val="0"/>
              </a:spcBef>
              <a:buFontTx/>
              <a:buNone/>
            </a:pPr>
            <a:r>
              <a:rPr lang="en-US" sz="1800" b="1" dirty="0">
                <a:latin typeface="Lucida Grande" charset="0"/>
              </a:rPr>
              <a:t>1983</a:t>
            </a:r>
            <a:r>
              <a:rPr lang="en-US" sz="1800" dirty="0">
                <a:latin typeface="Lucida Grande" charset="0"/>
              </a:rPr>
              <a:t>—1 outbreak, </a:t>
            </a:r>
            <a:r>
              <a:rPr lang="en-US" sz="1800" b="1" dirty="0">
                <a:latin typeface="Lucida Grande" charset="0"/>
              </a:rPr>
              <a:t>49 </a:t>
            </a:r>
            <a:r>
              <a:rPr lang="en-US" sz="1800" dirty="0">
                <a:latin typeface="Lucida Grande" charset="0"/>
              </a:rPr>
              <a:t>cases</a:t>
            </a:r>
            <a:r>
              <a:rPr lang="en-US" sz="1800" b="1" dirty="0">
                <a:latin typeface="Lucida Grande" charset="0"/>
              </a:rPr>
              <a:t>, 14 deaths </a:t>
            </a:r>
            <a:r>
              <a:rPr lang="en-US" sz="1800" dirty="0">
                <a:latin typeface="Lucida Grande" charset="0"/>
              </a:rPr>
              <a:t>from </a:t>
            </a:r>
            <a:r>
              <a:rPr lang="en-US" sz="1800" i="1" dirty="0">
                <a:latin typeface="Lucida Grande" charset="0"/>
              </a:rPr>
              <a:t>L. </a:t>
            </a:r>
            <a:r>
              <a:rPr lang="en-US" sz="1800" i="1" dirty="0" err="1">
                <a:latin typeface="Lucida Grande" charset="0"/>
              </a:rPr>
              <a:t>monocytogenes</a:t>
            </a:r>
            <a:r>
              <a:rPr lang="en-US" sz="1800" dirty="0">
                <a:latin typeface="Lucida Grande" charset="0"/>
              </a:rPr>
              <a:t> in MA</a:t>
            </a:r>
            <a:r>
              <a:rPr lang="en-US" sz="1800" baseline="30000" dirty="0">
                <a:latin typeface="Lucida Grande" charset="0"/>
              </a:rPr>
              <a:t>2</a:t>
            </a:r>
            <a:endParaRPr lang="en-US" sz="1800" dirty="0">
              <a:latin typeface="Lucida Grande" charset="0"/>
            </a:endParaRPr>
          </a:p>
          <a:p>
            <a:pPr marL="736600" indent="-736600" eaLnBrk="1" hangingPunct="1">
              <a:lnSpc>
                <a:spcPct val="90000"/>
              </a:lnSpc>
              <a:spcBef>
                <a:spcPct val="0"/>
              </a:spcBef>
              <a:buFontTx/>
              <a:buNone/>
            </a:pPr>
            <a:r>
              <a:rPr lang="en-US" sz="1800" b="1" dirty="0">
                <a:latin typeface="Lucida Grande" charset="0"/>
              </a:rPr>
              <a:t>1984-85</a:t>
            </a:r>
            <a:r>
              <a:rPr lang="en-US" sz="1800" dirty="0">
                <a:latin typeface="Lucida Grande" charset="0"/>
              </a:rPr>
              <a:t>—3 outbreaks of antimicrobial-resistant </a:t>
            </a:r>
            <a:r>
              <a:rPr lang="en-US" sz="1800" i="1" dirty="0">
                <a:latin typeface="Lucida Grande" charset="0"/>
              </a:rPr>
              <a:t>S. </a:t>
            </a:r>
            <a:r>
              <a:rPr lang="en-US" sz="1800" i="1" dirty="0" err="1">
                <a:latin typeface="Lucida Grande" charset="0"/>
              </a:rPr>
              <a:t>typhimurium</a:t>
            </a:r>
            <a:r>
              <a:rPr lang="en-US" sz="1800" dirty="0">
                <a:latin typeface="Lucida Grande" charset="0"/>
              </a:rPr>
              <a:t>, at plant in Melrose Park </a:t>
            </a:r>
            <a:r>
              <a:rPr lang="en-US" sz="1800" dirty="0" err="1">
                <a:latin typeface="Lucida Grande" charset="0"/>
              </a:rPr>
              <a:t>IL.The</a:t>
            </a:r>
            <a:r>
              <a:rPr lang="en-US" sz="1800" dirty="0">
                <a:latin typeface="Lucida Grande" charset="0"/>
              </a:rPr>
              <a:t> third wave had </a:t>
            </a:r>
            <a:r>
              <a:rPr lang="en-US" sz="1800" b="1" dirty="0">
                <a:latin typeface="Lucida Grande" charset="0"/>
              </a:rPr>
              <a:t>16,284 </a:t>
            </a:r>
            <a:r>
              <a:rPr lang="en-US" sz="1800" dirty="0">
                <a:latin typeface="Lucida Grande" charset="0"/>
              </a:rPr>
              <a:t>confirmed cases; surveys indicated as many as 197,581 persons may have been affected</a:t>
            </a:r>
            <a:r>
              <a:rPr lang="en-US" sz="1800" baseline="30000" dirty="0">
                <a:latin typeface="Lucida Grande" charset="0"/>
              </a:rPr>
              <a:t>2</a:t>
            </a:r>
            <a:r>
              <a:rPr lang="en-US" sz="1800" dirty="0">
                <a:latin typeface="Lucida Grande" charset="0"/>
              </a:rPr>
              <a:t> </a:t>
            </a:r>
          </a:p>
          <a:p>
            <a:pPr marL="736600" indent="-736600" eaLnBrk="1" hangingPunct="1">
              <a:lnSpc>
                <a:spcPct val="90000"/>
              </a:lnSpc>
              <a:spcBef>
                <a:spcPct val="0"/>
              </a:spcBef>
              <a:buFontTx/>
              <a:buNone/>
            </a:pPr>
            <a:r>
              <a:rPr lang="en-US" sz="1800" b="1" dirty="0">
                <a:latin typeface="Lucida Grande" charset="0"/>
              </a:rPr>
              <a:t>1985</a:t>
            </a:r>
            <a:r>
              <a:rPr lang="en-US" sz="1800" dirty="0">
                <a:latin typeface="Lucida Grande" charset="0"/>
              </a:rPr>
              <a:t>—</a:t>
            </a:r>
            <a:r>
              <a:rPr lang="en-US" sz="1800" b="1" dirty="0">
                <a:latin typeface="Lucida Grande" charset="0"/>
              </a:rPr>
              <a:t>1,500+ </a:t>
            </a:r>
            <a:r>
              <a:rPr lang="en-US" sz="1800" dirty="0">
                <a:latin typeface="Lucida Grande" charset="0"/>
              </a:rPr>
              <a:t>cases, </a:t>
            </a:r>
            <a:r>
              <a:rPr lang="en-US" sz="1800" i="1" dirty="0">
                <a:latin typeface="Lucida Grande" charset="0"/>
              </a:rPr>
              <a:t>Salmonella</a:t>
            </a:r>
            <a:r>
              <a:rPr lang="en-US" sz="1800" dirty="0">
                <a:latin typeface="Lucida Grande" charset="0"/>
              </a:rPr>
              <a:t> culture confirmed, in Northern IL</a:t>
            </a:r>
            <a:r>
              <a:rPr lang="en-US" sz="1800" baseline="30000" dirty="0">
                <a:latin typeface="Lucida Grande" charset="0"/>
              </a:rPr>
              <a:t>2</a:t>
            </a:r>
          </a:p>
          <a:p>
            <a:pPr marL="736600" indent="-736600" eaLnBrk="1" hangingPunct="1">
              <a:lnSpc>
                <a:spcPct val="90000"/>
              </a:lnSpc>
              <a:spcBef>
                <a:spcPct val="0"/>
              </a:spcBef>
              <a:buFontTx/>
              <a:buNone/>
            </a:pPr>
            <a:r>
              <a:rPr lang="en-US" sz="1800" b="1" dirty="0">
                <a:latin typeface="Lucida Grande" charset="0"/>
              </a:rPr>
              <a:t>1993-94</a:t>
            </a:r>
            <a:r>
              <a:rPr lang="en-US" sz="1800" dirty="0">
                <a:latin typeface="Lucida Grande" charset="0"/>
              </a:rPr>
              <a:t>—1 outbreak, </a:t>
            </a:r>
            <a:r>
              <a:rPr lang="en-US" sz="1800" b="1" dirty="0">
                <a:latin typeface="Lucida Grande" charset="0"/>
              </a:rPr>
              <a:t>2014</a:t>
            </a:r>
            <a:r>
              <a:rPr lang="en-US" sz="1800" dirty="0">
                <a:latin typeface="Lucida Grande" charset="0"/>
              </a:rPr>
              <a:t> cases/</a:t>
            </a:r>
            <a:r>
              <a:rPr lang="en-US" sz="1800" b="1" dirty="0">
                <a:latin typeface="Lucida Grande" charset="0"/>
              </a:rPr>
              <a:t>142 </a:t>
            </a:r>
            <a:r>
              <a:rPr lang="en-US" sz="1800" dirty="0">
                <a:latin typeface="Lucida Grande" charset="0"/>
              </a:rPr>
              <a:t>confirmed </a:t>
            </a:r>
            <a:r>
              <a:rPr lang="en-US" sz="1800" i="1" dirty="0">
                <a:latin typeface="Lucida Grande" charset="0"/>
              </a:rPr>
              <a:t>S. </a:t>
            </a:r>
            <a:r>
              <a:rPr lang="en-US" sz="1800" i="1" dirty="0" err="1">
                <a:latin typeface="Lucida Grande" charset="0"/>
              </a:rPr>
              <a:t>enteritidis</a:t>
            </a:r>
            <a:r>
              <a:rPr lang="en-US" sz="1800" dirty="0">
                <a:latin typeface="Lucida Grande" charset="0"/>
              </a:rPr>
              <a:t> due to pasteurized </a:t>
            </a:r>
          </a:p>
          <a:p>
            <a:pPr marL="736600" indent="-736600" eaLnBrk="1" hangingPunct="1">
              <a:lnSpc>
                <a:spcPct val="90000"/>
              </a:lnSpc>
              <a:spcBef>
                <a:spcPct val="0"/>
              </a:spcBef>
              <a:buFontTx/>
              <a:buNone/>
            </a:pPr>
            <a:r>
              <a:rPr lang="en-US" sz="1800" dirty="0">
                <a:latin typeface="Lucida Grande" charset="0"/>
              </a:rPr>
              <a:t> in MN, SD, WI</a:t>
            </a:r>
            <a:r>
              <a:rPr lang="en-US" sz="1800" baseline="30000" dirty="0">
                <a:latin typeface="Lucida Grande" charset="0"/>
              </a:rPr>
              <a:t>6</a:t>
            </a:r>
          </a:p>
          <a:p>
            <a:pPr marL="736600" indent="-736600" eaLnBrk="1" hangingPunct="1">
              <a:lnSpc>
                <a:spcPct val="90000"/>
              </a:lnSpc>
              <a:spcBef>
                <a:spcPct val="0"/>
              </a:spcBef>
              <a:buFontTx/>
              <a:buNone/>
            </a:pPr>
            <a:r>
              <a:rPr lang="en-US" sz="1800" b="1" dirty="0">
                <a:latin typeface="Lucida Grande" charset="0"/>
              </a:rPr>
              <a:t>1995</a:t>
            </a:r>
            <a:r>
              <a:rPr lang="en-US" sz="1800" dirty="0">
                <a:latin typeface="Lucida Grande" charset="0"/>
              </a:rPr>
              <a:t>—Outbreak of </a:t>
            </a:r>
            <a:r>
              <a:rPr lang="en-US" sz="1800" i="1" dirty="0">
                <a:latin typeface="Lucida Grande" charset="0"/>
              </a:rPr>
              <a:t>Yersinia </a:t>
            </a:r>
            <a:r>
              <a:rPr lang="en-US" sz="1800" i="1" dirty="0" err="1">
                <a:latin typeface="Lucida Grande" charset="0"/>
              </a:rPr>
              <a:t>enterocolitica</a:t>
            </a:r>
            <a:r>
              <a:rPr lang="en-US" sz="1800" dirty="0">
                <a:latin typeface="Lucida Grande" charset="0"/>
              </a:rPr>
              <a:t> in </a:t>
            </a:r>
            <a:r>
              <a:rPr lang="en-US" sz="1800" b="1" dirty="0">
                <a:latin typeface="Lucida Grande" charset="0"/>
              </a:rPr>
              <a:t>10 children</a:t>
            </a:r>
            <a:r>
              <a:rPr lang="en-US" sz="1800" dirty="0">
                <a:latin typeface="Lucida Grande" charset="0"/>
              </a:rPr>
              <a:t>, 3 hospitalized due to post-pasteurization contamination</a:t>
            </a:r>
            <a:r>
              <a:rPr lang="en-US" sz="1800" baseline="30000" dirty="0">
                <a:latin typeface="Lucida Grande" charset="0"/>
              </a:rPr>
              <a:t>7</a:t>
            </a:r>
            <a:endParaRPr lang="en-US" sz="1800" dirty="0">
              <a:latin typeface="Lucida Grande" charset="0"/>
            </a:endParaRPr>
          </a:p>
          <a:p>
            <a:pPr marL="736600" indent="-736600" eaLnBrk="1" hangingPunct="1">
              <a:lnSpc>
                <a:spcPct val="90000"/>
              </a:lnSpc>
              <a:spcBef>
                <a:spcPct val="0"/>
              </a:spcBef>
              <a:buFontTx/>
              <a:buNone/>
            </a:pPr>
            <a:r>
              <a:rPr lang="en-US" sz="1800" b="1" dirty="0">
                <a:latin typeface="Lucida Grande" charset="0"/>
              </a:rPr>
              <a:t>2000</a:t>
            </a:r>
            <a:r>
              <a:rPr lang="en-US" sz="1800" dirty="0">
                <a:latin typeface="Lucida Grande" charset="0"/>
              </a:rPr>
              <a:t>—1 outbreak, </a:t>
            </a:r>
            <a:r>
              <a:rPr lang="en-US" sz="1800" b="1" dirty="0">
                <a:latin typeface="Lucida Grande" charset="0"/>
              </a:rPr>
              <a:t>98</a:t>
            </a:r>
            <a:r>
              <a:rPr lang="en-US" sz="1800" dirty="0">
                <a:latin typeface="Lucida Grande" charset="0"/>
              </a:rPr>
              <a:t> cases/</a:t>
            </a:r>
            <a:r>
              <a:rPr lang="en-US" sz="1800" b="1" dirty="0">
                <a:latin typeface="Lucida Grande" charset="0"/>
              </a:rPr>
              <a:t>38</a:t>
            </a:r>
            <a:r>
              <a:rPr lang="en-US" sz="1800" dirty="0">
                <a:latin typeface="Lucida Grande" charset="0"/>
              </a:rPr>
              <a:t> confirmed </a:t>
            </a:r>
            <a:r>
              <a:rPr lang="en-US" sz="1800" i="1" dirty="0">
                <a:latin typeface="Lucida Grande" charset="0"/>
              </a:rPr>
              <a:t>S. </a:t>
            </a:r>
            <a:r>
              <a:rPr lang="en-US" sz="1800" i="1" dirty="0" err="1">
                <a:latin typeface="Lucida Grande" charset="0"/>
              </a:rPr>
              <a:t>typhimurim</a:t>
            </a:r>
            <a:r>
              <a:rPr lang="en-US" sz="1800" dirty="0">
                <a:latin typeface="Lucida Grande" charset="0"/>
              </a:rPr>
              <a:t> in PA and NJ</a:t>
            </a:r>
            <a:r>
              <a:rPr lang="en-US" sz="1800" baseline="30000" dirty="0">
                <a:latin typeface="Lucida Grande" charset="0"/>
              </a:rPr>
              <a:t>7 </a:t>
            </a:r>
          </a:p>
          <a:p>
            <a:pPr marL="736600" indent="-736600" eaLnBrk="1" hangingPunct="1">
              <a:lnSpc>
                <a:spcPct val="90000"/>
              </a:lnSpc>
              <a:spcBef>
                <a:spcPct val="0"/>
              </a:spcBef>
              <a:buFontTx/>
              <a:buNone/>
            </a:pPr>
            <a:r>
              <a:rPr lang="en-US" sz="1800" b="1" dirty="0">
                <a:latin typeface="Lucida Grande" charset="0"/>
              </a:rPr>
              <a:t>2005</a:t>
            </a:r>
            <a:r>
              <a:rPr lang="en-US" sz="1800" dirty="0">
                <a:latin typeface="Lucida Grande" charset="0"/>
              </a:rPr>
              <a:t>—1 outbreak, </a:t>
            </a:r>
            <a:r>
              <a:rPr lang="en-US" sz="1800" b="1" dirty="0">
                <a:latin typeface="Lucida Grande" charset="0"/>
              </a:rPr>
              <a:t>200</a:t>
            </a:r>
            <a:r>
              <a:rPr lang="en-US" sz="1800" dirty="0">
                <a:latin typeface="Lucida Grande" charset="0"/>
              </a:rPr>
              <a:t> cases </a:t>
            </a:r>
            <a:r>
              <a:rPr lang="en-US" sz="1800" i="1" dirty="0">
                <a:latin typeface="Lucida Grande" charset="0"/>
              </a:rPr>
              <a:t>C. </a:t>
            </a:r>
            <a:r>
              <a:rPr lang="en-US" sz="1800" i="1" dirty="0" err="1">
                <a:latin typeface="Lucida Grande" charset="0"/>
              </a:rPr>
              <a:t>jejuni</a:t>
            </a:r>
            <a:r>
              <a:rPr lang="en-US" sz="1800" dirty="0">
                <a:latin typeface="Lucida Grande" charset="0"/>
              </a:rPr>
              <a:t> in CO prison</a:t>
            </a:r>
            <a:r>
              <a:rPr lang="en-US" sz="1800" baseline="30000" dirty="0">
                <a:latin typeface="Lucida Grande" charset="0"/>
              </a:rPr>
              <a:t>9</a:t>
            </a:r>
          </a:p>
          <a:p>
            <a:pPr marL="736600" indent="-736600" eaLnBrk="1" hangingPunct="1">
              <a:lnSpc>
                <a:spcPct val="90000"/>
              </a:lnSpc>
              <a:spcBef>
                <a:spcPct val="0"/>
              </a:spcBef>
              <a:buFontTx/>
              <a:buNone/>
            </a:pPr>
            <a:r>
              <a:rPr lang="en-US" sz="1800" b="1" dirty="0">
                <a:latin typeface="Lucida Grande" charset="0"/>
              </a:rPr>
              <a:t>2006</a:t>
            </a:r>
            <a:r>
              <a:rPr lang="en-US" sz="1800" dirty="0">
                <a:latin typeface="Lucida Grande" charset="0"/>
              </a:rPr>
              <a:t>—1 outbreak, </a:t>
            </a:r>
            <a:r>
              <a:rPr lang="en-US" sz="1800" b="1" dirty="0">
                <a:solidFill>
                  <a:srgbClr val="231F20"/>
                </a:solidFill>
                <a:latin typeface="Lucida Grande" charset="0"/>
              </a:rPr>
              <a:t>1592</a:t>
            </a:r>
            <a:r>
              <a:rPr lang="en-US" sz="1800" dirty="0">
                <a:solidFill>
                  <a:srgbClr val="231F20"/>
                </a:solidFill>
                <a:latin typeface="Lucida Grande" charset="0"/>
              </a:rPr>
              <a:t> cases/</a:t>
            </a:r>
            <a:r>
              <a:rPr lang="en-US" sz="1800" b="1" dirty="0">
                <a:solidFill>
                  <a:srgbClr val="231F20"/>
                </a:solidFill>
                <a:latin typeface="Lucida Grande" charset="0"/>
              </a:rPr>
              <a:t>52</a:t>
            </a:r>
            <a:r>
              <a:rPr lang="en-US" sz="1800" dirty="0">
                <a:solidFill>
                  <a:srgbClr val="231F20"/>
                </a:solidFill>
                <a:latin typeface="Lucida Grande" charset="0"/>
              </a:rPr>
              <a:t> confirmed </a:t>
            </a:r>
            <a:r>
              <a:rPr lang="en-US" sz="1800" i="1" dirty="0">
                <a:solidFill>
                  <a:srgbClr val="231F20"/>
                </a:solidFill>
                <a:latin typeface="Lucida Grande" charset="0"/>
              </a:rPr>
              <a:t>C. </a:t>
            </a:r>
            <a:r>
              <a:rPr lang="en-US" sz="1800" i="1" dirty="0" err="1">
                <a:solidFill>
                  <a:srgbClr val="231F20"/>
                </a:solidFill>
                <a:latin typeface="Lucida Grande" charset="0"/>
              </a:rPr>
              <a:t>jejuni</a:t>
            </a:r>
            <a:r>
              <a:rPr lang="en-US" sz="1800" i="1" dirty="0">
                <a:solidFill>
                  <a:srgbClr val="231F20"/>
                </a:solidFill>
                <a:latin typeface="Lucida Grande" charset="0"/>
              </a:rPr>
              <a:t> </a:t>
            </a:r>
            <a:r>
              <a:rPr lang="en-US" sz="1800" dirty="0">
                <a:solidFill>
                  <a:srgbClr val="231F20"/>
                </a:solidFill>
                <a:latin typeface="Lucida Grande" charset="0"/>
              </a:rPr>
              <a:t>infections in CA</a:t>
            </a:r>
            <a:r>
              <a:rPr lang="en-US" sz="1800" baseline="30000" dirty="0">
                <a:latin typeface="Lucida Grande" charset="0"/>
              </a:rPr>
              <a:t>10</a:t>
            </a:r>
          </a:p>
          <a:p>
            <a:pPr marL="736600" indent="-736600" eaLnBrk="1" hangingPunct="1">
              <a:lnSpc>
                <a:spcPct val="90000"/>
              </a:lnSpc>
              <a:spcBef>
                <a:spcPct val="0"/>
              </a:spcBef>
              <a:buFontTx/>
              <a:buNone/>
            </a:pPr>
            <a:r>
              <a:rPr lang="en-US" sz="1800" dirty="0">
                <a:solidFill>
                  <a:srgbClr val="000000"/>
                </a:solidFill>
                <a:latin typeface="Lucida Grande" charset="0"/>
              </a:rPr>
              <a:t>2007—1 outbreak, 3 deaths from pasteurized milk in Massachusetts</a:t>
            </a:r>
          </a:p>
          <a:p>
            <a:pPr marL="736600" indent="-736600" eaLnBrk="1" hangingPunct="1">
              <a:lnSpc>
                <a:spcPct val="90000"/>
              </a:lnSpc>
              <a:spcBef>
                <a:spcPct val="0"/>
              </a:spcBef>
              <a:buFontTx/>
              <a:buNone/>
            </a:pPr>
            <a:r>
              <a:rPr lang="en-US" sz="1800" dirty="0">
                <a:solidFill>
                  <a:srgbClr val="000000"/>
                </a:solidFill>
                <a:latin typeface="Lucida Grande" charset="0"/>
              </a:rPr>
              <a:t>2009—1 outbreak, 7  deaths from pasteurized cheese in Europe</a:t>
            </a:r>
          </a:p>
          <a:p>
            <a:pPr marL="736600" indent="-736600" eaLnBrk="1" hangingPunct="1">
              <a:lnSpc>
                <a:spcPct val="90000"/>
              </a:lnSpc>
              <a:spcBef>
                <a:spcPct val="0"/>
              </a:spcBef>
              <a:buFontTx/>
              <a:buNone/>
            </a:pPr>
            <a:r>
              <a:rPr lang="en-US" sz="1800" dirty="0">
                <a:solidFill>
                  <a:srgbClr val="000000"/>
                </a:solidFill>
                <a:latin typeface="Lucida Grande" charset="0"/>
              </a:rPr>
              <a:t>2012 –1 outbreak, 4 deaths from </a:t>
            </a:r>
            <a:r>
              <a:rPr lang="en-US" sz="1800" dirty="0" err="1">
                <a:solidFill>
                  <a:srgbClr val="000000"/>
                </a:solidFill>
                <a:latin typeface="Lucida Grande" charset="0"/>
              </a:rPr>
              <a:t>pasteurzed</a:t>
            </a:r>
            <a:r>
              <a:rPr lang="en-US" sz="1800" dirty="0">
                <a:solidFill>
                  <a:srgbClr val="000000"/>
                </a:solidFill>
                <a:latin typeface="Lucida Grande" charset="0"/>
              </a:rPr>
              <a:t> cheese in the US</a:t>
            </a:r>
          </a:p>
          <a:p>
            <a:pPr marL="736600" indent="-736600" eaLnBrk="1" hangingPunct="1">
              <a:lnSpc>
                <a:spcPct val="90000"/>
              </a:lnSpc>
              <a:spcBef>
                <a:spcPct val="0"/>
              </a:spcBef>
              <a:buFontTx/>
              <a:buNone/>
            </a:pPr>
            <a:endParaRPr lang="en-US" sz="1800" baseline="30000" dirty="0">
              <a:latin typeface="Lucida Grande" charset="0"/>
            </a:endParaRPr>
          </a:p>
          <a:p>
            <a:pPr marL="736600" indent="-736600" eaLnBrk="1" hangingPunct="1">
              <a:lnSpc>
                <a:spcPct val="90000"/>
              </a:lnSpc>
              <a:spcBef>
                <a:spcPct val="0"/>
              </a:spcBef>
              <a:buFontTx/>
              <a:buNone/>
            </a:pPr>
            <a:endParaRPr lang="en-US" sz="1800" baseline="30000" dirty="0">
              <a:latin typeface="Lucida Grande" charset="0"/>
            </a:endParaRPr>
          </a:p>
          <a:p>
            <a:pPr marL="736600" indent="-736600" eaLnBrk="1" hangingPunct="1">
              <a:lnSpc>
                <a:spcPct val="90000"/>
              </a:lnSpc>
              <a:spcBef>
                <a:spcPct val="0"/>
              </a:spcBef>
              <a:buFontTx/>
              <a:buNone/>
            </a:pPr>
            <a:endParaRPr lang="en-US" sz="2400" baseline="30000" dirty="0">
              <a:solidFill>
                <a:srgbClr val="FF0000"/>
              </a:solidFill>
              <a:latin typeface="Lucida Grande" charset="0"/>
            </a:endParaRPr>
          </a:p>
        </p:txBody>
      </p:sp>
      <p:sp>
        <p:nvSpPr>
          <p:cNvPr id="153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9DBE3DF-3974-413F-BC1D-1551B802BCC6}" type="slidenum">
              <a:rPr lang="en-US" sz="1400">
                <a:latin typeface="Lucida Grande" charset="0"/>
              </a:rPr>
              <a:pPr eaLnBrk="1" hangingPunct="1"/>
              <a:t>69</a:t>
            </a:fld>
            <a:endParaRPr lang="en-US" sz="1400">
              <a:latin typeface="Lucida Grande" charset="0"/>
            </a:endParaRPr>
          </a:p>
        </p:txBody>
      </p:sp>
    </p:spTree>
    <p:extLst>
      <p:ext uri="{BB962C8B-B14F-4D97-AF65-F5344CB8AC3E}">
        <p14:creationId xmlns:p14="http://schemas.microsoft.com/office/powerpoint/2010/main" val="3821547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2625" y="2862263"/>
            <a:ext cx="7772400" cy="1143000"/>
          </a:xfrm>
        </p:spPr>
        <p:txBody>
          <a:bodyPr/>
          <a:lstStyle/>
          <a:p>
            <a:r>
              <a:rPr lang="en-US" sz="3600" dirty="0"/>
              <a:t>Salad Dressing 4</a:t>
            </a:r>
          </a:p>
        </p:txBody>
      </p:sp>
      <p:pic>
        <p:nvPicPr>
          <p:cNvPr id="3" name="Picture 2" descr="NT PowerPoint 506 - Edit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025" y="690563"/>
            <a:ext cx="8229600" cy="5486400"/>
          </a:xfrm>
          <a:prstGeom prst="rect">
            <a:avLst/>
          </a:prstGeom>
          <a:ln w="12700" cmpd="sng">
            <a:solidFill>
              <a:schemeClr val="tx1"/>
            </a:solidFill>
            <a:miter lim="800000"/>
          </a:ln>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7</a:t>
            </a:fld>
            <a:endParaRPr lang="en-US" dirty="0"/>
          </a:p>
        </p:txBody>
      </p:sp>
    </p:spTree>
    <p:extLst>
      <p:ext uri="{BB962C8B-B14F-4D97-AF65-F5344CB8AC3E}">
        <p14:creationId xmlns:p14="http://schemas.microsoft.com/office/powerpoint/2010/main" val="35353651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671513" y="457200"/>
            <a:ext cx="7772400" cy="762000"/>
          </a:xfrm>
        </p:spPr>
        <p:txBody>
          <a:bodyPr/>
          <a:lstStyle/>
          <a:p>
            <a:pPr eaLnBrk="1" hangingPunct="1"/>
            <a:r>
              <a:rPr lang="en-US" sz="4000">
                <a:latin typeface="Lucida Grande" charset="0"/>
              </a:rPr>
              <a:t>Breast Milk Contains Pathogens</a:t>
            </a:r>
          </a:p>
        </p:txBody>
      </p:sp>
      <p:sp>
        <p:nvSpPr>
          <p:cNvPr id="18435" name="Text Box 1027"/>
          <p:cNvSpPr txBox="1">
            <a:spLocks noChangeArrowheads="1"/>
          </p:cNvSpPr>
          <p:nvPr/>
        </p:nvSpPr>
        <p:spPr bwMode="auto">
          <a:xfrm>
            <a:off x="812800" y="1319213"/>
            <a:ext cx="75469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2000">
                <a:latin typeface="Lucida Grande" charset="0"/>
              </a:rPr>
              <a:t>MISCONCEPTION: Until recently, the medical profession claimed that breast milk was sterile.</a:t>
            </a:r>
          </a:p>
          <a:p>
            <a:pPr algn="l" eaLnBrk="1" hangingPunct="1">
              <a:spcBef>
                <a:spcPct val="50000"/>
              </a:spcBef>
            </a:pPr>
            <a:r>
              <a:rPr lang="en-US" sz="2000">
                <a:latin typeface="Lucida Grande" charset="0"/>
              </a:rPr>
              <a:t>PATHOGENS: We now know that breast milk contains pathogens, often at very high levels.</a:t>
            </a:r>
          </a:p>
          <a:p>
            <a:pPr algn="l" eaLnBrk="1" hangingPunct="1">
              <a:spcBef>
                <a:spcPct val="50000"/>
              </a:spcBef>
            </a:pPr>
            <a:r>
              <a:rPr lang="en-US" sz="2000">
                <a:latin typeface="Lucida Grande" charset="0"/>
              </a:rPr>
              <a:t>IMMUNITY FOR LIFE: The bioactive components in milk program the baby to have immunity for life to any pathogens he comes in contact with.</a:t>
            </a:r>
          </a:p>
          <a:p>
            <a:pPr algn="l" eaLnBrk="1" hangingPunct="1">
              <a:spcBef>
                <a:spcPct val="50000"/>
              </a:spcBef>
            </a:pPr>
            <a:r>
              <a:rPr lang="en-US" sz="2000">
                <a:latin typeface="Lucida Grande" charset="0"/>
              </a:rPr>
              <a:t>PASTEURIZE BREAST MILK? Should mothers be required to pasteurize their own milk before giving it to their babies?</a:t>
            </a:r>
          </a:p>
          <a:p>
            <a:pPr algn="l" eaLnBrk="1" hangingPunct="1">
              <a:spcBef>
                <a:spcPct val="50000"/>
              </a:spcBef>
            </a:pPr>
            <a:r>
              <a:rPr lang="en-US" sz="2000">
                <a:latin typeface="Lucida Grande" charset="0"/>
              </a:rPr>
              <a:t>DISCRIMINATION: Yet laws prevent mothers from obtaining raw milk to feed their babies should their own supply be inadequate.</a:t>
            </a:r>
          </a:p>
        </p:txBody>
      </p:sp>
      <p:sp>
        <p:nvSpPr>
          <p:cNvPr id="18436" name="Text Box 1028"/>
          <p:cNvSpPr txBox="1">
            <a:spLocks noChangeArrowheads="1"/>
          </p:cNvSpPr>
          <p:nvPr/>
        </p:nvSpPr>
        <p:spPr bwMode="auto">
          <a:xfrm>
            <a:off x="4171950" y="5364163"/>
            <a:ext cx="458787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r>
              <a:rPr lang="en-US" sz="1800" i="1">
                <a:latin typeface="Lucida Grande" charset="0"/>
              </a:rPr>
              <a:t>J Appl Microbiol.</a:t>
            </a:r>
            <a:r>
              <a:rPr lang="en-US" sz="1800">
                <a:latin typeface="Lucida Grande" charset="0"/>
              </a:rPr>
              <a:t> 2003;95(3):471-8.</a:t>
            </a:r>
          </a:p>
          <a:p>
            <a:pPr algn="l" eaLnBrk="1" hangingPunct="1"/>
            <a:r>
              <a:rPr lang="en-US" sz="1800">
                <a:latin typeface="Lucida Grande" charset="0"/>
              </a:rPr>
              <a:t>2. </a:t>
            </a:r>
            <a:r>
              <a:rPr lang="en-US" sz="1800" i="1">
                <a:latin typeface="Lucida Grande" charset="0"/>
              </a:rPr>
              <a:t>Neonatal Netw.</a:t>
            </a:r>
            <a:r>
              <a:rPr lang="en-US" sz="1800">
                <a:latin typeface="Lucida Grande" charset="0"/>
              </a:rPr>
              <a:t> 2000 Oct;19(7)21-5.</a:t>
            </a:r>
          </a:p>
          <a:p>
            <a:pPr algn="l" eaLnBrk="1" hangingPunct="1"/>
            <a:r>
              <a:rPr lang="en-US" sz="1800">
                <a:latin typeface="Lucida Grande" charset="0"/>
              </a:rPr>
              <a:t>3.-11. various medical journals…</a:t>
            </a:r>
          </a:p>
        </p:txBody>
      </p:sp>
      <p:sp>
        <p:nvSpPr>
          <p:cNvPr id="184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9AFB1F4-44DA-4FB9-B5EE-C92F144EDF2B}" type="slidenum">
              <a:rPr lang="en-US" sz="1400">
                <a:latin typeface="Lucida Grande" charset="0"/>
              </a:rPr>
              <a:pPr eaLnBrk="1" hangingPunct="1"/>
              <a:t>70</a:t>
            </a:fld>
            <a:endParaRPr lang="en-US" sz="1400">
              <a:latin typeface="Lucida Grande" charset="0"/>
            </a:endParaRPr>
          </a:p>
        </p:txBody>
      </p:sp>
    </p:spTree>
    <p:extLst>
      <p:ext uri="{BB962C8B-B14F-4D97-AF65-F5344CB8AC3E}">
        <p14:creationId xmlns:p14="http://schemas.microsoft.com/office/powerpoint/2010/main" val="4062953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0"/>
            <a:ext cx="7772400" cy="1219200"/>
          </a:xfrm>
        </p:spPr>
        <p:txBody>
          <a:bodyPr/>
          <a:lstStyle/>
          <a:p>
            <a:r>
              <a:rPr lang="en-US" sz="3200">
                <a:latin typeface="Lucida Grande" charset="0"/>
              </a:rPr>
              <a:t>The Campaign Against Raw Milk </a:t>
            </a:r>
            <a:br>
              <a:rPr lang="en-US">
                <a:latin typeface="Lucida Grande" charset="0"/>
              </a:rPr>
            </a:br>
            <a:r>
              <a:rPr lang="en-US" sz="2400" i="1">
                <a:latin typeface="Lucida Grande" charset="0"/>
              </a:rPr>
              <a:t>Coronet Magazine</a:t>
            </a:r>
            <a:r>
              <a:rPr lang="en-US" sz="2400">
                <a:latin typeface="Lucida Grande" charset="0"/>
              </a:rPr>
              <a:t>, May 1945</a:t>
            </a:r>
          </a:p>
        </p:txBody>
      </p:sp>
      <p:sp>
        <p:nvSpPr>
          <p:cNvPr id="20483"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A7E5BE83-0C7D-46A3-A7A7-9C680F8766BB}" type="slidenum">
              <a:rPr lang="en-US" sz="1400">
                <a:latin typeface="Lucida Grande" charset="0"/>
              </a:rPr>
              <a:pPr algn="l" eaLnBrk="1" hangingPunct="1"/>
              <a:t>71</a:t>
            </a:fld>
            <a:endParaRPr lang="en-US" sz="1400">
              <a:latin typeface="Lucida Grande" charset="0"/>
            </a:endParaRPr>
          </a:p>
        </p:txBody>
      </p:sp>
      <p:sp>
        <p:nvSpPr>
          <p:cNvPr id="20484" name="Content Placeholder 2"/>
          <p:cNvSpPr>
            <a:spLocks noGrp="1"/>
          </p:cNvSpPr>
          <p:nvPr>
            <p:ph idx="1"/>
          </p:nvPr>
        </p:nvSpPr>
        <p:spPr>
          <a:xfrm>
            <a:off x="3810000" y="1219200"/>
            <a:ext cx="5257800" cy="2819400"/>
          </a:xfrm>
        </p:spPr>
        <p:txBody>
          <a:bodyPr/>
          <a:lstStyle/>
          <a:p>
            <a:r>
              <a:rPr lang="en-US" sz="2000">
                <a:latin typeface="Lucida Grande" charset="0"/>
              </a:rPr>
              <a:t>Article in </a:t>
            </a:r>
            <a:r>
              <a:rPr lang="en-US" sz="2000" i="1">
                <a:latin typeface="Lucida Grande" charset="0"/>
              </a:rPr>
              <a:t>Coronet Magazine</a:t>
            </a:r>
            <a:r>
              <a:rPr lang="en-US" sz="2000">
                <a:latin typeface="Lucida Grande" charset="0"/>
              </a:rPr>
              <a:t>, May, 1945</a:t>
            </a:r>
          </a:p>
          <a:p>
            <a:r>
              <a:rPr lang="en-US" sz="2000">
                <a:latin typeface="Lucida Grande" charset="0"/>
              </a:rPr>
              <a:t>Seemingly factual article about a town called Crossroads, USA, where many died from undulant fever, contracted from raw milk</a:t>
            </a:r>
          </a:p>
          <a:p>
            <a:r>
              <a:rPr lang="en-US" sz="2000">
                <a:latin typeface="Lucida Grande" charset="0"/>
              </a:rPr>
              <a:t>One small problem: the whole story was made up, there was no Crossroads, USA, and no outbreak of undulant fever!</a:t>
            </a:r>
          </a:p>
        </p:txBody>
      </p:sp>
      <p:pic>
        <p:nvPicPr>
          <p:cNvPr id="20485" name="Picture 6" descr="slide56pic1.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 y="1219200"/>
            <a:ext cx="3821113"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descr="slide56pic2.png"/>
          <p:cNvPicPr>
            <a:picLocks noChangeAspect="1"/>
          </p:cNvPicPr>
          <p:nvPr/>
        </p:nvPicPr>
        <p:blipFill>
          <a:blip r:embed="rId3" cstate="email">
            <a:extLst>
              <a:ext uri="{28A0092B-C50C-407E-A947-70E740481C1C}">
                <a14:useLocalDpi xmlns:a14="http://schemas.microsoft.com/office/drawing/2010/main" val="0"/>
              </a:ext>
            </a:extLst>
          </a:blip>
          <a:srcRect t="20999" b="22525"/>
          <a:stretch>
            <a:fillRect/>
          </a:stretch>
        </p:blipFill>
        <p:spPr bwMode="auto">
          <a:xfrm>
            <a:off x="4343400" y="3810000"/>
            <a:ext cx="37480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706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0"/>
            <a:ext cx="7772400" cy="1752600"/>
          </a:xfrm>
        </p:spPr>
        <p:txBody>
          <a:bodyPr/>
          <a:lstStyle/>
          <a:p>
            <a:r>
              <a:rPr lang="en-US" sz="3600">
                <a:latin typeface="Lucida Grande" charset="0"/>
              </a:rPr>
              <a:t>The Campaign Against Raw Milk</a:t>
            </a:r>
            <a:endParaRPr lang="en-US">
              <a:latin typeface="Lucida Grande" charset="0"/>
            </a:endParaRPr>
          </a:p>
        </p:txBody>
      </p:sp>
      <p:sp>
        <p:nvSpPr>
          <p:cNvPr id="21507" name="Content Placeholder 2"/>
          <p:cNvSpPr>
            <a:spLocks noGrp="1"/>
          </p:cNvSpPr>
          <p:nvPr>
            <p:ph idx="1"/>
          </p:nvPr>
        </p:nvSpPr>
        <p:spPr>
          <a:xfrm>
            <a:off x="533400" y="1295400"/>
            <a:ext cx="7924800" cy="685800"/>
          </a:xfrm>
        </p:spPr>
        <p:txBody>
          <a:bodyPr/>
          <a:lstStyle/>
          <a:p>
            <a:pPr marL="0" indent="0">
              <a:spcBef>
                <a:spcPct val="0"/>
              </a:spcBef>
              <a:buFontTx/>
              <a:buNone/>
            </a:pPr>
            <a:r>
              <a:rPr lang="en-US" sz="2800">
                <a:latin typeface="Lucida Grande" charset="0"/>
              </a:rPr>
              <a:t>August, 1946, </a:t>
            </a:r>
            <a:r>
              <a:rPr lang="en-US" sz="2800" i="1">
                <a:latin typeface="Lucida Grande" charset="0"/>
              </a:rPr>
              <a:t>Reader</a:t>
            </a:r>
            <a:r>
              <a:rPr lang="ja-JP" altLang="en-US" sz="2800" i="1">
                <a:latin typeface="Lucida Grande" charset="0"/>
              </a:rPr>
              <a:t>’</a:t>
            </a:r>
            <a:r>
              <a:rPr lang="en-US" altLang="ja-JP" sz="2800" i="1">
                <a:latin typeface="Lucida Grande" charset="0"/>
              </a:rPr>
              <a:t>s Diges</a:t>
            </a:r>
            <a:r>
              <a:rPr lang="en-US" altLang="ja-JP" sz="2800">
                <a:latin typeface="Lucida Grande" charset="0"/>
              </a:rPr>
              <a:t>t repeated false story about Crossroads, USA</a:t>
            </a:r>
          </a:p>
          <a:p>
            <a:pPr marL="0" indent="0">
              <a:spcBef>
                <a:spcPct val="0"/>
              </a:spcBef>
              <a:buFontTx/>
              <a:buNone/>
            </a:pPr>
            <a:endParaRPr lang="en-US">
              <a:latin typeface="Lucida Grande" charset="0"/>
            </a:endParaRPr>
          </a:p>
          <a:p>
            <a:pPr marL="0" indent="0">
              <a:spcBef>
                <a:spcPct val="0"/>
              </a:spcBef>
              <a:buFontTx/>
              <a:buNone/>
            </a:pPr>
            <a:endParaRPr lang="en-US">
              <a:latin typeface="Lucida Grande" charset="0"/>
            </a:endParaRPr>
          </a:p>
          <a:p>
            <a:pPr marL="0" indent="0">
              <a:spcBef>
                <a:spcPct val="0"/>
              </a:spcBef>
              <a:buFontTx/>
              <a:buNone/>
            </a:pPr>
            <a:endParaRPr lang="en-US">
              <a:latin typeface="Lucida Grande" charset="0"/>
            </a:endParaRPr>
          </a:p>
          <a:p>
            <a:pPr marL="0" indent="0">
              <a:spcBef>
                <a:spcPct val="0"/>
              </a:spcBef>
              <a:buFontTx/>
              <a:buNone/>
            </a:pPr>
            <a:endParaRPr lang="en-US">
              <a:latin typeface="Lucida Grande" charset="0"/>
            </a:endParaRPr>
          </a:p>
          <a:p>
            <a:pPr marL="0" indent="0">
              <a:spcBef>
                <a:spcPct val="0"/>
              </a:spcBef>
              <a:buFontTx/>
              <a:buNone/>
            </a:pPr>
            <a:endParaRPr lang="en-US">
              <a:latin typeface="Lucida Grande" charset="0"/>
            </a:endParaRPr>
          </a:p>
          <a:p>
            <a:pPr marL="0" indent="0">
              <a:spcBef>
                <a:spcPct val="0"/>
              </a:spcBef>
              <a:buFontTx/>
              <a:buNone/>
            </a:pPr>
            <a:endParaRPr lang="en-US">
              <a:latin typeface="Lucida Grande" charset="0"/>
            </a:endParaRPr>
          </a:p>
          <a:p>
            <a:pPr marL="0" indent="0">
              <a:spcBef>
                <a:spcPct val="0"/>
              </a:spcBef>
              <a:buFontTx/>
              <a:buNone/>
            </a:pPr>
            <a:endParaRPr lang="en-US">
              <a:latin typeface="Lucida Grande" charset="0"/>
            </a:endParaRPr>
          </a:p>
          <a:p>
            <a:pPr marL="0" indent="0">
              <a:spcBef>
                <a:spcPct val="0"/>
              </a:spcBef>
              <a:buFontTx/>
              <a:buNone/>
            </a:pPr>
            <a:endParaRPr lang="en-US">
              <a:latin typeface="Lucida Grande" charset="0"/>
            </a:endParaRPr>
          </a:p>
          <a:p>
            <a:pPr marL="0" indent="0">
              <a:spcBef>
                <a:spcPct val="0"/>
              </a:spcBef>
              <a:buFontTx/>
              <a:buNone/>
            </a:pPr>
            <a:r>
              <a:rPr lang="en-US">
                <a:latin typeface="Lucida Grande" charset="0"/>
              </a:rPr>
              <a:t>Lies about raw milk continue to this day!</a:t>
            </a:r>
          </a:p>
        </p:txBody>
      </p:sp>
      <p:sp>
        <p:nvSpPr>
          <p:cNvPr id="21508"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D6BA61F1-0BEB-4599-A6D3-6700DB4068B7}" type="slidenum">
              <a:rPr lang="en-US" sz="1400">
                <a:latin typeface="Lucida Grande" charset="0"/>
              </a:rPr>
              <a:pPr algn="l" eaLnBrk="1" hangingPunct="1"/>
              <a:t>72</a:t>
            </a:fld>
            <a:endParaRPr lang="en-US" sz="1400">
              <a:latin typeface="Lucida Grande" charset="0"/>
            </a:endParaRPr>
          </a:p>
        </p:txBody>
      </p:sp>
      <p:pic>
        <p:nvPicPr>
          <p:cNvPr id="21509" name="Picture 5" descr="slide57pic1.png"/>
          <p:cNvPicPr>
            <a:picLocks noChangeAspect="1"/>
          </p:cNvPicPr>
          <p:nvPr/>
        </p:nvPicPr>
        <p:blipFill>
          <a:blip r:embed="rId2" cstate="email">
            <a:extLst>
              <a:ext uri="{28A0092B-C50C-407E-A947-70E740481C1C}">
                <a14:useLocalDpi xmlns:a14="http://schemas.microsoft.com/office/drawing/2010/main" val="0"/>
              </a:ext>
            </a:extLst>
          </a:blip>
          <a:srcRect t="23334" b="23334"/>
          <a:stretch>
            <a:fillRect/>
          </a:stretch>
        </p:blipFill>
        <p:spPr bwMode="auto">
          <a:xfrm>
            <a:off x="1905000" y="2286000"/>
            <a:ext cx="5080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348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288" y="428625"/>
            <a:ext cx="9144001" cy="1371600"/>
          </a:xfrm>
        </p:spPr>
        <p:txBody>
          <a:bodyPr/>
          <a:lstStyle/>
          <a:p>
            <a:pPr eaLnBrk="1" hangingPunct="1"/>
            <a:r>
              <a:rPr lang="en-US" sz="3300">
                <a:latin typeface="Lucida Grande" charset="0"/>
              </a:rPr>
              <a:t>Bias in Reporting Safety of Raw Milk</a:t>
            </a:r>
            <a:br>
              <a:rPr lang="en-US" sz="3300">
                <a:latin typeface="Lucida Grande" charset="0"/>
              </a:rPr>
            </a:br>
            <a:r>
              <a:rPr lang="en-US" sz="3300">
                <a:latin typeface="Lucida Grande" charset="0"/>
              </a:rPr>
              <a:t>1983 Georgia Outbreak</a:t>
            </a:r>
            <a:br>
              <a:rPr lang="en-US" sz="3600">
                <a:latin typeface="Lucida Grande" charset="0"/>
              </a:rPr>
            </a:br>
            <a:endParaRPr lang="en-US" sz="3600">
              <a:latin typeface="Lucida Grande" charset="0"/>
            </a:endParaRPr>
          </a:p>
        </p:txBody>
      </p:sp>
      <p:sp>
        <p:nvSpPr>
          <p:cNvPr id="22531" name="Text Box 3"/>
          <p:cNvSpPr txBox="1">
            <a:spLocks noChangeArrowheads="1"/>
          </p:cNvSpPr>
          <p:nvPr/>
        </p:nvSpPr>
        <p:spPr bwMode="auto">
          <a:xfrm>
            <a:off x="801688" y="1524000"/>
            <a:ext cx="7475537"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a:latin typeface="Lucida Grande" charset="0"/>
              </a:rPr>
              <a:t>OUTBREAK of campylobacter infection in Atlanta.</a:t>
            </a:r>
          </a:p>
          <a:p>
            <a:pPr algn="l" eaLnBrk="1" hangingPunct="1">
              <a:spcBef>
                <a:spcPct val="50000"/>
              </a:spcBef>
            </a:pPr>
            <a:r>
              <a:rPr lang="en-US">
                <a:latin typeface="Lucida Grande" charset="0"/>
              </a:rPr>
              <a:t>EXTENSIVE TESTING failed to find campylobacter or any other pathogens in any milk products from the dairy. All safety measures had been followed faithfully. </a:t>
            </a:r>
          </a:p>
          <a:p>
            <a:pPr algn="l" eaLnBrk="1" hangingPunct="1">
              <a:spcBef>
                <a:spcPct val="50000"/>
              </a:spcBef>
            </a:pPr>
            <a:r>
              <a:rPr lang="en-US">
                <a:latin typeface="Lucida Grande" charset="0"/>
              </a:rPr>
              <a:t>AUTHORS</a:t>
            </a:r>
            <a:r>
              <a:rPr lang="ja-JP" altLang="en-US">
                <a:latin typeface="Lucida Grande" charset="0"/>
              </a:rPr>
              <a:t>’</a:t>
            </a:r>
            <a:r>
              <a:rPr lang="en-US" altLang="ja-JP">
                <a:latin typeface="Lucida Grande" charset="0"/>
              </a:rPr>
              <a:t> CONCLUSION: </a:t>
            </a:r>
            <a:r>
              <a:rPr lang="ja-JP" altLang="en-US">
                <a:latin typeface="Lucida Grande" charset="0"/>
              </a:rPr>
              <a:t>“</a:t>
            </a:r>
            <a:r>
              <a:rPr lang="en-US" altLang="ja-JP">
                <a:latin typeface="Lucida Grande" charset="0"/>
              </a:rPr>
              <a:t>The only means available to ensure the public</a:t>
            </a:r>
            <a:r>
              <a:rPr lang="ja-JP" altLang="en-US">
                <a:latin typeface="Lucida Grande" charset="0"/>
              </a:rPr>
              <a:t>’</a:t>
            </a:r>
            <a:r>
              <a:rPr lang="en-US" altLang="ja-JP">
                <a:latin typeface="Lucida Grande" charset="0"/>
              </a:rPr>
              <a:t>s health would be proper pasteurization before consumption.</a:t>
            </a:r>
            <a:r>
              <a:rPr lang="ja-JP" altLang="en-US">
                <a:latin typeface="Lucida Grande" charset="0"/>
              </a:rPr>
              <a:t>”</a:t>
            </a:r>
            <a:endParaRPr lang="en-US" altLang="ja-JP">
              <a:latin typeface="Lucida Grande" charset="0"/>
            </a:endParaRPr>
          </a:p>
          <a:p>
            <a:pPr algn="l" eaLnBrk="1" hangingPunct="1">
              <a:spcBef>
                <a:spcPct val="50000"/>
              </a:spcBef>
            </a:pPr>
            <a:r>
              <a:rPr lang="en-US">
                <a:latin typeface="Lucida Grande" charset="0"/>
              </a:rPr>
              <a:t>DAIRY CLOSING: Led to closing of Mathias raw milk dairy.</a:t>
            </a:r>
          </a:p>
        </p:txBody>
      </p:sp>
      <p:sp>
        <p:nvSpPr>
          <p:cNvPr id="22532" name="Text Box 4"/>
          <p:cNvSpPr txBox="1">
            <a:spLocks noChangeArrowheads="1"/>
          </p:cNvSpPr>
          <p:nvPr/>
        </p:nvSpPr>
        <p:spPr bwMode="auto">
          <a:xfrm>
            <a:off x="2570163" y="5868988"/>
            <a:ext cx="5976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1800" i="1">
                <a:latin typeface="Lucida Grande" charset="0"/>
              </a:rPr>
              <a:t>American Journal of Epidemiology</a:t>
            </a:r>
            <a:r>
              <a:rPr lang="en-US" sz="1800">
                <a:latin typeface="Lucida Grande" charset="0"/>
              </a:rPr>
              <a:t>, 1983 Vol 114, No 4</a:t>
            </a:r>
          </a:p>
        </p:txBody>
      </p:sp>
      <p:sp>
        <p:nvSpPr>
          <p:cNvPr id="2253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4B16D6B-42EB-4E59-8571-0C233D03E742}" type="slidenum">
              <a:rPr lang="en-US" sz="1400">
                <a:latin typeface="Lucida Grande" charset="0"/>
              </a:rPr>
              <a:pPr eaLnBrk="1" hangingPunct="1"/>
              <a:t>73</a:t>
            </a:fld>
            <a:endParaRPr lang="en-US" sz="1400">
              <a:latin typeface="Lucida Grande" charset="0"/>
            </a:endParaRPr>
          </a:p>
        </p:txBody>
      </p:sp>
    </p:spTree>
    <p:extLst>
      <p:ext uri="{BB962C8B-B14F-4D97-AF65-F5344CB8AC3E}">
        <p14:creationId xmlns:p14="http://schemas.microsoft.com/office/powerpoint/2010/main" val="4114911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288" y="685800"/>
            <a:ext cx="9144001" cy="838200"/>
          </a:xfrm>
        </p:spPr>
        <p:txBody>
          <a:bodyPr/>
          <a:lstStyle/>
          <a:p>
            <a:pPr eaLnBrk="1" hangingPunct="1"/>
            <a:r>
              <a:rPr lang="en-US" sz="3300">
                <a:latin typeface="Lucida Grande" charset="0"/>
              </a:rPr>
              <a:t>Bias in Reporting Safety of Raw Milk</a:t>
            </a:r>
            <a:br>
              <a:rPr lang="en-US" sz="3600">
                <a:latin typeface="Lucida Grande" charset="0"/>
              </a:rPr>
            </a:br>
            <a:r>
              <a:rPr lang="en-US" sz="3600">
                <a:latin typeface="Lucida Grande" charset="0"/>
              </a:rPr>
              <a:t>2001 Wisconsin Outbreak</a:t>
            </a:r>
          </a:p>
        </p:txBody>
      </p:sp>
      <p:sp>
        <p:nvSpPr>
          <p:cNvPr id="23555" name="Text Box 3"/>
          <p:cNvSpPr txBox="1">
            <a:spLocks noChangeArrowheads="1"/>
          </p:cNvSpPr>
          <p:nvPr/>
        </p:nvSpPr>
        <p:spPr bwMode="auto">
          <a:xfrm>
            <a:off x="814388" y="1714500"/>
            <a:ext cx="7796212"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2000">
                <a:latin typeface="Lucida Grande" charset="0"/>
              </a:rPr>
              <a:t>OUTBREAK: November 2001 outbreak of campylobacter in Wisconsin blamed on raw milk from a cow-share program in Sawyer County. The farm has an outstanding safety record.</a:t>
            </a:r>
          </a:p>
          <a:p>
            <a:pPr algn="l" eaLnBrk="1" hangingPunct="1">
              <a:spcBef>
                <a:spcPct val="50000"/>
              </a:spcBef>
            </a:pPr>
            <a:r>
              <a:rPr lang="en-US" sz="2000">
                <a:latin typeface="Lucida Grande" charset="0"/>
              </a:rPr>
              <a:t>OFFICIAL REPORT: 70-75 persons ill. (CDC Website)</a:t>
            </a:r>
          </a:p>
          <a:p>
            <a:pPr algn="l" eaLnBrk="1" hangingPunct="1">
              <a:spcBef>
                <a:spcPct val="50000"/>
              </a:spcBef>
            </a:pPr>
            <a:r>
              <a:rPr lang="en-US" sz="2000">
                <a:latin typeface="Lucida Grande" charset="0"/>
              </a:rPr>
              <a:t>INDEPENDENT REPORT: Over 800 ill during 12 weeks after</a:t>
            </a:r>
          </a:p>
          <a:p>
            <a:pPr algn="l" eaLnBrk="1" hangingPunct="1">
              <a:spcBef>
                <a:spcPct val="50000"/>
              </a:spcBef>
            </a:pPr>
            <a:r>
              <a:rPr lang="en-US" sz="2000">
                <a:latin typeface="Lucida Grande" charset="0"/>
              </a:rPr>
              <a:t>HAMBURGER LIKELY CAUSE: Only 24 of 385 cow share owners became ill. Most had consumed hamburger at a local restaurant. No illness in remaining 361 cow-share owners.</a:t>
            </a:r>
          </a:p>
          <a:p>
            <a:pPr algn="l" eaLnBrk="1" hangingPunct="1">
              <a:spcBef>
                <a:spcPct val="50000"/>
              </a:spcBef>
            </a:pPr>
            <a:r>
              <a:rPr lang="en-US" sz="2000">
                <a:latin typeface="Lucida Grande" charset="0"/>
              </a:rPr>
              <a:t>BIAS: Local hospitals tested only those who said they had consumed raw milk; others sent home without investigation.</a:t>
            </a:r>
          </a:p>
          <a:p>
            <a:pPr algn="l" eaLnBrk="1" hangingPunct="1">
              <a:spcBef>
                <a:spcPct val="50000"/>
              </a:spcBef>
            </a:pPr>
            <a:r>
              <a:rPr lang="en-US" sz="2000">
                <a:latin typeface="Lucida Grande" charset="0"/>
              </a:rPr>
              <a:t>LAB TESTS CLEAN: Independent lab tests found no campylobacter in the milk.</a:t>
            </a:r>
          </a:p>
        </p:txBody>
      </p:sp>
      <p:sp>
        <p:nvSpPr>
          <p:cNvPr id="2355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3944052-C418-4A41-A183-427E072CAECC}" type="slidenum">
              <a:rPr lang="en-US" sz="1400">
                <a:latin typeface="Lucida Grande" charset="0"/>
              </a:rPr>
              <a:pPr eaLnBrk="1" hangingPunct="1"/>
              <a:t>74</a:t>
            </a:fld>
            <a:endParaRPr lang="en-US" sz="1400">
              <a:latin typeface="Lucida Grande" charset="0"/>
            </a:endParaRPr>
          </a:p>
        </p:txBody>
      </p:sp>
    </p:spTree>
    <p:extLst>
      <p:ext uri="{BB962C8B-B14F-4D97-AF65-F5344CB8AC3E}">
        <p14:creationId xmlns:p14="http://schemas.microsoft.com/office/powerpoint/2010/main" val="17233117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1524000" y="533400"/>
            <a:ext cx="6477000" cy="1143000"/>
          </a:xfrm>
        </p:spPr>
        <p:txBody>
          <a:bodyPr/>
          <a:lstStyle/>
          <a:p>
            <a:pPr eaLnBrk="1" hangingPunct="1"/>
            <a:r>
              <a:rPr lang="en-US" sz="2800">
                <a:latin typeface="Lucida Grande" charset="0"/>
              </a:rPr>
              <a:t>FDA Powerpoint Presentation Warning Against Raw Milk, Citing 15 Studies</a:t>
            </a:r>
          </a:p>
        </p:txBody>
      </p:sp>
      <p:graphicFrame>
        <p:nvGraphicFramePr>
          <p:cNvPr id="350264" name="Group 56"/>
          <p:cNvGraphicFramePr>
            <a:graphicFrameLocks noGrp="1"/>
          </p:cNvGraphicFramePr>
          <p:nvPr>
            <p:ph idx="1"/>
          </p:nvPr>
        </p:nvGraphicFramePr>
        <p:xfrm>
          <a:off x="914400" y="1676400"/>
          <a:ext cx="7239000" cy="4441828"/>
        </p:xfrm>
        <a:graphic>
          <a:graphicData uri="http://schemas.openxmlformats.org/drawingml/2006/table">
            <a:tbl>
              <a:tblPr/>
              <a:tblGrid>
                <a:gridCol w="5535613">
                  <a:extLst>
                    <a:ext uri="{9D8B030D-6E8A-4147-A177-3AD203B41FA5}">
                      <a16:colId xmlns:a16="http://schemas.microsoft.com/office/drawing/2014/main" val="20000"/>
                    </a:ext>
                  </a:extLst>
                </a:gridCol>
                <a:gridCol w="852487">
                  <a:extLst>
                    <a:ext uri="{9D8B030D-6E8A-4147-A177-3AD203B41FA5}">
                      <a16:colId xmlns:a16="http://schemas.microsoft.com/office/drawing/2014/main" val="20001"/>
                    </a:ext>
                  </a:extLst>
                </a:gridCol>
                <a:gridCol w="850900">
                  <a:extLst>
                    <a:ext uri="{9D8B030D-6E8A-4147-A177-3AD203B41FA5}">
                      <a16:colId xmlns:a16="http://schemas.microsoft.com/office/drawing/2014/main" val="20002"/>
                    </a:ext>
                  </a:extLst>
                </a:gridCol>
              </a:tblGrid>
              <a:tr h="7009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No Valid Positive Milk Sample</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12/15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80%</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09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No Valid Statistical Association with Raw Milk</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10/15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67%</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75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Findings Misrepresented by FDA</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7/15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47%</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Alternatives Discovered, Not Pursued</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5/15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33%</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010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No Evidence Anyone Consumed Raw Milk Products</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2/15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13%</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43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Outbreak Did Not Even Exist</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1/15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13%</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10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Did Not Show that Pasteurization Would Have Prevented Outbreak</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15/15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Lucida Grande"/>
                        </a:rPr>
                        <a:t>100%</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461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25E5463-E5C0-4389-A1EA-ADAB9E5F1194}" type="slidenum">
              <a:rPr lang="en-US" sz="1400">
                <a:latin typeface="Lucida Grande" charset="0"/>
              </a:rPr>
              <a:pPr eaLnBrk="1" hangingPunct="1"/>
              <a:t>75</a:t>
            </a:fld>
            <a:endParaRPr lang="en-US" sz="1400">
              <a:latin typeface="Lucida Grande" charset="0"/>
            </a:endParaRPr>
          </a:p>
        </p:txBody>
      </p:sp>
    </p:spTree>
    <p:extLst>
      <p:ext uri="{BB962C8B-B14F-4D97-AF65-F5344CB8AC3E}">
        <p14:creationId xmlns:p14="http://schemas.microsoft.com/office/powerpoint/2010/main" val="3904107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304800"/>
            <a:ext cx="7772400" cy="1447800"/>
          </a:xfrm>
        </p:spPr>
        <p:txBody>
          <a:bodyPr/>
          <a:lstStyle/>
          <a:p>
            <a:r>
              <a:rPr lang="en-US" sz="3200">
                <a:latin typeface="Lucida Grande" charset="0"/>
              </a:rPr>
              <a:t>Decline of Infectious Disease Not Related to Mandatory Pasteurization</a:t>
            </a:r>
          </a:p>
        </p:txBody>
      </p:sp>
      <p:pic>
        <p:nvPicPr>
          <p:cNvPr id="25603" name="Content Placeholder 4" descr="mortalityrates.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524000"/>
            <a:ext cx="6591300" cy="4394200"/>
          </a:xfrm>
        </p:spPr>
      </p:pic>
      <p:sp>
        <p:nvSpPr>
          <p:cNvPr id="25604" name="Slide Number Placeholder 3"/>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fld id="{6BF718FB-7230-4421-ADFB-6A2116B9E060}" type="slidenum">
              <a:rPr lang="en-US" sz="1400">
                <a:latin typeface="Lucida Grande" charset="0"/>
              </a:rPr>
              <a:pPr algn="l" eaLnBrk="1" hangingPunct="1"/>
              <a:t>76</a:t>
            </a:fld>
            <a:endParaRPr lang="en-US" sz="1400">
              <a:latin typeface="Lucida Grande" charset="0"/>
            </a:endParaRPr>
          </a:p>
        </p:txBody>
      </p:sp>
      <p:sp>
        <p:nvSpPr>
          <p:cNvPr id="25605" name="Down Arrow 5"/>
          <p:cNvSpPr>
            <a:spLocks noChangeArrowheads="1"/>
          </p:cNvSpPr>
          <p:nvPr/>
        </p:nvSpPr>
        <p:spPr bwMode="auto">
          <a:xfrm>
            <a:off x="6096000" y="3810000"/>
            <a:ext cx="484188" cy="1295400"/>
          </a:xfrm>
          <a:prstGeom prst="downArrow">
            <a:avLst>
              <a:gd name="adj1" fmla="val 50000"/>
              <a:gd name="adj2" fmla="val 50040"/>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Lucida Grande" charset="0"/>
            </a:endParaRPr>
          </a:p>
        </p:txBody>
      </p:sp>
      <p:sp>
        <p:nvSpPr>
          <p:cNvPr id="25606" name="TextBox 6"/>
          <p:cNvSpPr txBox="1">
            <a:spLocks noChangeArrowheads="1"/>
          </p:cNvSpPr>
          <p:nvPr/>
        </p:nvSpPr>
        <p:spPr bwMode="auto">
          <a:xfrm>
            <a:off x="3962400" y="6019800"/>
            <a:ext cx="464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2000">
                <a:latin typeface="Lucida Grande" charset="0"/>
              </a:rPr>
              <a:t>1948: First State Mandatory Pasteurization Laws</a:t>
            </a:r>
          </a:p>
        </p:txBody>
      </p:sp>
    </p:spTree>
    <p:extLst>
      <p:ext uri="{BB962C8B-B14F-4D97-AF65-F5344CB8AC3E}">
        <p14:creationId xmlns:p14="http://schemas.microsoft.com/office/powerpoint/2010/main" val="28076768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71513" y="609600"/>
            <a:ext cx="7772400" cy="647700"/>
          </a:xfrm>
        </p:spPr>
        <p:txBody>
          <a:bodyPr/>
          <a:lstStyle/>
          <a:p>
            <a:pPr eaLnBrk="1" hangingPunct="1"/>
            <a:r>
              <a:rPr lang="en-US" sz="3600">
                <a:latin typeface="Lucida Grande" charset="0"/>
              </a:rPr>
              <a:t>Raw Milk Production Today</a:t>
            </a:r>
          </a:p>
        </p:txBody>
      </p:sp>
      <p:sp>
        <p:nvSpPr>
          <p:cNvPr id="26627" name="Text Box 3"/>
          <p:cNvSpPr txBox="1">
            <a:spLocks noChangeArrowheads="1"/>
          </p:cNvSpPr>
          <p:nvPr/>
        </p:nvSpPr>
        <p:spPr bwMode="auto">
          <a:xfrm>
            <a:off x="808038" y="1295400"/>
            <a:ext cx="7642225"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566738" algn="l"/>
              </a:tabLst>
              <a:defRPr sz="2400">
                <a:solidFill>
                  <a:schemeClr val="tx1"/>
                </a:solidFill>
                <a:latin typeface="Times New Roman" pitchFamily="18" charset="0"/>
                <a:ea typeface="MS PGothic" pitchFamily="34" charset="-128"/>
              </a:defRPr>
            </a:lvl1pPr>
            <a:lvl2pPr marL="742950" indent="-285750" eaLnBrk="0" hangingPunct="0">
              <a:tabLst>
                <a:tab pos="566738" algn="l"/>
              </a:tabLst>
              <a:defRPr sz="2400">
                <a:solidFill>
                  <a:schemeClr val="tx1"/>
                </a:solidFill>
                <a:latin typeface="Times New Roman" pitchFamily="18" charset="0"/>
                <a:ea typeface="MS PGothic" pitchFamily="34" charset="-128"/>
              </a:defRPr>
            </a:lvl2pPr>
            <a:lvl3pPr marL="1143000" indent="-228600" eaLnBrk="0" hangingPunct="0">
              <a:tabLst>
                <a:tab pos="566738" algn="l"/>
              </a:tabLst>
              <a:defRPr sz="2400">
                <a:solidFill>
                  <a:schemeClr val="tx1"/>
                </a:solidFill>
                <a:latin typeface="Times New Roman" pitchFamily="18" charset="0"/>
                <a:ea typeface="MS PGothic" pitchFamily="34" charset="-128"/>
              </a:defRPr>
            </a:lvl3pPr>
            <a:lvl4pPr marL="1600200" indent="-228600" eaLnBrk="0" hangingPunct="0">
              <a:tabLst>
                <a:tab pos="566738" algn="l"/>
              </a:tabLst>
              <a:defRPr sz="2400">
                <a:solidFill>
                  <a:schemeClr val="tx1"/>
                </a:solidFill>
                <a:latin typeface="Times New Roman" pitchFamily="18" charset="0"/>
                <a:ea typeface="MS PGothic" pitchFamily="34" charset="-128"/>
              </a:defRPr>
            </a:lvl4pPr>
            <a:lvl5pPr marL="2057400" indent="-228600" eaLnBrk="0" hangingPunct="0">
              <a:tabLst>
                <a:tab pos="566738" algn="l"/>
              </a:tabLst>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tabLst>
                <a:tab pos="566738" algn="l"/>
              </a:tabLs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tabLst>
                <a:tab pos="566738" algn="l"/>
              </a:tabLs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tabLst>
                <a:tab pos="566738" algn="l"/>
              </a:tabLs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tabLst>
                <a:tab pos="566738" algn="l"/>
              </a:tabLs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2800">
                <a:latin typeface="Lucida Grande" charset="0"/>
              </a:rPr>
              <a:t>	Compared to 30-50 years ago, dairy farmers today can take advantages of many advancements that contribute to a safe product:</a:t>
            </a:r>
          </a:p>
          <a:p>
            <a:pPr algn="l" eaLnBrk="1" hangingPunct="1">
              <a:spcBef>
                <a:spcPct val="30000"/>
              </a:spcBef>
            </a:pPr>
            <a:r>
              <a:rPr lang="en-US" sz="2800">
                <a:latin typeface="Lucida Grande" charset="0"/>
              </a:rPr>
              <a:t>	</a:t>
            </a:r>
            <a:r>
              <a:rPr lang="en-US">
                <a:latin typeface="Lucida Grande" charset="0"/>
              </a:rPr>
              <a:t>Managed rotational grazing ensures healthy cows</a:t>
            </a:r>
          </a:p>
          <a:p>
            <a:pPr algn="l" eaLnBrk="1" hangingPunct="1">
              <a:spcBef>
                <a:spcPct val="30000"/>
              </a:spcBef>
            </a:pPr>
            <a:r>
              <a:rPr lang="en-US">
                <a:latin typeface="Lucida Grande" charset="0"/>
              </a:rPr>
              <a:t>	Herd testing for disease</a:t>
            </a:r>
          </a:p>
          <a:p>
            <a:pPr algn="l" eaLnBrk="1" hangingPunct="1">
              <a:spcBef>
                <a:spcPct val="30000"/>
              </a:spcBef>
            </a:pPr>
            <a:r>
              <a:rPr lang="en-US">
                <a:latin typeface="Lucida Grande" charset="0"/>
              </a:rPr>
              <a:t>	Refrigerated bulk tanks </a:t>
            </a:r>
          </a:p>
          <a:p>
            <a:pPr algn="l" eaLnBrk="1" hangingPunct="1">
              <a:spcBef>
                <a:spcPct val="30000"/>
              </a:spcBef>
            </a:pPr>
            <a:r>
              <a:rPr lang="en-US">
                <a:latin typeface="Lucida Grande" charset="0"/>
              </a:rPr>
              <a:t>	Refrigerated transportation</a:t>
            </a:r>
          </a:p>
          <a:p>
            <a:pPr algn="l" eaLnBrk="1" hangingPunct="1">
              <a:spcBef>
                <a:spcPct val="30000"/>
              </a:spcBef>
            </a:pPr>
            <a:r>
              <a:rPr lang="en-US">
                <a:latin typeface="Lucida Grande" charset="0"/>
              </a:rPr>
              <a:t>	Easier milk testing techniques</a:t>
            </a:r>
          </a:p>
        </p:txBody>
      </p:sp>
      <p:sp>
        <p:nvSpPr>
          <p:cNvPr id="2662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78A7F14-B0BC-460F-873A-46461C0056BF}" type="slidenum">
              <a:rPr lang="en-US" sz="1400">
                <a:latin typeface="Lucida Grande" charset="0"/>
              </a:rPr>
              <a:pPr eaLnBrk="1" hangingPunct="1"/>
              <a:t>77</a:t>
            </a:fld>
            <a:endParaRPr lang="en-US" sz="1400">
              <a:latin typeface="Lucida Grande" charset="0"/>
            </a:endParaRPr>
          </a:p>
        </p:txBody>
      </p:sp>
    </p:spTree>
    <p:extLst>
      <p:ext uri="{BB962C8B-B14F-4D97-AF65-F5344CB8AC3E}">
        <p14:creationId xmlns:p14="http://schemas.microsoft.com/office/powerpoint/2010/main" val="16088614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609600"/>
            <a:ext cx="7772400" cy="838200"/>
          </a:xfrm>
        </p:spPr>
        <p:txBody>
          <a:bodyPr/>
          <a:lstStyle/>
          <a:p>
            <a:pPr eaLnBrk="1" hangingPunct="1"/>
            <a:r>
              <a:rPr lang="en-US">
                <a:latin typeface="Lucida Grande" charset="0"/>
              </a:rPr>
              <a:t>Milk Safety in California</a:t>
            </a:r>
          </a:p>
        </p:txBody>
      </p:sp>
      <p:sp>
        <p:nvSpPr>
          <p:cNvPr id="27651" name="Rectangle 3"/>
          <p:cNvSpPr>
            <a:spLocks noGrp="1" noChangeArrowheads="1"/>
          </p:cNvSpPr>
          <p:nvPr>
            <p:ph type="body" idx="1"/>
          </p:nvPr>
        </p:nvSpPr>
        <p:spPr>
          <a:xfrm>
            <a:off x="685800" y="1524000"/>
            <a:ext cx="7772400" cy="3657600"/>
          </a:xfrm>
        </p:spPr>
        <p:txBody>
          <a:bodyPr/>
          <a:lstStyle/>
          <a:p>
            <a:pPr eaLnBrk="1" hangingPunct="1">
              <a:spcBef>
                <a:spcPct val="50000"/>
              </a:spcBef>
              <a:buFontTx/>
              <a:buNone/>
            </a:pPr>
            <a:r>
              <a:rPr lang="en-US" sz="2800" dirty="0">
                <a:latin typeface="Lucida Grande" charset="0"/>
              </a:rPr>
              <a:t>Since 1999:</a:t>
            </a:r>
          </a:p>
          <a:p>
            <a:pPr eaLnBrk="1" hangingPunct="1">
              <a:spcBef>
                <a:spcPct val="50000"/>
              </a:spcBef>
              <a:buFontTx/>
              <a:buNone/>
            </a:pPr>
            <a:r>
              <a:rPr lang="en-US" sz="2800" dirty="0">
                <a:latin typeface="Lucida Grande" charset="0"/>
              </a:rPr>
              <a:t>MILLIONS OF SERVINGS of Organic Pastures raw milk, with a superlative safety record.</a:t>
            </a:r>
          </a:p>
          <a:p>
            <a:pPr eaLnBrk="1" hangingPunct="1">
              <a:spcBef>
                <a:spcPts val="0"/>
              </a:spcBef>
              <a:buFontTx/>
              <a:buNone/>
            </a:pPr>
            <a:endParaRPr lang="en-US" sz="2800" dirty="0">
              <a:latin typeface="Lucida Grande" charset="0"/>
            </a:endParaRPr>
          </a:p>
          <a:p>
            <a:pPr eaLnBrk="1" hangingPunct="1">
              <a:spcBef>
                <a:spcPts val="0"/>
              </a:spcBef>
              <a:buFontTx/>
              <a:buNone/>
            </a:pPr>
            <a:r>
              <a:rPr lang="en-US" sz="2800" dirty="0">
                <a:latin typeface="Lucida Grande" charset="0"/>
              </a:rPr>
              <a:t>MANY RECALLS of </a:t>
            </a:r>
          </a:p>
          <a:p>
            <a:pPr eaLnBrk="1" hangingPunct="1">
              <a:spcBef>
                <a:spcPts val="0"/>
              </a:spcBef>
              <a:buFontTx/>
              <a:buNone/>
            </a:pPr>
            <a:r>
              <a:rPr lang="en-US" sz="2800" dirty="0">
                <a:latin typeface="Lucida Grande" charset="0"/>
              </a:rPr>
              <a:t>pasteurized milk </a:t>
            </a:r>
          </a:p>
          <a:p>
            <a:pPr eaLnBrk="1" hangingPunct="1">
              <a:spcBef>
                <a:spcPts val="0"/>
              </a:spcBef>
              <a:buFontTx/>
              <a:buNone/>
            </a:pPr>
            <a:r>
              <a:rPr lang="en-US" sz="2800" dirty="0">
                <a:latin typeface="Lucida Grande" charset="0"/>
              </a:rPr>
              <a:t>products during </a:t>
            </a:r>
          </a:p>
          <a:p>
            <a:pPr eaLnBrk="1" hangingPunct="1">
              <a:spcBef>
                <a:spcPts val="0"/>
              </a:spcBef>
              <a:buFontTx/>
              <a:buNone/>
            </a:pPr>
            <a:r>
              <a:rPr lang="en-US" sz="2800" dirty="0">
                <a:latin typeface="Lucida Grande" charset="0"/>
              </a:rPr>
              <a:t>the same period.</a:t>
            </a:r>
          </a:p>
          <a:p>
            <a:pPr eaLnBrk="1" hangingPunct="1">
              <a:buFontTx/>
              <a:buNone/>
            </a:pPr>
            <a:endParaRPr lang="en-US" sz="2800" dirty="0">
              <a:latin typeface="Lucida Grande" charset="0"/>
            </a:endParaRP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DDF59E3-4636-48A0-8C73-E13D9DF7505D}" type="slidenum">
              <a:rPr lang="en-US" sz="1400">
                <a:latin typeface="Lucida Grande" charset="0"/>
              </a:rPr>
              <a:pPr eaLnBrk="1" hangingPunct="1"/>
              <a:t>78</a:t>
            </a:fld>
            <a:endParaRPr lang="en-US" sz="1400">
              <a:latin typeface="Lucida Grande"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668" y="3336015"/>
            <a:ext cx="4411139" cy="2774497"/>
          </a:xfrm>
          <a:prstGeom prst="rect">
            <a:avLst/>
          </a:prstGeom>
        </p:spPr>
      </p:pic>
    </p:spTree>
    <p:extLst>
      <p:ext uri="{BB962C8B-B14F-4D97-AF65-F5344CB8AC3E}">
        <p14:creationId xmlns:p14="http://schemas.microsoft.com/office/powerpoint/2010/main" val="31975387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71513" y="500063"/>
            <a:ext cx="7772400" cy="685800"/>
          </a:xfrm>
        </p:spPr>
        <p:txBody>
          <a:bodyPr/>
          <a:lstStyle/>
          <a:p>
            <a:pPr eaLnBrk="1" hangingPunct="1"/>
            <a:r>
              <a:rPr lang="en-US" sz="3600">
                <a:latin typeface="Lucida Grande" charset="0"/>
              </a:rPr>
              <a:t>Solution to the </a:t>
            </a:r>
            <a:r>
              <a:rPr lang="ja-JP" altLang="en-US" sz="3600">
                <a:latin typeface="Lucida Grande" charset="0"/>
              </a:rPr>
              <a:t>“</a:t>
            </a:r>
            <a:r>
              <a:rPr lang="en-US" altLang="ja-JP" sz="3600">
                <a:latin typeface="Lucida Grande" charset="0"/>
              </a:rPr>
              <a:t>Milk Problem</a:t>
            </a:r>
            <a:r>
              <a:rPr lang="ja-JP" altLang="en-US" sz="3600">
                <a:latin typeface="Lucida Grande" charset="0"/>
              </a:rPr>
              <a:t>”</a:t>
            </a:r>
            <a:endParaRPr lang="en-US" sz="3600">
              <a:latin typeface="Lucida Grande" charset="0"/>
            </a:endParaRPr>
          </a:p>
        </p:txBody>
      </p:sp>
      <p:sp>
        <p:nvSpPr>
          <p:cNvPr id="28675" name="Text Box 3"/>
          <p:cNvSpPr txBox="1">
            <a:spLocks noChangeArrowheads="1"/>
          </p:cNvSpPr>
          <p:nvPr/>
        </p:nvSpPr>
        <p:spPr bwMode="auto">
          <a:xfrm>
            <a:off x="808038" y="1257300"/>
            <a:ext cx="7653337"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566738" algn="l"/>
              </a:tabLst>
              <a:defRPr sz="2400">
                <a:solidFill>
                  <a:schemeClr val="tx1"/>
                </a:solidFill>
                <a:latin typeface="Times New Roman" pitchFamily="18" charset="0"/>
                <a:ea typeface="MS PGothic" pitchFamily="34" charset="-128"/>
              </a:defRPr>
            </a:lvl1pPr>
            <a:lvl2pPr marL="742950" indent="-285750" eaLnBrk="0" hangingPunct="0">
              <a:tabLst>
                <a:tab pos="566738" algn="l"/>
              </a:tabLst>
              <a:defRPr sz="2400">
                <a:solidFill>
                  <a:schemeClr val="tx1"/>
                </a:solidFill>
                <a:latin typeface="Times New Roman" pitchFamily="18" charset="0"/>
                <a:ea typeface="MS PGothic" pitchFamily="34" charset="-128"/>
              </a:defRPr>
            </a:lvl2pPr>
            <a:lvl3pPr marL="1143000" indent="-228600" eaLnBrk="0" hangingPunct="0">
              <a:tabLst>
                <a:tab pos="566738" algn="l"/>
              </a:tabLst>
              <a:defRPr sz="2400">
                <a:solidFill>
                  <a:schemeClr val="tx1"/>
                </a:solidFill>
                <a:latin typeface="Times New Roman" pitchFamily="18" charset="0"/>
                <a:ea typeface="MS PGothic" pitchFamily="34" charset="-128"/>
              </a:defRPr>
            </a:lvl3pPr>
            <a:lvl4pPr marL="1600200" indent="-228600" eaLnBrk="0" hangingPunct="0">
              <a:tabLst>
                <a:tab pos="566738" algn="l"/>
              </a:tabLst>
              <a:defRPr sz="2400">
                <a:solidFill>
                  <a:schemeClr val="tx1"/>
                </a:solidFill>
                <a:latin typeface="Times New Roman" pitchFamily="18" charset="0"/>
                <a:ea typeface="MS PGothic" pitchFamily="34" charset="-128"/>
              </a:defRPr>
            </a:lvl4pPr>
            <a:lvl5pPr marL="2057400" indent="-228600" eaLnBrk="0" hangingPunct="0">
              <a:tabLst>
                <a:tab pos="566738" algn="l"/>
              </a:tabLst>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tabLst>
                <a:tab pos="566738" algn="l"/>
              </a:tabLs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tabLst>
                <a:tab pos="566738" algn="l"/>
              </a:tabLs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tabLst>
                <a:tab pos="566738" algn="l"/>
              </a:tabLs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tabLst>
                <a:tab pos="566738" algn="l"/>
              </a:tabLst>
              <a:defRPr sz="2400">
                <a:solidFill>
                  <a:schemeClr val="tx1"/>
                </a:solidFill>
                <a:latin typeface="Times New Roman" pitchFamily="18" charset="0"/>
                <a:ea typeface="MS PGothic" pitchFamily="34" charset="-128"/>
              </a:defRPr>
            </a:lvl9pPr>
          </a:lstStyle>
          <a:p>
            <a:pPr algn="l" eaLnBrk="1" hangingPunct="1">
              <a:spcBef>
                <a:spcPct val="50000"/>
              </a:spcBef>
            </a:pPr>
            <a:r>
              <a:rPr lang="en-US">
                <a:latin typeface="Lucida Grande" charset="0"/>
              </a:rPr>
              <a:t>	During the 1800s, there was a 50% death rate among urban children drinking </a:t>
            </a:r>
            <a:r>
              <a:rPr lang="ja-JP" altLang="en-US">
                <a:latin typeface="Lucida Grande" charset="0"/>
              </a:rPr>
              <a:t>“</a:t>
            </a:r>
            <a:r>
              <a:rPr lang="en-US" altLang="ja-JP">
                <a:latin typeface="Lucida Grande" charset="0"/>
              </a:rPr>
              <a:t>Swill Milk,</a:t>
            </a:r>
            <a:r>
              <a:rPr lang="ja-JP" altLang="en-US">
                <a:latin typeface="Lucida Grande" charset="0"/>
              </a:rPr>
              <a:t>”</a:t>
            </a:r>
            <a:r>
              <a:rPr lang="en-US" altLang="ja-JP">
                <a:latin typeface="Lucida Grande" charset="0"/>
              </a:rPr>
              <a:t> that is, milk produced in inner city confinement dairies, from cows fed brewery swill and raised in unimaginable filth.</a:t>
            </a:r>
          </a:p>
          <a:p>
            <a:pPr algn="l" eaLnBrk="1" hangingPunct="1">
              <a:spcBef>
                <a:spcPct val="50000"/>
              </a:spcBef>
            </a:pPr>
            <a:r>
              <a:rPr lang="en-US" b="1">
                <a:latin typeface="Lucida Grande" charset="0"/>
              </a:rPr>
              <a:t>The </a:t>
            </a:r>
            <a:r>
              <a:rPr lang="ja-JP" altLang="en-US" b="1">
                <a:latin typeface="Lucida Grande" charset="0"/>
              </a:rPr>
              <a:t>“</a:t>
            </a:r>
            <a:r>
              <a:rPr lang="en-US" altLang="ja-JP" b="1">
                <a:latin typeface="Lucida Grande" charset="0"/>
              </a:rPr>
              <a:t>Milk Problem</a:t>
            </a:r>
            <a:r>
              <a:rPr lang="ja-JP" altLang="en-US" b="1">
                <a:latin typeface="Lucida Grande" charset="0"/>
              </a:rPr>
              <a:t>”</a:t>
            </a:r>
            <a:r>
              <a:rPr lang="en-US" altLang="ja-JP" b="1">
                <a:latin typeface="Lucida Grande" charset="0"/>
              </a:rPr>
              <a:t> was solved by</a:t>
            </a:r>
          </a:p>
          <a:p>
            <a:pPr algn="l" eaLnBrk="1" hangingPunct="1">
              <a:spcBef>
                <a:spcPct val="35000"/>
              </a:spcBef>
            </a:pPr>
            <a:r>
              <a:rPr lang="en-US">
                <a:latin typeface="Lucida Grande" charset="0"/>
              </a:rPr>
              <a:t>	Outlawing inner city swill dairies,</a:t>
            </a:r>
          </a:p>
          <a:p>
            <a:pPr algn="l" eaLnBrk="1" hangingPunct="1">
              <a:spcBef>
                <a:spcPct val="35000"/>
              </a:spcBef>
            </a:pPr>
            <a:r>
              <a:rPr lang="en-US">
                <a:latin typeface="Lucida Grande" charset="0"/>
              </a:rPr>
              <a:t>	The Certified Milk Movement, </a:t>
            </a:r>
          </a:p>
          <a:p>
            <a:pPr algn="l" eaLnBrk="1" hangingPunct="1"/>
            <a:r>
              <a:rPr lang="en-US">
                <a:latin typeface="Lucida Grande" charset="0"/>
              </a:rPr>
              <a:t>		which ensured clean raw milk, and</a:t>
            </a:r>
          </a:p>
          <a:p>
            <a:pPr algn="l" eaLnBrk="1" hangingPunct="1">
              <a:spcBef>
                <a:spcPct val="35000"/>
              </a:spcBef>
            </a:pPr>
            <a:r>
              <a:rPr lang="en-US">
                <a:latin typeface="Lucida Grande" charset="0"/>
              </a:rPr>
              <a:t>	Increased consumer access to refrigeration,</a:t>
            </a:r>
          </a:p>
          <a:p>
            <a:pPr algn="l" eaLnBrk="1" hangingPunct="1">
              <a:spcBef>
                <a:spcPct val="50000"/>
              </a:spcBef>
            </a:pPr>
            <a:r>
              <a:rPr lang="en-US" b="1">
                <a:latin typeface="Lucida Grande" charset="0"/>
              </a:rPr>
              <a:t>NOT by Milk Pasteurization Laws.</a:t>
            </a:r>
          </a:p>
        </p:txBody>
      </p:sp>
      <p:sp>
        <p:nvSpPr>
          <p:cNvPr id="2867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C161BF3-E034-451F-B8D3-7F85BE7DBB40}" type="slidenum">
              <a:rPr lang="en-US" sz="1400">
                <a:latin typeface="Lucida Grande" charset="0"/>
              </a:rPr>
              <a:pPr eaLnBrk="1" hangingPunct="1"/>
              <a:t>79</a:t>
            </a:fld>
            <a:endParaRPr lang="en-US" sz="1400">
              <a:latin typeface="Lucida Grande" charset="0"/>
            </a:endParaRPr>
          </a:p>
        </p:txBody>
      </p:sp>
    </p:spTree>
    <p:extLst>
      <p:ext uri="{BB962C8B-B14F-4D97-AF65-F5344CB8AC3E}">
        <p14:creationId xmlns:p14="http://schemas.microsoft.com/office/powerpoint/2010/main" val="4241292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ChangeArrowheads="1"/>
          </p:cNvSpPr>
          <p:nvPr>
            <p:ph type="title" idx="4294967295"/>
          </p:nvPr>
        </p:nvSpPr>
        <p:spPr>
          <a:xfrm>
            <a:off x="754185" y="2862263"/>
            <a:ext cx="7772400" cy="1143000"/>
          </a:xfrm>
        </p:spPr>
        <p:txBody>
          <a:bodyPr/>
          <a:lstStyle/>
          <a:p>
            <a:pPr eaLnBrk="1" hangingPunct="1"/>
            <a:r>
              <a:rPr lang="en-US" sz="3600" dirty="0">
                <a:solidFill>
                  <a:schemeClr val="tx1"/>
                </a:solidFill>
              </a:rPr>
              <a:t>Salad Dressing 5</a:t>
            </a:r>
          </a:p>
        </p:txBody>
      </p:sp>
      <p:pic>
        <p:nvPicPr>
          <p:cNvPr id="3" name="Picture 2" descr="NT PowerPoint 511 - Edit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025" y="690563"/>
            <a:ext cx="8229600" cy="5486400"/>
          </a:xfrm>
          <a:prstGeom prst="rect">
            <a:avLst/>
          </a:prstGeom>
          <a:ln w="12700" cmpd="sng">
            <a:solidFill>
              <a:srgbClr val="000000"/>
            </a:solidFill>
            <a:miter lim="800000"/>
          </a:ln>
        </p:spPr>
      </p:pic>
      <p:sp>
        <p:nvSpPr>
          <p:cNvPr id="2" name="Slide Number Placeholder 1"/>
          <p:cNvSpPr>
            <a:spLocks noGrp="1"/>
          </p:cNvSpPr>
          <p:nvPr>
            <p:ph type="sldNum" sz="quarter" idx="12"/>
          </p:nvPr>
        </p:nvSpPr>
        <p:spPr/>
        <p:txBody>
          <a:bodyPr/>
          <a:lstStyle/>
          <a:p>
            <a:pPr>
              <a:defRPr/>
            </a:pPr>
            <a:fld id="{F4C2CD96-F40F-D44A-BBA3-74B283F389DB}" type="slidenum">
              <a:rPr lang="en-US" smtClean="0"/>
              <a:pPr>
                <a:defRPr/>
              </a:pPr>
              <a:t>8</a:t>
            </a:fld>
            <a:endParaRPr lang="en-US" dirty="0"/>
          </a:p>
        </p:txBody>
      </p:sp>
    </p:spTree>
    <p:extLst>
      <p:ext uri="{BB962C8B-B14F-4D97-AF65-F5344CB8AC3E}">
        <p14:creationId xmlns:p14="http://schemas.microsoft.com/office/powerpoint/2010/main" val="3967606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71513" y="685800"/>
            <a:ext cx="7772400" cy="762000"/>
          </a:xfrm>
        </p:spPr>
        <p:txBody>
          <a:bodyPr/>
          <a:lstStyle/>
          <a:p>
            <a:pPr eaLnBrk="1" hangingPunct="1"/>
            <a:r>
              <a:rPr lang="en-US" sz="4000">
                <a:latin typeface="Lucida Grande" charset="0"/>
              </a:rPr>
              <a:t>Summary of Raw Milk Safety</a:t>
            </a:r>
          </a:p>
        </p:txBody>
      </p:sp>
      <p:sp>
        <p:nvSpPr>
          <p:cNvPr id="29699" name="Text Box 3"/>
          <p:cNvSpPr txBox="1">
            <a:spLocks noChangeArrowheads="1"/>
          </p:cNvSpPr>
          <p:nvPr/>
        </p:nvSpPr>
        <p:spPr bwMode="auto">
          <a:xfrm>
            <a:off x="793750" y="1600200"/>
            <a:ext cx="75215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a:latin typeface="Lucida Grande" charset="0"/>
              </a:rPr>
              <a:t>SAFEST FOOD: Raw Milk is safer than any other food.</a:t>
            </a:r>
          </a:p>
          <a:p>
            <a:pPr algn="l" eaLnBrk="1" hangingPunct="1">
              <a:spcBef>
                <a:spcPct val="50000"/>
              </a:spcBef>
            </a:pPr>
            <a:r>
              <a:rPr lang="en-US">
                <a:latin typeface="Lucida Grande" charset="0"/>
              </a:rPr>
              <a:t>BUILT-IN SAFETY MECHANISMS: Raw milk is the ONLY food that has built in safety mechanisms.</a:t>
            </a:r>
          </a:p>
          <a:p>
            <a:pPr algn="l" eaLnBrk="1" hangingPunct="1">
              <a:spcBef>
                <a:spcPct val="50000"/>
              </a:spcBef>
            </a:pPr>
            <a:r>
              <a:rPr lang="en-US">
                <a:latin typeface="Lucida Grande" charset="0"/>
              </a:rPr>
              <a:t>40-YEAR-OLD SCIENCE: Claims that raw milk is unsafe are based on 40-year-old science.</a:t>
            </a:r>
          </a:p>
          <a:p>
            <a:pPr algn="l" eaLnBrk="1" hangingPunct="1">
              <a:spcBef>
                <a:spcPct val="50000"/>
              </a:spcBef>
            </a:pPr>
            <a:r>
              <a:rPr lang="en-US">
                <a:latin typeface="Lucida Grande" charset="0"/>
              </a:rPr>
              <a:t>COURT OF LAW: Claims that raw milk is unsafe would not hold up in a court of law.</a:t>
            </a:r>
          </a:p>
        </p:txBody>
      </p:sp>
      <p:sp>
        <p:nvSpPr>
          <p:cNvPr id="297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41CC861-7AB6-45B9-ADBC-B74E20F8550F}" type="slidenum">
              <a:rPr lang="en-US" sz="1400">
                <a:latin typeface="Lucida Grande" charset="0"/>
              </a:rPr>
              <a:pPr eaLnBrk="1" hangingPunct="1"/>
              <a:t>80</a:t>
            </a:fld>
            <a:endParaRPr lang="en-US" sz="1400">
              <a:latin typeface="Lucida Grande" charset="0"/>
            </a:endParaRPr>
          </a:p>
        </p:txBody>
      </p:sp>
    </p:spTree>
    <p:extLst>
      <p:ext uri="{BB962C8B-B14F-4D97-AF65-F5344CB8AC3E}">
        <p14:creationId xmlns:p14="http://schemas.microsoft.com/office/powerpoint/2010/main" val="286416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71513" y="509588"/>
            <a:ext cx="7772400" cy="1219200"/>
          </a:xfrm>
        </p:spPr>
        <p:txBody>
          <a:bodyPr/>
          <a:lstStyle/>
          <a:p>
            <a:pPr eaLnBrk="1" hangingPunct="1"/>
            <a:r>
              <a:rPr lang="en-US" sz="3600" dirty="0">
                <a:latin typeface="Lucida Grande" charset="0"/>
              </a:rPr>
              <a:t>Pasteurized Milk = Increasing </a:t>
            </a:r>
            <a:br>
              <a:rPr lang="en-US" sz="3600" dirty="0">
                <a:latin typeface="Lucida Grande" charset="0"/>
              </a:rPr>
            </a:br>
            <a:r>
              <a:rPr lang="en-US" sz="3600" dirty="0">
                <a:latin typeface="Lucida Grande" charset="0"/>
              </a:rPr>
              <a:t>Health Problems in Children</a:t>
            </a:r>
          </a:p>
        </p:txBody>
      </p:sp>
      <p:sp>
        <p:nvSpPr>
          <p:cNvPr id="30723" name="Text Box 3"/>
          <p:cNvSpPr txBox="1">
            <a:spLocks noChangeArrowheads="1"/>
          </p:cNvSpPr>
          <p:nvPr/>
        </p:nvSpPr>
        <p:spPr bwMode="auto">
          <a:xfrm>
            <a:off x="2009775" y="1814513"/>
            <a:ext cx="51054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30000"/>
              </a:spcBef>
            </a:pPr>
            <a:r>
              <a:rPr lang="en-US" sz="2800">
                <a:latin typeface="Lucida Grande" charset="0"/>
              </a:rPr>
              <a:t>Allergies</a:t>
            </a:r>
          </a:p>
          <a:p>
            <a:pPr eaLnBrk="1" hangingPunct="1">
              <a:spcBef>
                <a:spcPct val="30000"/>
              </a:spcBef>
            </a:pPr>
            <a:r>
              <a:rPr lang="en-US" sz="2800">
                <a:latin typeface="Lucida Grande" charset="0"/>
              </a:rPr>
              <a:t>Asthma</a:t>
            </a:r>
          </a:p>
          <a:p>
            <a:pPr eaLnBrk="1" hangingPunct="1">
              <a:spcBef>
                <a:spcPct val="30000"/>
              </a:spcBef>
            </a:pPr>
            <a:r>
              <a:rPr lang="en-US" sz="2800">
                <a:latin typeface="Lucida Grande" charset="0"/>
              </a:rPr>
              <a:t>Frequent Ear Infections</a:t>
            </a:r>
          </a:p>
          <a:p>
            <a:pPr eaLnBrk="1" hangingPunct="1">
              <a:spcBef>
                <a:spcPct val="30000"/>
              </a:spcBef>
            </a:pPr>
            <a:r>
              <a:rPr lang="en-US" sz="2800">
                <a:latin typeface="Lucida Grande" charset="0"/>
              </a:rPr>
              <a:t>Gastro-Intestinal Problems</a:t>
            </a:r>
          </a:p>
          <a:p>
            <a:pPr eaLnBrk="1" hangingPunct="1">
              <a:spcBef>
                <a:spcPct val="30000"/>
              </a:spcBef>
            </a:pPr>
            <a:r>
              <a:rPr lang="en-US" sz="2800">
                <a:latin typeface="Lucida Grande" charset="0"/>
              </a:rPr>
              <a:t>Diabetes</a:t>
            </a:r>
          </a:p>
          <a:p>
            <a:pPr eaLnBrk="1" hangingPunct="1">
              <a:spcBef>
                <a:spcPct val="30000"/>
              </a:spcBef>
            </a:pPr>
            <a:r>
              <a:rPr lang="en-US" sz="2800">
                <a:latin typeface="Lucida Grande" charset="0"/>
              </a:rPr>
              <a:t>Auto-Immune Disease</a:t>
            </a:r>
          </a:p>
          <a:p>
            <a:pPr eaLnBrk="1" hangingPunct="1">
              <a:spcBef>
                <a:spcPct val="30000"/>
              </a:spcBef>
            </a:pPr>
            <a:r>
              <a:rPr lang="en-US" sz="2800">
                <a:latin typeface="Lucida Grande" charset="0"/>
              </a:rPr>
              <a:t>Attention Deficit Disorder</a:t>
            </a: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27D1011-F64C-452D-AE2D-CE9F713B4EB2}" type="slidenum">
              <a:rPr lang="en-US" sz="1400">
                <a:latin typeface="Lucida Grande" charset="0"/>
              </a:rPr>
              <a:pPr eaLnBrk="1" hangingPunct="1"/>
              <a:t>81</a:t>
            </a:fld>
            <a:endParaRPr lang="en-US" sz="1400">
              <a:latin typeface="Lucida Grande" charset="0"/>
            </a:endParaRPr>
          </a:p>
        </p:txBody>
      </p:sp>
    </p:spTree>
    <p:extLst>
      <p:ext uri="{BB962C8B-B14F-4D97-AF65-F5344CB8AC3E}">
        <p14:creationId xmlns:p14="http://schemas.microsoft.com/office/powerpoint/2010/main" val="5633244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27113" y="560388"/>
            <a:ext cx="7086600" cy="1143000"/>
          </a:xfrm>
        </p:spPr>
        <p:txBody>
          <a:bodyPr/>
          <a:lstStyle/>
          <a:p>
            <a:pPr eaLnBrk="1" hangingPunct="1"/>
            <a:r>
              <a:rPr lang="en-US" sz="3600">
                <a:latin typeface="Lucida Grande" charset="0"/>
              </a:rPr>
              <a:t>Heat Resistant Pathogens in Pasteurized Milk</a:t>
            </a:r>
          </a:p>
        </p:txBody>
      </p:sp>
      <p:sp>
        <p:nvSpPr>
          <p:cNvPr id="31747" name="Text Box 3"/>
          <p:cNvSpPr txBox="1">
            <a:spLocks noChangeArrowheads="1"/>
          </p:cNvSpPr>
          <p:nvPr/>
        </p:nvSpPr>
        <p:spPr bwMode="auto">
          <a:xfrm>
            <a:off x="796925" y="1966913"/>
            <a:ext cx="766127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buFont typeface="Times New Roman" pitchFamily="18" charset="0"/>
              <a:buNone/>
            </a:pPr>
            <a:r>
              <a:rPr lang="en-US" sz="2800">
                <a:latin typeface="Lucida Grande" charset="0"/>
              </a:rPr>
              <a:t>JOHNE</a:t>
            </a:r>
            <a:r>
              <a:rPr lang="ja-JP" altLang="en-US" sz="2800">
                <a:latin typeface="Lucida Grande" charset="0"/>
              </a:rPr>
              <a:t>’</a:t>
            </a:r>
            <a:r>
              <a:rPr lang="en-US" altLang="ja-JP" sz="2800">
                <a:latin typeface="Lucida Grande" charset="0"/>
              </a:rPr>
              <a:t>S BACTERIA </a:t>
            </a:r>
            <a:r>
              <a:rPr lang="en-US" altLang="ja-JP">
                <a:latin typeface="Lucida Grande" charset="0"/>
              </a:rPr>
              <a:t>(paratuberculosis bacteria) suspected of causing Crohn</a:t>
            </a:r>
            <a:r>
              <a:rPr lang="ja-JP" altLang="en-US">
                <a:latin typeface="Lucida Grande" charset="0"/>
              </a:rPr>
              <a:t>’</a:t>
            </a:r>
            <a:r>
              <a:rPr lang="en-US" altLang="ja-JP">
                <a:latin typeface="Lucida Grande" charset="0"/>
              </a:rPr>
              <a:t>s disease, now routinely </a:t>
            </a:r>
          </a:p>
          <a:p>
            <a:pPr algn="l" eaLnBrk="1" hangingPunct="1">
              <a:buFont typeface="Times New Roman" pitchFamily="18" charset="0"/>
              <a:buNone/>
            </a:pPr>
            <a:r>
              <a:rPr lang="en-US">
                <a:latin typeface="Lucida Grande" charset="0"/>
              </a:rPr>
              <a:t>found in pasteurized milk.</a:t>
            </a:r>
          </a:p>
          <a:p>
            <a:pPr algn="l" eaLnBrk="1" hangingPunct="1">
              <a:spcBef>
                <a:spcPct val="50000"/>
              </a:spcBef>
              <a:buFont typeface="Times New Roman" pitchFamily="18" charset="0"/>
              <a:buNone/>
            </a:pPr>
            <a:r>
              <a:rPr lang="en-US" sz="2800" i="1">
                <a:latin typeface="Lucida Grande" charset="0"/>
              </a:rPr>
              <a:t>B. CEREUS</a:t>
            </a:r>
            <a:r>
              <a:rPr lang="en-US" sz="2800">
                <a:latin typeface="Lucida Grande" charset="0"/>
              </a:rPr>
              <a:t> SPORES </a:t>
            </a:r>
            <a:r>
              <a:rPr lang="en-US">
                <a:latin typeface="Lucida Grande" charset="0"/>
              </a:rPr>
              <a:t>survive pasteurization.</a:t>
            </a:r>
          </a:p>
          <a:p>
            <a:pPr algn="l" eaLnBrk="1" hangingPunct="1">
              <a:spcBef>
                <a:spcPct val="50000"/>
              </a:spcBef>
              <a:buFont typeface="Times New Roman" pitchFamily="18" charset="0"/>
              <a:buNone/>
            </a:pPr>
            <a:r>
              <a:rPr lang="en-US" sz="2800">
                <a:latin typeface="Lucida Grande" charset="0"/>
              </a:rPr>
              <a:t>BOTULISM SPORES </a:t>
            </a:r>
            <a:r>
              <a:rPr lang="en-US">
                <a:latin typeface="Lucida Grande" charset="0"/>
              </a:rPr>
              <a:t>survive pasteurization.	</a:t>
            </a:r>
            <a:r>
              <a:rPr lang="en-US" sz="2800">
                <a:latin typeface="Lucida Grande" charset="0"/>
              </a:rPr>
              <a:t>      </a:t>
            </a:r>
          </a:p>
          <a:p>
            <a:pPr algn="l" eaLnBrk="1" hangingPunct="1">
              <a:spcBef>
                <a:spcPct val="50000"/>
              </a:spcBef>
              <a:buFont typeface="Times New Roman" pitchFamily="18" charset="0"/>
              <a:buNone/>
            </a:pPr>
            <a:r>
              <a:rPr lang="en-US" sz="2800">
                <a:latin typeface="Lucida Grande" charset="0"/>
              </a:rPr>
              <a:t>PROTOZOAN PARASITES </a:t>
            </a:r>
            <a:r>
              <a:rPr lang="en-US">
                <a:latin typeface="Lucida Grande" charset="0"/>
              </a:rPr>
              <a:t>survive pasteurization.</a:t>
            </a:r>
          </a:p>
        </p:txBody>
      </p:sp>
      <p:sp>
        <p:nvSpPr>
          <p:cNvPr id="31748" name="Text Box 4"/>
          <p:cNvSpPr txBox="1">
            <a:spLocks noChangeArrowheads="1"/>
          </p:cNvSpPr>
          <p:nvPr/>
        </p:nvSpPr>
        <p:spPr bwMode="auto">
          <a:xfrm>
            <a:off x="1795463" y="5334000"/>
            <a:ext cx="670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1800">
                <a:latin typeface="Lucida Grande" charset="0"/>
              </a:rPr>
              <a:t>Elliott Ryser. Public Health Concerns. In: Marth E, Stelle J, eds. </a:t>
            </a:r>
            <a:r>
              <a:rPr lang="en-US" sz="1800" i="1">
                <a:latin typeface="Lucida Grande" charset="0"/>
              </a:rPr>
              <a:t>Applied Dairy Microbiology</a:t>
            </a:r>
            <a:r>
              <a:rPr lang="en-US" sz="1800">
                <a:latin typeface="Lucida Grande" charset="0"/>
              </a:rPr>
              <a:t>, New York, Marcel Dekker, 2001.</a:t>
            </a:r>
          </a:p>
        </p:txBody>
      </p:sp>
      <p:sp>
        <p:nvSpPr>
          <p:cNvPr id="3174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84419E9-A619-47E0-AD21-D6B07FE4D886}" type="slidenum">
              <a:rPr lang="en-US" sz="1400">
                <a:latin typeface="Lucida Grande" charset="0"/>
              </a:rPr>
              <a:pPr eaLnBrk="1" hangingPunct="1"/>
              <a:t>82</a:t>
            </a:fld>
            <a:endParaRPr lang="en-US" sz="1400">
              <a:latin typeface="Lucida Grande" charset="0"/>
            </a:endParaRPr>
          </a:p>
        </p:txBody>
      </p:sp>
    </p:spTree>
    <p:extLst>
      <p:ext uri="{BB962C8B-B14F-4D97-AF65-F5344CB8AC3E}">
        <p14:creationId xmlns:p14="http://schemas.microsoft.com/office/powerpoint/2010/main" val="9339801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71513" y="609600"/>
            <a:ext cx="7772400" cy="609600"/>
          </a:xfrm>
        </p:spPr>
        <p:txBody>
          <a:bodyPr/>
          <a:lstStyle/>
          <a:p>
            <a:pPr eaLnBrk="1" hangingPunct="1"/>
            <a:r>
              <a:rPr lang="en-US" sz="3600" b="1" cap="all" dirty="0">
                <a:solidFill>
                  <a:srgbClr val="00B050"/>
                </a:solidFill>
                <a:latin typeface="Lucida Grande" charset="0"/>
              </a:rPr>
              <a:t>Proteins in Milk</a:t>
            </a:r>
          </a:p>
        </p:txBody>
      </p:sp>
      <p:sp>
        <p:nvSpPr>
          <p:cNvPr id="32771" name="Text Box 3"/>
          <p:cNvSpPr txBox="1">
            <a:spLocks noChangeArrowheads="1"/>
          </p:cNvSpPr>
          <p:nvPr/>
        </p:nvSpPr>
        <p:spPr bwMode="auto">
          <a:xfrm>
            <a:off x="914400" y="1295400"/>
            <a:ext cx="7239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buFont typeface="Times New Roman" pitchFamily="18" charset="0"/>
              <a:buNone/>
            </a:pPr>
            <a:r>
              <a:rPr lang="en-US" sz="1800">
                <a:latin typeface="Lucida Grande" charset="0"/>
              </a:rPr>
              <a:t>MILK PROTEINS: Three dimensional, like tinker toys.</a:t>
            </a:r>
          </a:p>
          <a:p>
            <a:pPr algn="l" eaLnBrk="1" hangingPunct="1">
              <a:spcBef>
                <a:spcPct val="50000"/>
              </a:spcBef>
              <a:buFont typeface="Times New Roman" pitchFamily="18" charset="0"/>
              <a:buNone/>
            </a:pPr>
            <a:r>
              <a:rPr lang="en-US" sz="1800">
                <a:latin typeface="Lucida Grande" charset="0"/>
              </a:rPr>
              <a:t>CARRIERS: Carry vitamins and minerals through the gut into the blood stream; enhance the immune system; protect against disease.</a:t>
            </a:r>
          </a:p>
          <a:p>
            <a:pPr algn="l" eaLnBrk="1" hangingPunct="1">
              <a:spcBef>
                <a:spcPct val="50000"/>
              </a:spcBef>
              <a:buFont typeface="Times New Roman" pitchFamily="18" charset="0"/>
              <a:buNone/>
            </a:pPr>
            <a:r>
              <a:rPr lang="en-US" sz="1800">
                <a:latin typeface="Lucida Grande" charset="0"/>
              </a:rPr>
              <a:t>IMMUNE DEFENSE: Pasteurization and ultra-pasteurization flatten the three-dimensional proteins; the body thinks they are foreign proteins and mounts an immune defense.</a:t>
            </a:r>
          </a:p>
          <a:p>
            <a:pPr algn="l" eaLnBrk="1" hangingPunct="1">
              <a:spcBef>
                <a:spcPct val="50000"/>
              </a:spcBef>
              <a:buFont typeface="Times New Roman" pitchFamily="18" charset="0"/>
              <a:buNone/>
            </a:pPr>
            <a:r>
              <a:rPr lang="en-US" sz="1800">
                <a:latin typeface="Lucida Grande" charset="0"/>
              </a:rPr>
              <a:t>DISEASES: Immune attacks lead to juvenile diabetes, asthma, allergies and other disorders later in life.</a:t>
            </a:r>
          </a:p>
        </p:txBody>
      </p:sp>
      <p:pic>
        <p:nvPicPr>
          <p:cNvPr id="32772" name="Picture 4" descr="Lf ribbon structur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05400" y="3733800"/>
            <a:ext cx="3403600" cy="2374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914400" y="4033838"/>
            <a:ext cx="40386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buFont typeface="Times New Roman" pitchFamily="18" charset="0"/>
              <a:buNone/>
            </a:pPr>
            <a:r>
              <a:rPr lang="en-US" sz="1800" dirty="0">
                <a:latin typeface="Lucida Grande" charset="0"/>
              </a:rPr>
              <a:t>ALLERGIES: More and more people unable to tolerate pasteurized milk; one of the top eight allergies; some have violent reactions to it.</a:t>
            </a:r>
          </a:p>
          <a:p>
            <a:pPr algn="l" eaLnBrk="1" hangingPunct="1">
              <a:spcBef>
                <a:spcPct val="50000"/>
              </a:spcBef>
              <a:buFont typeface="Times New Roman" pitchFamily="18" charset="0"/>
              <a:buNone/>
            </a:pPr>
            <a:r>
              <a:rPr lang="en-US" sz="1800" dirty="0">
                <a:latin typeface="Lucida Grande" charset="0"/>
              </a:rPr>
              <a:t>DECLINE: Consumption of fluid milk declining at 1 percent per year.</a:t>
            </a:r>
          </a:p>
          <a:p>
            <a:pPr eaLnBrk="1" hangingPunct="1">
              <a:spcBef>
                <a:spcPct val="50000"/>
              </a:spcBef>
            </a:pPr>
            <a:endParaRPr lang="en-US" sz="1800" dirty="0">
              <a:latin typeface="Lucida Grande" charset="0"/>
            </a:endParaRPr>
          </a:p>
        </p:txBody>
      </p:sp>
      <p:sp>
        <p:nvSpPr>
          <p:cNvPr id="32774" name="Text Box 7"/>
          <p:cNvSpPr txBox="1">
            <a:spLocks noChangeArrowheads="1"/>
          </p:cNvSpPr>
          <p:nvPr/>
        </p:nvSpPr>
        <p:spPr bwMode="auto">
          <a:xfrm>
            <a:off x="6324600" y="5805488"/>
            <a:ext cx="2057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sz="1800">
                <a:latin typeface="Lucida Grande" charset="0"/>
              </a:rPr>
              <a:t>LACTOFERRIN</a:t>
            </a:r>
          </a:p>
        </p:txBody>
      </p:sp>
      <p:sp>
        <p:nvSpPr>
          <p:cNvPr id="327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7F50B85-9C60-4C40-98B1-259D89B9545D}" type="slidenum">
              <a:rPr lang="en-US" sz="1400">
                <a:latin typeface="Lucida Grande" charset="0"/>
              </a:rPr>
              <a:pPr eaLnBrk="1" hangingPunct="1"/>
              <a:t>83</a:t>
            </a:fld>
            <a:endParaRPr lang="en-US" sz="1400">
              <a:latin typeface="Lucida Grande" charset="0"/>
            </a:endParaRPr>
          </a:p>
        </p:txBody>
      </p:sp>
    </p:spTree>
    <p:extLst>
      <p:ext uri="{BB962C8B-B14F-4D97-AF65-F5344CB8AC3E}">
        <p14:creationId xmlns:p14="http://schemas.microsoft.com/office/powerpoint/2010/main" val="2504334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609600"/>
            <a:ext cx="7772400" cy="609600"/>
          </a:xfrm>
        </p:spPr>
        <p:txBody>
          <a:bodyPr/>
          <a:lstStyle/>
          <a:p>
            <a:pPr eaLnBrk="1" hangingPunct="1"/>
            <a:r>
              <a:rPr lang="en-US" sz="3600" b="1" cap="all" dirty="0">
                <a:solidFill>
                  <a:srgbClr val="FF6600"/>
                </a:solidFill>
                <a:latin typeface="Lucida Grande" charset="0"/>
              </a:rPr>
              <a:t>Raw Milk Digestibility</a:t>
            </a:r>
          </a:p>
        </p:txBody>
      </p:sp>
      <p:sp>
        <p:nvSpPr>
          <p:cNvPr id="33795" name="Text Box 3"/>
          <p:cNvSpPr txBox="1">
            <a:spLocks noChangeArrowheads="1"/>
          </p:cNvSpPr>
          <p:nvPr/>
        </p:nvSpPr>
        <p:spPr bwMode="auto">
          <a:xfrm>
            <a:off x="914400" y="1371600"/>
            <a:ext cx="7543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sz="2000" b="1">
                <a:latin typeface="Lucida Grande" charset="0"/>
              </a:rPr>
              <a:t>RAW MILK DIGESTS ITSELF!</a:t>
            </a:r>
          </a:p>
          <a:p>
            <a:pPr algn="l" eaLnBrk="1" hangingPunct="1">
              <a:spcBef>
                <a:spcPct val="50000"/>
              </a:spcBef>
            </a:pPr>
            <a:r>
              <a:rPr lang="en-US" sz="2000">
                <a:latin typeface="Lucida Grande" charset="0"/>
              </a:rPr>
              <a:t>Enzymes in raw milk are activated in the digestive tract</a:t>
            </a:r>
          </a:p>
          <a:p>
            <a:pPr algn="l" eaLnBrk="1" hangingPunct="1">
              <a:spcBef>
                <a:spcPct val="50000"/>
              </a:spcBef>
            </a:pPr>
            <a:r>
              <a:rPr lang="en-US" sz="2000">
                <a:latin typeface="Lucida Grande" charset="0"/>
              </a:rPr>
              <a:t>Enzymes and carrier proteins in raw milk ensure all nutrients are absorbed</a:t>
            </a:r>
          </a:p>
          <a:p>
            <a:pPr algn="l" eaLnBrk="1" hangingPunct="1">
              <a:spcBef>
                <a:spcPct val="50000"/>
              </a:spcBef>
            </a:pPr>
            <a:r>
              <a:rPr lang="en-US" sz="2000">
                <a:latin typeface="Lucida Grande" charset="0"/>
              </a:rPr>
              <a:t>Friendly bacteria in milk aid in digestion</a:t>
            </a:r>
          </a:p>
          <a:p>
            <a:pPr algn="l" eaLnBrk="1" hangingPunct="1">
              <a:spcBef>
                <a:spcPct val="50000"/>
              </a:spcBef>
            </a:pPr>
            <a:r>
              <a:rPr lang="en-US" sz="2000">
                <a:latin typeface="Lucida Grande" charset="0"/>
              </a:rPr>
              <a:t>No energy required to digest raw milk; net energy gain</a:t>
            </a:r>
          </a:p>
          <a:p>
            <a:pPr eaLnBrk="1" hangingPunct="1">
              <a:spcBef>
                <a:spcPct val="50000"/>
              </a:spcBef>
            </a:pPr>
            <a:r>
              <a:rPr lang="en-US" sz="2000" b="1">
                <a:latin typeface="Lucida Grande" charset="0"/>
              </a:rPr>
              <a:t>PASTEURIZED MILK IS VERY DIFFICULT TO DIGEST</a:t>
            </a:r>
          </a:p>
          <a:p>
            <a:pPr algn="l" eaLnBrk="1" hangingPunct="1">
              <a:spcBef>
                <a:spcPct val="50000"/>
              </a:spcBef>
            </a:pPr>
            <a:r>
              <a:rPr lang="en-US" sz="2000">
                <a:latin typeface="Lucida Grande" charset="0"/>
              </a:rPr>
              <a:t>The body must supply the enzymes needed to digest the milk</a:t>
            </a:r>
          </a:p>
          <a:p>
            <a:pPr algn="l" eaLnBrk="1" hangingPunct="1">
              <a:spcBef>
                <a:spcPct val="50000"/>
              </a:spcBef>
            </a:pPr>
            <a:r>
              <a:rPr lang="en-US" sz="2000">
                <a:latin typeface="Lucida Grande" charset="0"/>
              </a:rPr>
              <a:t>Proteins warped and distorted by pasteurization put additional strain on digestion</a:t>
            </a:r>
          </a:p>
          <a:p>
            <a:pPr algn="l" eaLnBrk="1" hangingPunct="1">
              <a:spcBef>
                <a:spcPct val="50000"/>
              </a:spcBef>
            </a:pPr>
            <a:r>
              <a:rPr lang="en-US" sz="2000">
                <a:latin typeface="Lucida Grande" charset="0"/>
              </a:rPr>
              <a:t>Much energy required to digest pasteurized milk; net energy loss</a:t>
            </a:r>
          </a:p>
        </p:txBody>
      </p:sp>
      <p:sp>
        <p:nvSpPr>
          <p:cNvPr id="337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9446DD0-8A81-4EE6-A833-5BB048674BD5}" type="slidenum">
              <a:rPr lang="en-US" sz="1400">
                <a:latin typeface="Lucida Grande" charset="0"/>
              </a:rPr>
              <a:pPr eaLnBrk="1" hangingPunct="1"/>
              <a:t>84</a:t>
            </a:fld>
            <a:endParaRPr lang="en-US" sz="1400">
              <a:latin typeface="Lucida Grande" charset="0"/>
            </a:endParaRPr>
          </a:p>
        </p:txBody>
      </p:sp>
    </p:spTree>
    <p:extLst>
      <p:ext uri="{BB962C8B-B14F-4D97-AF65-F5344CB8AC3E}">
        <p14:creationId xmlns:p14="http://schemas.microsoft.com/office/powerpoint/2010/main" val="2935515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71513" y="547688"/>
            <a:ext cx="7772400" cy="1143000"/>
          </a:xfrm>
        </p:spPr>
        <p:txBody>
          <a:bodyPr/>
          <a:lstStyle/>
          <a:p>
            <a:pPr eaLnBrk="1" hangingPunct="1"/>
            <a:r>
              <a:rPr lang="en-US" sz="3600">
                <a:latin typeface="Lucida Grande" charset="0"/>
              </a:rPr>
              <a:t>Studies on Raw vs. Pasteurized Milk at Randleigh Farm, 1935-1940</a:t>
            </a:r>
            <a:r>
              <a:rPr lang="en-US" sz="3200" b="1">
                <a:latin typeface="Lucida Grande" charset="0"/>
              </a:rPr>
              <a:t>  </a:t>
            </a:r>
          </a:p>
        </p:txBody>
      </p:sp>
      <p:sp>
        <p:nvSpPr>
          <p:cNvPr id="34819" name="Text Box 4"/>
          <p:cNvSpPr txBox="1">
            <a:spLocks noChangeArrowheads="1"/>
          </p:cNvSpPr>
          <p:nvPr/>
        </p:nvSpPr>
        <p:spPr bwMode="auto">
          <a:xfrm>
            <a:off x="4822825" y="1900238"/>
            <a:ext cx="3606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a:latin typeface="Lucida Grande" charset="0"/>
              </a:rPr>
              <a:t>Above: Rat fed only raw milk. Good development, healthy fur.</a:t>
            </a:r>
          </a:p>
          <a:p>
            <a:pPr algn="l" eaLnBrk="1" hangingPunct="1"/>
            <a:endParaRPr lang="en-US">
              <a:latin typeface="Lucida Grande" charset="0"/>
            </a:endParaRPr>
          </a:p>
          <a:p>
            <a:pPr algn="l" eaLnBrk="1" hangingPunct="1"/>
            <a:endParaRPr lang="en-US" sz="3200">
              <a:latin typeface="Lucida Grande" charset="0"/>
            </a:endParaRPr>
          </a:p>
          <a:p>
            <a:pPr algn="l" eaLnBrk="1" hangingPunct="1">
              <a:spcBef>
                <a:spcPct val="50000"/>
              </a:spcBef>
            </a:pPr>
            <a:r>
              <a:rPr lang="en-US">
                <a:latin typeface="Lucida Grande" charset="0"/>
              </a:rPr>
              <a:t>Below: Rats fed only pasteurized milk.  Poor development. Hairless areas (acrodynia) due to vitamin B-6 deficiency.</a:t>
            </a:r>
          </a:p>
        </p:txBody>
      </p:sp>
      <p:pic>
        <p:nvPicPr>
          <p:cNvPr id="34820" name="Picture 5" descr="Trad3_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39782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8A5A15D-C237-4686-A1EC-A64761CE0E64}" type="slidenum">
              <a:rPr lang="en-US" sz="1400">
                <a:latin typeface="Lucida Grande" charset="0"/>
              </a:rPr>
              <a:pPr eaLnBrk="1" hangingPunct="1"/>
              <a:t>85</a:t>
            </a:fld>
            <a:endParaRPr lang="en-US" sz="1400">
              <a:latin typeface="Lucida Grande" charset="0"/>
            </a:endParaRPr>
          </a:p>
        </p:txBody>
      </p:sp>
    </p:spTree>
    <p:extLst>
      <p:ext uri="{BB962C8B-B14F-4D97-AF65-F5344CB8AC3E}">
        <p14:creationId xmlns:p14="http://schemas.microsoft.com/office/powerpoint/2010/main" val="1841494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0" y="501491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atin typeface="Lucida Grande" charset="0"/>
              </a:rPr>
              <a:t>RAW Milk-Fed Rat, weighed 206 grams</a:t>
            </a:r>
          </a:p>
          <a:p>
            <a:pPr eaLnBrk="1" hangingPunct="1"/>
            <a:r>
              <a:rPr lang="en-US">
                <a:latin typeface="Lucida Grande" charset="0"/>
              </a:rPr>
              <a:t>Bones longer and more dense </a:t>
            </a:r>
          </a:p>
        </p:txBody>
      </p:sp>
      <p:sp>
        <p:nvSpPr>
          <p:cNvPr id="35843" name="Text Box 4"/>
          <p:cNvSpPr txBox="1">
            <a:spLocks noChangeArrowheads="1"/>
          </p:cNvSpPr>
          <p:nvPr/>
        </p:nvSpPr>
        <p:spPr bwMode="auto">
          <a:xfrm>
            <a:off x="0" y="183991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atin typeface="Lucida Grande" charset="0"/>
              </a:rPr>
              <a:t>PASTEURIZED Milk-Fed Rat, weighed 146 grams</a:t>
            </a:r>
          </a:p>
          <a:p>
            <a:pPr eaLnBrk="1" hangingPunct="1"/>
            <a:r>
              <a:rPr lang="en-US">
                <a:latin typeface="Lucida Grande" charset="0"/>
              </a:rPr>
              <a:t>Bones shorter and less dense</a:t>
            </a:r>
          </a:p>
        </p:txBody>
      </p:sp>
      <p:sp>
        <p:nvSpPr>
          <p:cNvPr id="35844" name="Text Box 5"/>
          <p:cNvSpPr txBox="1">
            <a:spLocks noChangeArrowheads="1"/>
          </p:cNvSpPr>
          <p:nvPr/>
        </p:nvSpPr>
        <p:spPr bwMode="auto">
          <a:xfrm>
            <a:off x="1395413" y="5838825"/>
            <a:ext cx="632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sz="2000">
                <a:latin typeface="Lucida Grande" charset="0"/>
              </a:rPr>
              <a:t>One-to-One Exposure of Femur, Tibia and Fibia</a:t>
            </a:r>
          </a:p>
        </p:txBody>
      </p:sp>
      <p:sp>
        <p:nvSpPr>
          <p:cNvPr id="35845" name="Text Box 6"/>
          <p:cNvSpPr txBox="1">
            <a:spLocks noChangeArrowheads="1"/>
          </p:cNvSpPr>
          <p:nvPr/>
        </p:nvSpPr>
        <p:spPr bwMode="auto">
          <a:xfrm>
            <a:off x="1604963" y="1095375"/>
            <a:ext cx="5897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sz="3600">
                <a:latin typeface="Lucida Grande" charset="0"/>
              </a:rPr>
              <a:t>Six-Month Study</a:t>
            </a:r>
            <a:endParaRPr lang="en-US" sz="1800">
              <a:latin typeface="Lucida Grande" charset="0"/>
            </a:endParaRPr>
          </a:p>
        </p:txBody>
      </p:sp>
      <p:sp>
        <p:nvSpPr>
          <p:cNvPr id="35846" name="Rectangle 7"/>
          <p:cNvSpPr>
            <a:spLocks noGrp="1" noChangeArrowheads="1"/>
          </p:cNvSpPr>
          <p:nvPr>
            <p:ph type="title" idx="4294967295"/>
          </p:nvPr>
        </p:nvSpPr>
        <p:spPr>
          <a:xfrm>
            <a:off x="-14288" y="357188"/>
            <a:ext cx="9144001" cy="990600"/>
          </a:xfrm>
        </p:spPr>
        <p:txBody>
          <a:bodyPr/>
          <a:lstStyle/>
          <a:p>
            <a:pPr eaLnBrk="1" hangingPunct="1"/>
            <a:r>
              <a:rPr lang="en-US" sz="4000">
                <a:solidFill>
                  <a:schemeClr val="tx1"/>
                </a:solidFill>
                <a:latin typeface="Lucida Grande" charset="0"/>
              </a:rPr>
              <a:t>Bone Development</a:t>
            </a:r>
          </a:p>
        </p:txBody>
      </p:sp>
      <p:pic>
        <p:nvPicPr>
          <p:cNvPr id="35847" name="Picture 9" descr="Trad3_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1613"/>
            <a:ext cx="5334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C24C5BC-900C-4772-8F98-C90BC6B52511}" type="slidenum">
              <a:rPr lang="en-US" sz="1400">
                <a:latin typeface="Lucida Grande" charset="0"/>
              </a:rPr>
              <a:pPr eaLnBrk="1" hangingPunct="1"/>
              <a:t>86</a:t>
            </a:fld>
            <a:endParaRPr lang="en-US" sz="1400">
              <a:latin typeface="Lucida Grande" charset="0"/>
            </a:endParaRPr>
          </a:p>
        </p:txBody>
      </p:sp>
    </p:spTree>
    <p:extLst>
      <p:ext uri="{BB962C8B-B14F-4D97-AF65-F5344CB8AC3E}">
        <p14:creationId xmlns:p14="http://schemas.microsoft.com/office/powerpoint/2010/main" val="296295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79488" y="847725"/>
            <a:ext cx="8031162" cy="838200"/>
          </a:xfrm>
        </p:spPr>
        <p:txBody>
          <a:bodyPr/>
          <a:lstStyle/>
          <a:p>
            <a:pPr algn="l" eaLnBrk="1" hangingPunct="1"/>
            <a:r>
              <a:rPr lang="en-US" sz="3600">
                <a:latin typeface="Lucida Grande" charset="0"/>
              </a:rPr>
              <a:t>Guinea Pig Studies</a:t>
            </a:r>
            <a:r>
              <a:rPr lang="en-US" sz="3200">
                <a:latin typeface="Lucida Grande" charset="0"/>
              </a:rPr>
              <a:t> </a:t>
            </a:r>
            <a:br>
              <a:rPr lang="en-US" sz="3200">
                <a:latin typeface="Lucida Grande" charset="0"/>
              </a:rPr>
            </a:br>
            <a:r>
              <a:rPr lang="en-US" sz="3200">
                <a:latin typeface="Lucida Grande" charset="0"/>
              </a:rPr>
              <a:t>of Wulzen and Bahrs</a:t>
            </a:r>
            <a:br>
              <a:rPr lang="en-US" sz="3200">
                <a:latin typeface="Lucida Grande" charset="0"/>
              </a:rPr>
            </a:br>
            <a:r>
              <a:rPr lang="en-US" sz="2400">
                <a:latin typeface="Lucida Grande" charset="0"/>
              </a:rPr>
              <a:t>Department of Zoology, </a:t>
            </a:r>
            <a:br>
              <a:rPr lang="en-US" sz="2400">
                <a:latin typeface="Lucida Grande" charset="0"/>
              </a:rPr>
            </a:br>
            <a:r>
              <a:rPr lang="en-US" sz="2400">
                <a:latin typeface="Lucida Grande" charset="0"/>
              </a:rPr>
              <a:t>Oregon State College, 1941</a:t>
            </a:r>
          </a:p>
        </p:txBody>
      </p:sp>
      <p:graphicFrame>
        <p:nvGraphicFramePr>
          <p:cNvPr id="296963" name="Group 3"/>
          <p:cNvGraphicFramePr>
            <a:graphicFrameLocks noGrp="1"/>
          </p:cNvGraphicFramePr>
          <p:nvPr>
            <p:ph idx="1"/>
            <p:extLst>
              <p:ext uri="{D42A27DB-BD31-4B8C-83A1-F6EECF244321}">
                <p14:modId xmlns:p14="http://schemas.microsoft.com/office/powerpoint/2010/main" val="2295981163"/>
              </p:ext>
            </p:extLst>
          </p:nvPr>
        </p:nvGraphicFramePr>
        <p:xfrm>
          <a:off x="928688" y="2443843"/>
          <a:ext cx="7285037" cy="4035426"/>
        </p:xfrm>
        <a:graphic>
          <a:graphicData uri="http://schemas.openxmlformats.org/drawingml/2006/table">
            <a:tbl>
              <a:tblPr/>
              <a:tblGrid>
                <a:gridCol w="2133600">
                  <a:extLst>
                    <a:ext uri="{9D8B030D-6E8A-4147-A177-3AD203B41FA5}">
                      <a16:colId xmlns:a16="http://schemas.microsoft.com/office/drawing/2014/main" val="20000"/>
                    </a:ext>
                  </a:extLst>
                </a:gridCol>
                <a:gridCol w="5151437">
                  <a:extLst>
                    <a:ext uri="{9D8B030D-6E8A-4147-A177-3AD203B41FA5}">
                      <a16:colId xmlns:a16="http://schemas.microsoft.com/office/drawing/2014/main" val="20001"/>
                    </a:ext>
                  </a:extLst>
                </a:gridCol>
              </a:tblGrid>
              <a:tr h="9448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Grande"/>
                        </a:rPr>
                        <a:t>Whole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Grande"/>
                        </a:rPr>
                        <a:t>Raw Milk</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Excellent growth; no abnormalities</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05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Lucida Grande"/>
                        </a:rPr>
                        <a:t>Whole Pasteurized Milk</a:t>
                      </a: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Poor growth; muscle stiffness; emaciation and weakness; death within one year.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Autopsy revealed atrophied muscles streaked with calcification; </a:t>
                      </a:r>
                      <a:r>
                        <a:rPr kumimoji="0" lang="en-US" sz="2400" b="0" i="0" u="none" strike="noStrike" cap="none" normalizeH="0" baseline="0" dirty="0" err="1">
                          <a:ln>
                            <a:noFill/>
                          </a:ln>
                          <a:solidFill>
                            <a:schemeClr val="tx1"/>
                          </a:solidFill>
                          <a:effectLst/>
                          <a:latin typeface="Lucida Grande"/>
                        </a:rPr>
                        <a:t>tricalcium</a:t>
                      </a:r>
                      <a:r>
                        <a:rPr kumimoji="0" lang="en-US" sz="2400" b="0" i="0" u="none" strike="noStrike" cap="none" normalizeH="0" baseline="0" dirty="0">
                          <a:ln>
                            <a:noFill/>
                          </a:ln>
                          <a:solidFill>
                            <a:schemeClr val="tx1"/>
                          </a:solidFill>
                          <a:effectLst/>
                          <a:latin typeface="Lucida Grande"/>
                        </a:rPr>
                        <a:t> deposits under skin, in joints, heart and other organs.</a:t>
                      </a: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6878" name="Text Box 14"/>
          <p:cNvSpPr txBox="1">
            <a:spLocks noChangeArrowheads="1"/>
          </p:cNvSpPr>
          <p:nvPr/>
        </p:nvSpPr>
        <p:spPr bwMode="auto">
          <a:xfrm>
            <a:off x="3333750" y="6034088"/>
            <a:ext cx="525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1800" i="1">
                <a:latin typeface="Lucida Grande" charset="0"/>
              </a:rPr>
              <a:t>American Journal of Physiology 1941, 133, 500</a:t>
            </a:r>
            <a:endParaRPr lang="en-US" sz="1800">
              <a:latin typeface="Lucida Grande" charset="0"/>
            </a:endParaRPr>
          </a:p>
        </p:txBody>
      </p:sp>
      <p:pic>
        <p:nvPicPr>
          <p:cNvPr id="36879" name="Picture 15" descr="iStock_000001077584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88013" y="396875"/>
            <a:ext cx="21209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A9DD11E-D48D-4725-A416-5E279FA488B3}" type="slidenum">
              <a:rPr lang="en-US" sz="1400">
                <a:latin typeface="Lucida Grande" charset="0"/>
              </a:rPr>
              <a:pPr eaLnBrk="1" hangingPunct="1"/>
              <a:t>87</a:t>
            </a:fld>
            <a:endParaRPr lang="en-US" sz="1400">
              <a:latin typeface="Lucida Grande" charset="0"/>
            </a:endParaRPr>
          </a:p>
        </p:txBody>
      </p:sp>
    </p:spTree>
    <p:extLst>
      <p:ext uri="{BB962C8B-B14F-4D97-AF65-F5344CB8AC3E}">
        <p14:creationId xmlns:p14="http://schemas.microsoft.com/office/powerpoint/2010/main" val="2455671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54075" y="657225"/>
            <a:ext cx="8275638" cy="1219200"/>
          </a:xfrm>
        </p:spPr>
        <p:txBody>
          <a:bodyPr/>
          <a:lstStyle/>
          <a:p>
            <a:pPr algn="l" eaLnBrk="1" hangingPunct="1"/>
            <a:r>
              <a:rPr lang="en-US" sz="3600">
                <a:latin typeface="Lucida Grande" charset="0"/>
              </a:rPr>
              <a:t>Rat Studies</a:t>
            </a:r>
            <a:r>
              <a:rPr lang="en-US" sz="3200">
                <a:latin typeface="Lucida Grande" charset="0"/>
              </a:rPr>
              <a:t> </a:t>
            </a:r>
            <a:br>
              <a:rPr lang="en-US" sz="3200">
                <a:latin typeface="Lucida Grande" charset="0"/>
              </a:rPr>
            </a:br>
            <a:r>
              <a:rPr lang="en-US" sz="3200">
                <a:latin typeface="Lucida Grande" charset="0"/>
              </a:rPr>
              <a:t>of Scott &amp; Erf</a:t>
            </a:r>
            <a:br>
              <a:rPr lang="en-US" sz="3200">
                <a:latin typeface="Lucida Grande" charset="0"/>
              </a:rPr>
            </a:br>
            <a:r>
              <a:rPr lang="en-US" sz="2400">
                <a:latin typeface="Lucida Grande" charset="0"/>
              </a:rPr>
              <a:t>Ohio State University, 1931</a:t>
            </a:r>
          </a:p>
        </p:txBody>
      </p:sp>
      <p:graphicFrame>
        <p:nvGraphicFramePr>
          <p:cNvPr id="299011" name="Group 3"/>
          <p:cNvGraphicFramePr>
            <a:graphicFrameLocks noGrp="1"/>
          </p:cNvGraphicFramePr>
          <p:nvPr>
            <p:ph idx="1"/>
          </p:nvPr>
        </p:nvGraphicFramePr>
        <p:xfrm>
          <a:off x="927100" y="2224088"/>
          <a:ext cx="7270750" cy="3238500"/>
        </p:xfrm>
        <a:graphic>
          <a:graphicData uri="http://schemas.openxmlformats.org/drawingml/2006/table">
            <a:tbl>
              <a:tblPr/>
              <a:tblGrid>
                <a:gridCol w="2081213">
                  <a:extLst>
                    <a:ext uri="{9D8B030D-6E8A-4147-A177-3AD203B41FA5}">
                      <a16:colId xmlns:a16="http://schemas.microsoft.com/office/drawing/2014/main" val="20000"/>
                    </a:ext>
                  </a:extLst>
                </a:gridCol>
                <a:gridCol w="5189537">
                  <a:extLst>
                    <a:ext uri="{9D8B030D-6E8A-4147-A177-3AD203B41FA5}">
                      <a16:colId xmlns:a16="http://schemas.microsoft.com/office/drawing/2014/main" val="20001"/>
                    </a:ext>
                  </a:extLst>
                </a:gridCol>
              </a:tblGrid>
              <a:tr h="13178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Grande"/>
                        </a:rPr>
                        <a:t>Whole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Lucida Grande"/>
                        </a:rPr>
                        <a:t>Raw Milk</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Good growth; sleek coat; clear eyes; excellent dispositions; enjoyed being petted.</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206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Lucida Grande"/>
                        </a:rPr>
                        <a:t>Whole Pasteurized Milk</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Lucida Grande"/>
                        </a:rPr>
                        <a:t>Rough coat; slow growth; eyes lacked luster; anemia; loss of vitality and weight; very irritable, often showing a tendency to bite when handled.</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902" name="Text Box 14"/>
          <p:cNvSpPr txBox="1">
            <a:spLocks noChangeArrowheads="1"/>
          </p:cNvSpPr>
          <p:nvPr/>
        </p:nvSpPr>
        <p:spPr bwMode="auto">
          <a:xfrm>
            <a:off x="3290888" y="5715000"/>
            <a:ext cx="5629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1800" i="1">
                <a:latin typeface="Lucida Grande" charset="0"/>
              </a:rPr>
              <a:t>Jersey Bulletin  1931  50:210-211;224-226, 237</a:t>
            </a:r>
            <a:endParaRPr lang="en-US" sz="1800">
              <a:latin typeface="Lucida Grande" charset="0"/>
            </a:endParaRPr>
          </a:p>
        </p:txBody>
      </p:sp>
      <p:pic>
        <p:nvPicPr>
          <p:cNvPr id="37903" name="Picture 15" descr="iStock_000001044394Sma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81600" y="228600"/>
            <a:ext cx="284956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ED5B3E4-427F-4BC5-8533-F9130552B811}" type="slidenum">
              <a:rPr lang="en-US" sz="1400">
                <a:latin typeface="Lucida Grande" charset="0"/>
              </a:rPr>
              <a:pPr eaLnBrk="1" hangingPunct="1"/>
              <a:t>88</a:t>
            </a:fld>
            <a:endParaRPr lang="en-US" sz="1400">
              <a:latin typeface="Lucida Grande" charset="0"/>
            </a:endParaRPr>
          </a:p>
        </p:txBody>
      </p:sp>
    </p:spTree>
    <p:extLst>
      <p:ext uri="{BB962C8B-B14F-4D97-AF65-F5344CB8AC3E}">
        <p14:creationId xmlns:p14="http://schemas.microsoft.com/office/powerpoint/2010/main" val="16785380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66750" y="328613"/>
            <a:ext cx="7772400" cy="1066800"/>
          </a:xfrm>
        </p:spPr>
        <p:txBody>
          <a:bodyPr/>
          <a:lstStyle/>
          <a:p>
            <a:pPr eaLnBrk="1" hangingPunct="1"/>
            <a:r>
              <a:rPr lang="en-US" sz="4000" b="1" cap="all" dirty="0">
                <a:solidFill>
                  <a:srgbClr val="0099CC"/>
                </a:solidFill>
                <a:latin typeface="Lucida Grande" charset="0"/>
              </a:rPr>
              <a:t>The Milk Cure</a:t>
            </a:r>
          </a:p>
        </p:txBody>
      </p:sp>
      <p:sp>
        <p:nvSpPr>
          <p:cNvPr id="38915" name="Text Box 3"/>
          <p:cNvSpPr txBox="1">
            <a:spLocks noChangeArrowheads="1"/>
          </p:cNvSpPr>
          <p:nvPr/>
        </p:nvSpPr>
        <p:spPr bwMode="auto">
          <a:xfrm>
            <a:off x="814388" y="1266825"/>
            <a:ext cx="7315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b="1">
                <a:latin typeface="Lucida Grande" charset="0"/>
              </a:rPr>
              <a:t>ANCIENT:</a:t>
            </a:r>
            <a:r>
              <a:rPr lang="en-US">
                <a:latin typeface="Lucida Grande" charset="0"/>
              </a:rPr>
              <a:t> Since ancient times, an exclusive raw milk diet has been used to cure many diseases.</a:t>
            </a:r>
          </a:p>
          <a:p>
            <a:pPr algn="l" eaLnBrk="1" hangingPunct="1">
              <a:spcBef>
                <a:spcPct val="50000"/>
              </a:spcBef>
            </a:pPr>
            <a:r>
              <a:rPr lang="en-US" b="1">
                <a:latin typeface="Lucida Grande" charset="0"/>
              </a:rPr>
              <a:t>MAYO CLINIC:</a:t>
            </a:r>
            <a:r>
              <a:rPr lang="en-US">
                <a:latin typeface="Lucida Grande" charset="0"/>
              </a:rPr>
              <a:t> In the early 1900s, the </a:t>
            </a:r>
            <a:r>
              <a:rPr lang="ja-JP" altLang="en-US">
                <a:latin typeface="Lucida Grande" charset="0"/>
              </a:rPr>
              <a:t>“</a:t>
            </a:r>
            <a:r>
              <a:rPr lang="en-US" altLang="ja-JP">
                <a:latin typeface="Lucida Grande" charset="0"/>
              </a:rPr>
              <a:t>Milk Cure</a:t>
            </a:r>
            <a:r>
              <a:rPr lang="ja-JP" altLang="en-US">
                <a:latin typeface="Lucida Grande" charset="0"/>
              </a:rPr>
              <a:t>”</a:t>
            </a:r>
            <a:r>
              <a:rPr lang="en-US" altLang="ja-JP">
                <a:latin typeface="Lucida Grande" charset="0"/>
              </a:rPr>
              <a:t> was used at the Mayo Clinic to successfully treat cancer, weight loss, kidney disease, allergies, skin problems, urinary tract problems, prostate problems, chronic fatigue and many other chronic conditions.</a:t>
            </a:r>
          </a:p>
          <a:p>
            <a:pPr algn="l" eaLnBrk="1" hangingPunct="1">
              <a:spcBef>
                <a:spcPct val="50000"/>
              </a:spcBef>
            </a:pPr>
            <a:r>
              <a:rPr lang="en-US" b="1">
                <a:latin typeface="Lucida Grande" charset="0"/>
              </a:rPr>
              <a:t>ONLY WITH RAW MILK:</a:t>
            </a:r>
            <a:r>
              <a:rPr lang="en-US">
                <a:latin typeface="Lucida Grande" charset="0"/>
              </a:rPr>
              <a:t> The Milk Cure only works with raw milk; pasteurized milk does not have these curative powers.</a:t>
            </a:r>
          </a:p>
        </p:txBody>
      </p:sp>
      <p:sp>
        <p:nvSpPr>
          <p:cNvPr id="38916" name="Text Box 4"/>
          <p:cNvSpPr txBox="1">
            <a:spLocks noChangeArrowheads="1"/>
          </p:cNvSpPr>
          <p:nvPr/>
        </p:nvSpPr>
        <p:spPr bwMode="auto">
          <a:xfrm>
            <a:off x="1755775" y="5872163"/>
            <a:ext cx="6954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sz="1800">
                <a:latin typeface="Lucida Grande" charset="0"/>
              </a:rPr>
              <a:t>Crewe, JR. Raw Milk Cures Many Diseases, www.realmilk.com</a:t>
            </a:r>
          </a:p>
        </p:txBody>
      </p:sp>
      <p:sp>
        <p:nvSpPr>
          <p:cNvPr id="3891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0A631A3-CA03-40C3-835C-1856E23A7056}" type="slidenum">
              <a:rPr lang="en-US" sz="1400">
                <a:latin typeface="Lucida Grande" charset="0"/>
              </a:rPr>
              <a:pPr eaLnBrk="1" hangingPunct="1"/>
              <a:t>89</a:t>
            </a:fld>
            <a:endParaRPr lang="en-US" sz="1400">
              <a:latin typeface="Lucida Grande" charset="0"/>
            </a:endParaRPr>
          </a:p>
        </p:txBody>
      </p:sp>
    </p:spTree>
    <p:extLst>
      <p:ext uri="{BB962C8B-B14F-4D97-AF65-F5344CB8AC3E}">
        <p14:creationId xmlns:p14="http://schemas.microsoft.com/office/powerpoint/2010/main" val="1851816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2625" y="2862263"/>
            <a:ext cx="7772400" cy="1143000"/>
          </a:xfrm>
        </p:spPr>
        <p:txBody>
          <a:bodyPr/>
          <a:lstStyle/>
          <a:p>
            <a:r>
              <a:rPr lang="en-US" sz="3600" dirty="0"/>
              <a:t>Salad Dressing 6</a:t>
            </a:r>
          </a:p>
        </p:txBody>
      </p:sp>
      <p:pic>
        <p:nvPicPr>
          <p:cNvPr id="4" name="Picture 3" descr="NT PowerPoint 513 - Edited (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4025" y="690563"/>
            <a:ext cx="8229600" cy="5486400"/>
          </a:xfrm>
          <a:prstGeom prst="rect">
            <a:avLst/>
          </a:prstGeom>
          <a:ln w="12700" cmpd="sng">
            <a:solidFill>
              <a:srgbClr val="000000"/>
            </a:solidFill>
            <a:miter lim="800000"/>
          </a:ln>
        </p:spPr>
      </p:pic>
      <p:sp>
        <p:nvSpPr>
          <p:cNvPr id="3" name="Slide Number Placeholder 2"/>
          <p:cNvSpPr>
            <a:spLocks noGrp="1"/>
          </p:cNvSpPr>
          <p:nvPr>
            <p:ph type="sldNum" sz="quarter" idx="12"/>
          </p:nvPr>
        </p:nvSpPr>
        <p:spPr/>
        <p:txBody>
          <a:bodyPr/>
          <a:lstStyle/>
          <a:p>
            <a:pPr>
              <a:defRPr/>
            </a:pPr>
            <a:fld id="{F4C2CD96-F40F-D44A-BBA3-74B283F389DB}" type="slidenum">
              <a:rPr lang="en-US" smtClean="0"/>
              <a:pPr>
                <a:defRPr/>
              </a:pPr>
              <a:t>9</a:t>
            </a:fld>
            <a:endParaRPr lang="en-US" dirty="0"/>
          </a:p>
        </p:txBody>
      </p:sp>
    </p:spTree>
    <p:extLst>
      <p:ext uri="{BB962C8B-B14F-4D97-AF65-F5344CB8AC3E}">
        <p14:creationId xmlns:p14="http://schemas.microsoft.com/office/powerpoint/2010/main" val="9699119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381000"/>
            <a:ext cx="9144000" cy="1066800"/>
          </a:xfrm>
        </p:spPr>
        <p:txBody>
          <a:bodyPr/>
          <a:lstStyle/>
          <a:p>
            <a:pPr eaLnBrk="1" hangingPunct="1"/>
            <a:r>
              <a:rPr lang="en-US" b="1" cap="all" dirty="0">
                <a:solidFill>
                  <a:srgbClr val="C00000"/>
                </a:solidFill>
                <a:latin typeface="Lucida Grande" charset="0"/>
              </a:rPr>
              <a:t>Asthma &amp; Raw Milk </a:t>
            </a:r>
            <a:r>
              <a:rPr lang="en-US" b="1" dirty="0">
                <a:solidFill>
                  <a:srgbClr val="C00000"/>
                </a:solidFill>
                <a:latin typeface="Lucida Grande" charset="0"/>
              </a:rPr>
              <a:t>– 2007</a:t>
            </a:r>
          </a:p>
        </p:txBody>
      </p:sp>
      <p:sp>
        <p:nvSpPr>
          <p:cNvPr id="39939" name="Rectangle 3"/>
          <p:cNvSpPr>
            <a:spLocks noGrp="1" noChangeArrowheads="1"/>
          </p:cNvSpPr>
          <p:nvPr>
            <p:ph type="body" idx="1"/>
          </p:nvPr>
        </p:nvSpPr>
        <p:spPr>
          <a:xfrm>
            <a:off x="449943" y="1411518"/>
            <a:ext cx="8258627" cy="4495800"/>
          </a:xfrm>
        </p:spPr>
        <p:txBody>
          <a:bodyPr/>
          <a:lstStyle/>
          <a:p>
            <a:pPr marL="0" indent="0" eaLnBrk="1" hangingPunct="1">
              <a:lnSpc>
                <a:spcPct val="90000"/>
              </a:lnSpc>
              <a:buFontTx/>
              <a:buNone/>
            </a:pPr>
            <a:r>
              <a:rPr lang="en-US" sz="2800" dirty="0">
                <a:latin typeface="Lucida Grande" charset="0"/>
              </a:rPr>
              <a:t>RAW MILK STRONGEST FACTOR: In a study of 14,893 children aged 5-13, consumption of raw milk was the strongest factor in reducing the risk of asthma and allergy, whether the children lived on a farm or not. </a:t>
            </a:r>
          </a:p>
          <a:p>
            <a:pPr marL="0" indent="0" eaLnBrk="1" hangingPunct="1">
              <a:lnSpc>
                <a:spcPct val="90000"/>
              </a:lnSpc>
              <a:buFontTx/>
              <a:buNone/>
            </a:pPr>
            <a:endParaRPr lang="en-US" sz="2800" dirty="0">
              <a:latin typeface="Lucida Grande" charset="0"/>
            </a:endParaRPr>
          </a:p>
          <a:p>
            <a:pPr marL="0" indent="0" eaLnBrk="1" hangingPunct="1">
              <a:lnSpc>
                <a:spcPct val="90000"/>
              </a:lnSpc>
              <a:buFontTx/>
              <a:buNone/>
            </a:pPr>
            <a:r>
              <a:rPr lang="en-US" sz="2800" dirty="0">
                <a:latin typeface="Lucida Grande" charset="0"/>
              </a:rPr>
              <a:t>FIRST YEAR OF LIFE: The benefits were greatest when consumption of farm milk began during the first year of life. </a:t>
            </a:r>
          </a:p>
          <a:p>
            <a:pPr marL="0" indent="0" eaLnBrk="1" hangingPunct="1">
              <a:lnSpc>
                <a:spcPct val="90000"/>
              </a:lnSpc>
              <a:buFontTx/>
              <a:buNone/>
            </a:pPr>
            <a:endParaRPr lang="en-US" sz="2800" dirty="0">
              <a:latin typeface="Lucida Grande" charset="0"/>
            </a:endParaRPr>
          </a:p>
          <a:p>
            <a:pPr marL="0" indent="0" eaLnBrk="1" hangingPunct="1">
              <a:lnSpc>
                <a:spcPct val="90000"/>
              </a:lnSpc>
              <a:buFontTx/>
              <a:buNone/>
            </a:pPr>
            <a:r>
              <a:rPr lang="en-US" sz="2800" dirty="0">
                <a:latin typeface="Lucida Grande" charset="0"/>
              </a:rPr>
              <a:t>NINE DEATHS per day from asthma in the U.S.</a:t>
            </a:r>
          </a:p>
          <a:p>
            <a:pPr marL="0" indent="0" algn="r" eaLnBrk="1" hangingPunct="1">
              <a:lnSpc>
                <a:spcPct val="90000"/>
              </a:lnSpc>
              <a:buFontTx/>
              <a:buNone/>
            </a:pPr>
            <a:r>
              <a:rPr lang="en-US" sz="1400" i="1" dirty="0">
                <a:latin typeface="Lucida Grande" charset="0"/>
              </a:rPr>
              <a:t>Clinical &amp; Experimental Allergy</a:t>
            </a:r>
            <a:r>
              <a:rPr lang="en-US" sz="1400" dirty="0">
                <a:latin typeface="Lucida Grande" charset="0"/>
              </a:rPr>
              <a:t>. 2007 May; 35(5) 627-630.  </a:t>
            </a:r>
            <a:r>
              <a:rPr lang="en-US" sz="2400" dirty="0">
                <a:latin typeface="Lucida Grande" charset="0"/>
              </a:rPr>
              <a:t> </a:t>
            </a:r>
            <a:br>
              <a:rPr lang="en-US" sz="2400" dirty="0">
                <a:latin typeface="Lucida Grande" charset="0"/>
              </a:rPr>
            </a:br>
            <a:endParaRPr lang="en-US" sz="2400" dirty="0">
              <a:latin typeface="Lucida Grande" charset="0"/>
            </a:endParaRPr>
          </a:p>
        </p:txBody>
      </p:sp>
      <p:sp>
        <p:nvSpPr>
          <p:cNvPr id="399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FF80962-DE71-4CE5-8024-4725F6C3DEA9}" type="slidenum">
              <a:rPr lang="en-US" sz="1400">
                <a:latin typeface="Lucida Grande" charset="0"/>
              </a:rPr>
              <a:pPr eaLnBrk="1" hangingPunct="1"/>
              <a:t>90</a:t>
            </a:fld>
            <a:endParaRPr lang="en-US" sz="1400">
              <a:latin typeface="Lucida Grande" charset="0"/>
            </a:endParaRPr>
          </a:p>
        </p:txBody>
      </p:sp>
    </p:spTree>
    <p:extLst>
      <p:ext uri="{BB962C8B-B14F-4D97-AF65-F5344CB8AC3E}">
        <p14:creationId xmlns:p14="http://schemas.microsoft.com/office/powerpoint/2010/main" val="37028886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457200"/>
            <a:ext cx="7772400" cy="914400"/>
          </a:xfrm>
        </p:spPr>
        <p:txBody>
          <a:bodyPr/>
          <a:lstStyle/>
          <a:p>
            <a:pPr eaLnBrk="1" hangingPunct="1"/>
            <a:r>
              <a:rPr lang="en-US" b="1" cap="all" dirty="0">
                <a:solidFill>
                  <a:srgbClr val="0099CC"/>
                </a:solidFill>
                <a:latin typeface="Lucida Grande" charset="0"/>
              </a:rPr>
              <a:t>Lactose Intolerance</a:t>
            </a:r>
          </a:p>
        </p:txBody>
      </p:sp>
      <p:sp>
        <p:nvSpPr>
          <p:cNvPr id="41987" name="Text Box 3"/>
          <p:cNvSpPr txBox="1">
            <a:spLocks noChangeArrowheads="1"/>
          </p:cNvSpPr>
          <p:nvPr/>
        </p:nvSpPr>
        <p:spPr bwMode="auto">
          <a:xfrm>
            <a:off x="381000" y="1447800"/>
            <a:ext cx="80772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algn="l" eaLnBrk="1" hangingPunct="1">
              <a:spcBef>
                <a:spcPct val="50000"/>
              </a:spcBef>
              <a:buFont typeface="Arial" pitchFamily="34" charset="0"/>
              <a:buNone/>
            </a:pPr>
            <a:r>
              <a:rPr lang="en-US" sz="2600" dirty="0">
                <a:latin typeface="Lucida Grande" charset="0"/>
              </a:rPr>
              <a:t>29 MILLION: Results from a survey by Opinion Research Corporation (commissioned by the Weston A. Price Foundation) indicate that about 29 million Americans are lactose intolerant.</a:t>
            </a:r>
          </a:p>
          <a:p>
            <a:pPr lvl="1" algn="l" eaLnBrk="1" hangingPunct="1">
              <a:spcBef>
                <a:spcPct val="50000"/>
              </a:spcBef>
              <a:buFont typeface="Arial" pitchFamily="34" charset="0"/>
              <a:buNone/>
            </a:pPr>
            <a:r>
              <a:rPr lang="en-US" sz="2600" dirty="0">
                <a:latin typeface="Lucida Grande" charset="0"/>
              </a:rPr>
              <a:t>RAW MILK OK FOR 82 PERCENT: Results from a private survey carried out in Michigan indicate that 82 percent of those diagnosed as lactose intolerant can drink raw milk without problem.</a:t>
            </a:r>
          </a:p>
          <a:p>
            <a:pPr lvl="1" algn="l" eaLnBrk="1" hangingPunct="1">
              <a:spcBef>
                <a:spcPct val="50000"/>
              </a:spcBef>
              <a:buFont typeface="Arial" pitchFamily="34" charset="0"/>
              <a:buNone/>
            </a:pPr>
            <a:r>
              <a:rPr lang="en-US" sz="2600" dirty="0">
                <a:latin typeface="Lucida Grande" charset="0"/>
              </a:rPr>
              <a:t>24 MILLION COULD BENEFIT: Thus, 24 million Americans diagnosed as lactose intolerant could benefit from raw milk.</a:t>
            </a:r>
          </a:p>
        </p:txBody>
      </p:sp>
      <p:sp>
        <p:nvSpPr>
          <p:cNvPr id="419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AD448FA-3C9B-41A2-B2AE-A0294D8E5FBC}" type="slidenum">
              <a:rPr lang="en-US" sz="1400">
                <a:latin typeface="Lucida Grande" charset="0"/>
              </a:rPr>
              <a:pPr eaLnBrk="1" hangingPunct="1"/>
              <a:t>91</a:t>
            </a:fld>
            <a:endParaRPr lang="en-US" sz="1400">
              <a:latin typeface="Lucida Grande" charset="0"/>
            </a:endParaRPr>
          </a:p>
        </p:txBody>
      </p:sp>
    </p:spTree>
    <p:extLst>
      <p:ext uri="{BB962C8B-B14F-4D97-AF65-F5344CB8AC3E}">
        <p14:creationId xmlns:p14="http://schemas.microsoft.com/office/powerpoint/2010/main" val="3225586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b="1" dirty="0">
                <a:solidFill>
                  <a:srgbClr val="00B050"/>
                </a:solidFill>
              </a:rPr>
              <a:t>RAW MILK &amp; GLUTATHIONE</a:t>
            </a:r>
          </a:p>
        </p:txBody>
      </p:sp>
      <p:sp>
        <p:nvSpPr>
          <p:cNvPr id="3" name="Content Placeholder 2"/>
          <p:cNvSpPr>
            <a:spLocks noGrp="1"/>
          </p:cNvSpPr>
          <p:nvPr>
            <p:ph idx="1"/>
          </p:nvPr>
        </p:nvSpPr>
        <p:spPr/>
        <p:txBody>
          <a:bodyPr/>
          <a:lstStyle/>
          <a:p>
            <a:pPr>
              <a:defRPr/>
            </a:pPr>
            <a:r>
              <a:rPr lang="en-US" sz="2800" dirty="0"/>
              <a:t>Glutathione: Key compound for detoxification</a:t>
            </a:r>
          </a:p>
          <a:p>
            <a:pPr>
              <a:defRPr/>
            </a:pPr>
            <a:r>
              <a:rPr lang="en-US" sz="2800" dirty="0"/>
              <a:t>High levels in whey protein</a:t>
            </a:r>
          </a:p>
          <a:p>
            <a:pPr>
              <a:defRPr/>
            </a:pPr>
            <a:r>
              <a:rPr lang="en-US" sz="2800" dirty="0"/>
              <a:t>Research in 1991 discovered that whey proteins only boost glutathione status in their raw, </a:t>
            </a:r>
            <a:r>
              <a:rPr lang="en-US" sz="2800" dirty="0" err="1"/>
              <a:t>undenatured</a:t>
            </a:r>
            <a:r>
              <a:rPr lang="en-US" sz="2800" dirty="0"/>
              <a:t> state</a:t>
            </a:r>
            <a:r>
              <a:rPr lang="en-US" sz="2800" i="1" dirty="0"/>
              <a:t>.</a:t>
            </a:r>
          </a:p>
          <a:p>
            <a:pPr>
              <a:defRPr/>
            </a:pPr>
            <a:r>
              <a:rPr lang="en-US" sz="2800" dirty="0"/>
              <a:t>Explains the success of the Milk Cure </a:t>
            </a:r>
          </a:p>
          <a:p>
            <a:pPr>
              <a:defRPr/>
            </a:pPr>
            <a:endParaRPr lang="en-US" dirty="0"/>
          </a:p>
          <a:p>
            <a:pPr marL="0" indent="0">
              <a:buFontTx/>
              <a:buNone/>
              <a:defRPr/>
            </a:pPr>
            <a:r>
              <a:rPr lang="en-US" sz="1400" dirty="0"/>
              <a:t>Source: http://www.westonaprice.org/blogs/cmasterjohn/2010/09/11/the-biochemical-magic-of-raw-milk-and-other-raw-foods-glutathione</a:t>
            </a:r>
            <a:endParaRPr lang="en-US" dirty="0"/>
          </a:p>
        </p:txBody>
      </p:sp>
      <p:sp>
        <p:nvSpPr>
          <p:cNvPr id="10752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B618FCE7-0B5B-4A57-8B9A-862282BD5062}" type="slidenum">
              <a:rPr lang="en-US" sz="1400" smtClean="0"/>
              <a:pPr eaLnBrk="1" hangingPunct="1"/>
              <a:t>92</a:t>
            </a:fld>
            <a:endParaRPr lang="en-US" sz="1400"/>
          </a:p>
        </p:txBody>
      </p:sp>
    </p:spTree>
    <p:extLst>
      <p:ext uri="{BB962C8B-B14F-4D97-AF65-F5344CB8AC3E}">
        <p14:creationId xmlns:p14="http://schemas.microsoft.com/office/powerpoint/2010/main" val="20139239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a:solidFill>
                  <a:srgbClr val="FF0000"/>
                </a:solidFill>
              </a:rPr>
              <a:t>RAW MILK FOR CHILDREN</a:t>
            </a:r>
          </a:p>
        </p:txBody>
      </p:sp>
      <p:sp>
        <p:nvSpPr>
          <p:cNvPr id="3" name="Content Placeholder 2"/>
          <p:cNvSpPr>
            <a:spLocks noGrp="1"/>
          </p:cNvSpPr>
          <p:nvPr>
            <p:ph idx="1"/>
          </p:nvPr>
        </p:nvSpPr>
        <p:spPr>
          <a:xfrm>
            <a:off x="457200" y="1295400"/>
            <a:ext cx="8382000" cy="4114800"/>
          </a:xfrm>
        </p:spPr>
        <p:txBody>
          <a:bodyPr/>
          <a:lstStyle/>
          <a:p>
            <a:r>
              <a:rPr lang="en-US" sz="2800" dirty="0"/>
              <a:t>Calcium for optimal growth, strong bones, strong teeth.</a:t>
            </a:r>
          </a:p>
          <a:p>
            <a:r>
              <a:rPr lang="en-US" sz="2800" dirty="0"/>
              <a:t>Protection against asthma, allergies, eczema</a:t>
            </a:r>
          </a:p>
          <a:p>
            <a:r>
              <a:rPr lang="en-US" sz="2800" dirty="0"/>
              <a:t>Builds immune system.</a:t>
            </a:r>
          </a:p>
          <a:p>
            <a:r>
              <a:rPr lang="en-US" sz="2800" dirty="0"/>
              <a:t>Glutathione for protection against toxins.</a:t>
            </a:r>
          </a:p>
          <a:p>
            <a:r>
              <a:rPr lang="en-US" sz="2800" dirty="0"/>
              <a:t>Builds healthy gut wall.</a:t>
            </a:r>
          </a:p>
        </p:txBody>
      </p:sp>
      <p:sp>
        <p:nvSpPr>
          <p:cNvPr id="4" name="Slide Number Placeholder 3"/>
          <p:cNvSpPr>
            <a:spLocks noGrp="1"/>
          </p:cNvSpPr>
          <p:nvPr>
            <p:ph type="sldNum" sz="quarter" idx="12"/>
          </p:nvPr>
        </p:nvSpPr>
        <p:spPr/>
        <p:txBody>
          <a:bodyPr/>
          <a:lstStyle/>
          <a:p>
            <a:pPr>
              <a:defRPr/>
            </a:pPr>
            <a:fld id="{E07083C4-809E-4D10-9148-7E335086982B}" type="slidenum">
              <a:rPr lang="en-US" smtClean="0"/>
              <a:pPr>
                <a:defRPr/>
              </a:pPr>
              <a:t>93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288934"/>
            <a:ext cx="3352800" cy="22311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886" y="3657600"/>
            <a:ext cx="2438400" cy="2862470"/>
          </a:xfrm>
          <a:prstGeom prst="rect">
            <a:avLst/>
          </a:prstGeom>
        </p:spPr>
      </p:pic>
    </p:spTree>
    <p:extLst>
      <p:ext uri="{BB962C8B-B14F-4D97-AF65-F5344CB8AC3E}">
        <p14:creationId xmlns:p14="http://schemas.microsoft.com/office/powerpoint/2010/main" val="21196524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a:xfrm>
            <a:off x="685800" y="362862"/>
            <a:ext cx="7772400" cy="1143000"/>
          </a:xfrm>
        </p:spPr>
        <p:txBody>
          <a:bodyPr/>
          <a:lstStyle/>
          <a:p>
            <a:r>
              <a:rPr lang="en-US" sz="3600" dirty="0"/>
              <a:t>Microscopic Structure of Raw Milk</a:t>
            </a:r>
          </a:p>
        </p:txBody>
      </p:sp>
      <p:sp>
        <p:nvSpPr>
          <p:cNvPr id="9216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5E961D78-2969-4B72-A468-48097BF1B3D2}" type="slidenum">
              <a:rPr lang="en-US" sz="1400" smtClean="0"/>
              <a:pPr eaLnBrk="1" hangingPunct="1"/>
              <a:t>94</a:t>
            </a:fld>
            <a:endParaRPr lang="en-US" sz="1400"/>
          </a:p>
        </p:txBody>
      </p:sp>
      <p:pic>
        <p:nvPicPr>
          <p:cNvPr id="92164"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0" y="12954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8088" y="12954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Box 5"/>
          <p:cNvSpPr txBox="1">
            <a:spLocks noChangeArrowheads="1"/>
          </p:cNvSpPr>
          <p:nvPr/>
        </p:nvSpPr>
        <p:spPr bwMode="auto">
          <a:xfrm>
            <a:off x="762000" y="4191000"/>
            <a:ext cx="368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buFontTx/>
              <a:buNone/>
            </a:pPr>
            <a:r>
              <a:rPr lang="en-US"/>
              <a:t>Raw milk magnified 175 times. Complex colloidal structure similar to that of all life forms.  Raw milk is a “living” food.</a:t>
            </a:r>
          </a:p>
        </p:txBody>
      </p:sp>
      <p:sp>
        <p:nvSpPr>
          <p:cNvPr id="92167" name="TextBox 6"/>
          <p:cNvSpPr txBox="1">
            <a:spLocks noChangeArrowheads="1"/>
          </p:cNvSpPr>
          <p:nvPr/>
        </p:nvSpPr>
        <p:spPr bwMode="auto">
          <a:xfrm>
            <a:off x="5018088" y="4038600"/>
            <a:ext cx="38973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buFontTx/>
              <a:buNone/>
            </a:pPr>
            <a:r>
              <a:rPr lang="en-US"/>
              <a:t>Pasteurized milk magnified 175 times. Complex colloidal structure is lost.  Pasteurized milk is “lifeless.”</a:t>
            </a:r>
          </a:p>
        </p:txBody>
      </p:sp>
      <p:sp>
        <p:nvSpPr>
          <p:cNvPr id="92168" name="TextBox 7"/>
          <p:cNvSpPr txBox="1">
            <a:spLocks noChangeArrowheads="1"/>
          </p:cNvSpPr>
          <p:nvPr/>
        </p:nvSpPr>
        <p:spPr bwMode="auto">
          <a:xfrm>
            <a:off x="3581400" y="6172200"/>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algn="r" eaLnBrk="1" hangingPunct="1">
              <a:buFontTx/>
              <a:buNone/>
            </a:pPr>
            <a:r>
              <a:rPr lang="en-US" sz="1400"/>
              <a:t>Photographs by Dr. Beverly Rubik</a:t>
            </a:r>
          </a:p>
        </p:txBody>
      </p:sp>
    </p:spTree>
    <p:extLst>
      <p:ext uri="{BB962C8B-B14F-4D97-AF65-F5344CB8AC3E}">
        <p14:creationId xmlns:p14="http://schemas.microsoft.com/office/powerpoint/2010/main" val="19658055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itle 1"/>
          <p:cNvSpPr>
            <a:spLocks noGrp="1"/>
          </p:cNvSpPr>
          <p:nvPr>
            <p:ph type="title"/>
          </p:nvPr>
        </p:nvSpPr>
        <p:spPr>
          <a:xfrm>
            <a:off x="685800" y="435432"/>
            <a:ext cx="7772400" cy="1143000"/>
          </a:xfrm>
        </p:spPr>
        <p:txBody>
          <a:bodyPr/>
          <a:lstStyle/>
          <a:p>
            <a:r>
              <a:rPr lang="en-US" sz="3600" dirty="0"/>
              <a:t>Microscopic Structure of Raw Milk</a:t>
            </a:r>
          </a:p>
        </p:txBody>
      </p:sp>
      <p:sp>
        <p:nvSpPr>
          <p:cNvPr id="9318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EB62342D-AB59-4B25-A88B-8F100CC7AB41}" type="slidenum">
              <a:rPr lang="en-US" sz="1400" smtClean="0"/>
              <a:pPr eaLnBrk="1" hangingPunct="1"/>
              <a:t>95</a:t>
            </a:fld>
            <a:endParaRPr lang="en-US" sz="1400"/>
          </a:p>
        </p:txBody>
      </p:sp>
      <p:pic>
        <p:nvPicPr>
          <p:cNvPr id="93188"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0" y="12954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5"/>
          <p:cNvSpPr txBox="1">
            <a:spLocks noChangeArrowheads="1"/>
          </p:cNvSpPr>
          <p:nvPr/>
        </p:nvSpPr>
        <p:spPr bwMode="auto">
          <a:xfrm>
            <a:off x="762000" y="4191000"/>
            <a:ext cx="368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buFontTx/>
              <a:buNone/>
            </a:pPr>
            <a:r>
              <a:rPr lang="en-US"/>
              <a:t>Raw milk magnified 175 times. Complex colloidal structure similar to that of all life forms.  Raw milk is a “living” food.</a:t>
            </a:r>
          </a:p>
        </p:txBody>
      </p:sp>
      <p:sp>
        <p:nvSpPr>
          <p:cNvPr id="93190" name="TextBox 6"/>
          <p:cNvSpPr txBox="1">
            <a:spLocks noChangeArrowheads="1"/>
          </p:cNvSpPr>
          <p:nvPr/>
        </p:nvSpPr>
        <p:spPr bwMode="auto">
          <a:xfrm>
            <a:off x="5018088" y="4038600"/>
            <a:ext cx="3897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buFontTx/>
              <a:buNone/>
            </a:pPr>
            <a:r>
              <a:rPr lang="en-US"/>
              <a:t>Amoeba—cellular structure similar to that of raw milk.</a:t>
            </a:r>
          </a:p>
        </p:txBody>
      </p:sp>
      <p:sp>
        <p:nvSpPr>
          <p:cNvPr id="93191" name="TextBox 7"/>
          <p:cNvSpPr txBox="1">
            <a:spLocks noChangeArrowheads="1"/>
          </p:cNvSpPr>
          <p:nvPr/>
        </p:nvSpPr>
        <p:spPr bwMode="auto">
          <a:xfrm>
            <a:off x="3581400" y="6172200"/>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algn="r" eaLnBrk="1" hangingPunct="1">
              <a:buFontTx/>
              <a:buNone/>
            </a:pPr>
            <a:r>
              <a:rPr lang="en-US" sz="1400"/>
              <a:t>Photographs by Dr. Beverly Rubik</a:t>
            </a:r>
          </a:p>
        </p:txBody>
      </p:sp>
      <p:pic>
        <p:nvPicPr>
          <p:cNvPr id="93192" name="Picture 8"/>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87900" y="1277938"/>
            <a:ext cx="3898900"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6683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t>Similarity of Life Forms</a:t>
            </a:r>
          </a:p>
        </p:txBody>
      </p:sp>
      <p:sp>
        <p:nvSpPr>
          <p:cNvPr id="9421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4C4C2AD5-0742-4EB0-901D-5133AC0E6F06}" type="slidenum">
              <a:rPr lang="en-US" sz="1400" smtClean="0"/>
              <a:pPr eaLnBrk="1" hangingPunct="1"/>
              <a:t>96</a:t>
            </a:fld>
            <a:endParaRPr lang="en-US" sz="1400"/>
          </a:p>
        </p:txBody>
      </p:sp>
      <p:pic>
        <p:nvPicPr>
          <p:cNvPr id="942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712" y="1554617"/>
            <a:ext cx="3990109"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0258" y="1554617"/>
            <a:ext cx="34290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6676" y="4297363"/>
            <a:ext cx="3056163" cy="229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5118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Title 1"/>
          <p:cNvSpPr>
            <a:spLocks noGrp="1"/>
          </p:cNvSpPr>
          <p:nvPr>
            <p:ph type="title"/>
          </p:nvPr>
        </p:nvSpPr>
        <p:spPr>
          <a:xfrm>
            <a:off x="685800" y="246750"/>
            <a:ext cx="7772400" cy="1143000"/>
          </a:xfrm>
        </p:spPr>
        <p:txBody>
          <a:bodyPr/>
          <a:lstStyle/>
          <a:p>
            <a:r>
              <a:rPr lang="en-US" sz="3600" dirty="0"/>
              <a:t>Microscopic Structure of Raw Milk</a:t>
            </a:r>
          </a:p>
        </p:txBody>
      </p:sp>
      <p:sp>
        <p:nvSpPr>
          <p:cNvPr id="9523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fld id="{4B0E8DB4-F22B-4BE6-9504-2DF61668B6CC}" type="slidenum">
              <a:rPr lang="en-US" sz="1400" smtClean="0"/>
              <a:pPr eaLnBrk="1" hangingPunct="1"/>
              <a:t>97</a:t>
            </a:fld>
            <a:endParaRPr lang="en-US" sz="1400"/>
          </a:p>
        </p:txBody>
      </p:sp>
      <p:sp>
        <p:nvSpPr>
          <p:cNvPr id="95236" name="TextBox 5"/>
          <p:cNvSpPr txBox="1">
            <a:spLocks noChangeArrowheads="1"/>
          </p:cNvSpPr>
          <p:nvPr/>
        </p:nvSpPr>
        <p:spPr bwMode="auto">
          <a:xfrm>
            <a:off x="355600" y="4191000"/>
            <a:ext cx="368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buFontTx/>
              <a:buNone/>
            </a:pPr>
            <a:r>
              <a:rPr lang="en-US"/>
              <a:t>Raw milk magnified 4200 times. Structure is similar to that of blood.</a:t>
            </a:r>
          </a:p>
        </p:txBody>
      </p:sp>
      <p:sp>
        <p:nvSpPr>
          <p:cNvPr id="95237" name="TextBox 6"/>
          <p:cNvSpPr txBox="1">
            <a:spLocks noChangeArrowheads="1"/>
          </p:cNvSpPr>
          <p:nvPr/>
        </p:nvSpPr>
        <p:spPr bwMode="auto">
          <a:xfrm>
            <a:off x="4800600" y="4038600"/>
            <a:ext cx="411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eaLnBrk="1" hangingPunct="1">
              <a:buFontTx/>
              <a:buNone/>
            </a:pPr>
            <a:r>
              <a:rPr lang="en-US"/>
              <a:t>Structure of blood under darkfield microscope.</a:t>
            </a:r>
          </a:p>
        </p:txBody>
      </p:sp>
      <p:sp>
        <p:nvSpPr>
          <p:cNvPr id="95238" name="TextBox 7"/>
          <p:cNvSpPr txBox="1">
            <a:spLocks noChangeArrowheads="1"/>
          </p:cNvSpPr>
          <p:nvPr/>
        </p:nvSpPr>
        <p:spPr bwMode="auto">
          <a:xfrm>
            <a:off x="3581400" y="6172200"/>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algn="r" eaLnBrk="1" hangingPunct="1">
              <a:buFontTx/>
              <a:buNone/>
            </a:pPr>
            <a:r>
              <a:rPr lang="en-US" sz="1400"/>
              <a:t>Photographs by Dr. Beverly Rubik</a:t>
            </a:r>
          </a:p>
        </p:txBody>
      </p:sp>
      <p:pic>
        <p:nvPicPr>
          <p:cNvPr id="95239"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 y="12192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26013" y="12192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4503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819150" y="400050"/>
            <a:ext cx="7467600" cy="914400"/>
          </a:xfrm>
        </p:spPr>
        <p:txBody>
          <a:bodyPr/>
          <a:lstStyle/>
          <a:p>
            <a:pPr eaLnBrk="1" hangingPunct="1"/>
            <a:r>
              <a:rPr lang="en-US" sz="4000">
                <a:solidFill>
                  <a:schemeClr val="tx1"/>
                </a:solidFill>
                <a:latin typeface="Lucida Grande" charset="0"/>
              </a:rPr>
              <a:t>Confinement Dairy System</a:t>
            </a:r>
            <a:endParaRPr lang="en-US" sz="4000">
              <a:solidFill>
                <a:schemeClr val="hlink"/>
              </a:solidFill>
              <a:latin typeface="Lucida Grande" charset="0"/>
            </a:endParaRPr>
          </a:p>
        </p:txBody>
      </p:sp>
      <p:sp>
        <p:nvSpPr>
          <p:cNvPr id="43011" name="Text Box 7"/>
          <p:cNvSpPr txBox="1">
            <a:spLocks noChangeArrowheads="1"/>
          </p:cNvSpPr>
          <p:nvPr/>
        </p:nvSpPr>
        <p:spPr bwMode="auto">
          <a:xfrm>
            <a:off x="28575" y="11049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atin typeface="Lucida Grande" charset="0"/>
              </a:rPr>
              <a:t>Cows never leave stalls. Life span averages 42 months.</a:t>
            </a:r>
          </a:p>
        </p:txBody>
      </p:sp>
      <p:pic>
        <p:nvPicPr>
          <p:cNvPr id="43012" name="Picture 11" descr="Trad3_2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25613"/>
            <a:ext cx="342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2" descr="Trad3_28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91000"/>
            <a:ext cx="3429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3" descr="Trad3_2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91000"/>
            <a:ext cx="34290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4" descr="Trad3_28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600200"/>
            <a:ext cx="34274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127F1FA-F9F7-4FC0-87DC-63F2AF2D4D7D}" type="slidenum">
              <a:rPr lang="en-US" sz="1400">
                <a:latin typeface="Lucida Grande" charset="0"/>
              </a:rPr>
              <a:pPr eaLnBrk="1" hangingPunct="1"/>
              <a:t>98</a:t>
            </a:fld>
            <a:endParaRPr lang="en-US" sz="1400">
              <a:latin typeface="Lucida Grande" charset="0"/>
            </a:endParaRPr>
          </a:p>
        </p:txBody>
      </p:sp>
    </p:spTree>
    <p:extLst>
      <p:ext uri="{BB962C8B-B14F-4D97-AF65-F5344CB8AC3E}">
        <p14:creationId xmlns:p14="http://schemas.microsoft.com/office/powerpoint/2010/main" val="8881288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atin typeface="Lucida Grande" charset="0"/>
              </a:rPr>
              <a:t>The Modern Cow</a:t>
            </a:r>
          </a:p>
        </p:txBody>
      </p:sp>
      <p:pic>
        <p:nvPicPr>
          <p:cNvPr id="44035" name="Picture 3"/>
          <p:cNvPicPr>
            <a:picLocks noChangeAspect="1" noChangeArrowheads="1"/>
          </p:cNvPicPr>
          <p:nvPr/>
        </p:nvPicPr>
        <p:blipFill>
          <a:blip r:embed="rId2" cstate="email">
            <a:lum bright="10000" contrast="4000"/>
            <a:extLst>
              <a:ext uri="{28A0092B-C50C-407E-A947-70E740481C1C}">
                <a14:useLocalDpi xmlns:a14="http://schemas.microsoft.com/office/drawing/2010/main" val="0"/>
              </a:ext>
            </a:extLst>
          </a:blip>
          <a:srcRect/>
          <a:stretch>
            <a:fillRect/>
          </a:stretch>
        </p:blipFill>
        <p:spPr bwMode="auto">
          <a:xfrm>
            <a:off x="4724400" y="2133600"/>
            <a:ext cx="42513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03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2888" y="1589088"/>
            <a:ext cx="43116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7" name="Text Box 5"/>
          <p:cNvSpPr txBox="1">
            <a:spLocks noChangeArrowheads="1"/>
          </p:cNvSpPr>
          <p:nvPr/>
        </p:nvSpPr>
        <p:spPr bwMode="auto">
          <a:xfrm>
            <a:off x="685800" y="4876800"/>
            <a:ext cx="8077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eaLnBrk="1" hangingPunct="1">
              <a:spcBef>
                <a:spcPct val="50000"/>
              </a:spcBef>
            </a:pPr>
            <a:r>
              <a:rPr lang="en-US">
                <a:latin typeface="Lucida Grande" charset="0"/>
              </a:rPr>
              <a:t>Three milkings per day</a:t>
            </a:r>
          </a:p>
          <a:p>
            <a:pPr algn="l" eaLnBrk="1" hangingPunct="1">
              <a:spcBef>
                <a:spcPct val="50000"/>
              </a:spcBef>
            </a:pPr>
            <a:r>
              <a:rPr lang="en-US">
                <a:latin typeface="Lucida Grande" charset="0"/>
              </a:rPr>
              <a:t>Often milked for 600 days without a break, or until death.</a:t>
            </a:r>
          </a:p>
        </p:txBody>
      </p:sp>
      <p:sp>
        <p:nvSpPr>
          <p:cNvPr id="4403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7E719F9-6A5B-443D-A04C-1E0DA2A92B0E}" type="slidenum">
              <a:rPr lang="en-US" sz="1400">
                <a:latin typeface="Lucida Grande" charset="0"/>
              </a:rPr>
              <a:pPr eaLnBrk="1" hangingPunct="1"/>
              <a:t>99</a:t>
            </a:fld>
            <a:endParaRPr lang="en-US" sz="1400">
              <a:latin typeface="Lucida Grande" charset="0"/>
            </a:endParaRPr>
          </a:p>
        </p:txBody>
      </p:sp>
    </p:spTree>
    <p:extLst>
      <p:ext uri="{BB962C8B-B14F-4D97-AF65-F5344CB8AC3E}">
        <p14:creationId xmlns:p14="http://schemas.microsoft.com/office/powerpoint/2010/main" val="220212988"/>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58811</TotalTime>
  <Words>25509</Words>
  <Application>Microsoft Office PowerPoint</Application>
  <PresentationFormat>On-screen Show (4:3)</PresentationFormat>
  <Paragraphs>2273</Paragraphs>
  <Slides>229</Slides>
  <Notes>211</Notes>
  <HiddenSlides>59</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229</vt:i4>
      </vt:variant>
    </vt:vector>
  </HeadingPairs>
  <TitlesOfParts>
    <vt:vector size="244" baseType="lpstr">
      <vt:lpstr>MS PGothic</vt:lpstr>
      <vt:lpstr>MS PGothic</vt:lpstr>
      <vt:lpstr>Arial</vt:lpstr>
      <vt:lpstr>Arial Rounded MT Bold</vt:lpstr>
      <vt:lpstr>AvantGarde</vt:lpstr>
      <vt:lpstr>Bangkok</vt:lpstr>
      <vt:lpstr>FormalScrp421 BT</vt:lpstr>
      <vt:lpstr>Lucida Grande</vt:lpstr>
      <vt:lpstr>Lucida sans unicode</vt:lpstr>
      <vt:lpstr>Lucida sans unicode</vt:lpstr>
      <vt:lpstr>Times New Roman</vt:lpstr>
      <vt:lpstr>Verdana</vt:lpstr>
      <vt:lpstr>Wingdings</vt:lpstr>
      <vt:lpstr>Default Design</vt:lpstr>
      <vt:lpstr>1_Default Design</vt:lpstr>
      <vt:lpstr>PowerPoint Presentation</vt:lpstr>
      <vt:lpstr>DISCLAIMER</vt:lpstr>
      <vt:lpstr>1. MAKE YOUR OWN SALAD DRESSING</vt:lpstr>
      <vt:lpstr>Salad Dressing 1</vt:lpstr>
      <vt:lpstr>Salad Dressing 2</vt:lpstr>
      <vt:lpstr>Salad Dressing 3</vt:lpstr>
      <vt:lpstr>Salad Dressing 4</vt:lpstr>
      <vt:lpstr>Salad Dressing 5</vt:lpstr>
      <vt:lpstr>Salad Dressing 6</vt:lpstr>
      <vt:lpstr>FATTY ACID PROFILE OF FLAX OIL</vt:lpstr>
      <vt:lpstr>Salad Dressing 7</vt:lpstr>
      <vt:lpstr>COMMERCIAL SALAD DRESSINGS</vt:lpstr>
      <vt:lpstr>SALAD DRESSING COMPARISON</vt:lpstr>
      <vt:lpstr>PowerPoint Presentation</vt:lpstr>
      <vt:lpstr>REDRESSING THE  OMEGA-6/OMEGA-3 IMBALANCE</vt:lpstr>
      <vt:lpstr>FATTY ACID PROFILES OF  POLYUNSATURATED OILS</vt:lpstr>
      <vt:lpstr>Canola Oil</vt:lpstr>
      <vt:lpstr>Canola Cans</vt:lpstr>
      <vt:lpstr>2. SWITCH TO BUTTER - AVOID PARTIALLY HYDROGENATED OILS</vt:lpstr>
      <vt:lpstr>MANUFACTURE of MARGARINE and SHORTENING</vt:lpstr>
      <vt:lpstr>TRANS FATTY ACID</vt:lpstr>
      <vt:lpstr>DISEASES CAUSED OR EXACERBATED BY HYDROGENATED TRANS FATS</vt:lpstr>
      <vt:lpstr>INDUSTRIAL FATS AND OILS</vt:lpstr>
      <vt:lpstr>SATURATED FATS VS. TRANS FATS </vt:lpstr>
      <vt:lpstr>PowerPoint Presentation</vt:lpstr>
      <vt:lpstr>PowerPoint Presentation</vt:lpstr>
      <vt:lpstr>Margarine’s and Spreads</vt:lpstr>
      <vt:lpstr>Soft Spread 1</vt:lpstr>
      <vt:lpstr>Soft Spread 2</vt:lpstr>
      <vt:lpstr>Soft Spread 3</vt:lpstr>
      <vt:lpstr>Partially Hydrogenated Vegetable Oils</vt:lpstr>
      <vt:lpstr>Snack Foods</vt:lpstr>
      <vt:lpstr>French Fries</vt:lpstr>
      <vt:lpstr>Kwickie Mart Cartoon</vt:lpstr>
      <vt:lpstr>New Zealand Fast Foods</vt:lpstr>
      <vt:lpstr>FishNChips 2</vt:lpstr>
      <vt:lpstr>FishNChips 3</vt:lpstr>
      <vt:lpstr>GOOD THINGS IN BUTTER</vt:lpstr>
      <vt:lpstr> ARACHIDONIC ACID</vt:lpstr>
      <vt:lpstr>DISEASE TRENDS AND BUTTER CONSUMPTION</vt:lpstr>
      <vt:lpstr>THE OILING OF AMERICA!</vt:lpstr>
      <vt:lpstr>PowerPoint Presentation</vt:lpstr>
      <vt:lpstr>PowerPoint Presentation</vt:lpstr>
      <vt:lpstr>3. MAKE SURE YOUR DIET CONTAINS SUFFICIENT HIGH-QUALITY ANIMAL PRODUCTS, SOME RAW</vt:lpstr>
      <vt:lpstr>Fish Egg Photo</vt:lpstr>
      <vt:lpstr>THE PASTURED POULTRY MODEL</vt:lpstr>
      <vt:lpstr>THE SACRED COW</vt:lpstr>
      <vt:lpstr>CONFINEMENT CHICKEN OPERATIONS</vt:lpstr>
      <vt:lpstr>MODERN CONFINEMENT AGRICULTURE</vt:lpstr>
      <vt:lpstr>ORGANIC POULTRY PRODUCTION</vt:lpstr>
      <vt:lpstr>Real Eggs</vt:lpstr>
      <vt:lpstr>EGG YOLKS AND VITAMIN D</vt:lpstr>
      <vt:lpstr>Confinement Butter vs. Grass-Fed Butter</vt:lpstr>
      <vt:lpstr>CHICKEN LIVERS</vt:lpstr>
      <vt:lpstr>Modern Farming</vt:lpstr>
      <vt:lpstr> A Campaign for </vt:lpstr>
      <vt:lpstr>RAW MILK IS UNIQUELY SAFE</vt:lpstr>
      <vt:lpstr>Built-In Protective Systems in Raw Milk  LACTOPEROXIDASE</vt:lpstr>
      <vt:lpstr>Built-In Protective Systems in Raw Milk  LACTOFERRIN</vt:lpstr>
      <vt:lpstr>Built-In Protective Systems in Raw Milk:  COMPONENTS OF BLOOD</vt:lpstr>
      <vt:lpstr>Built-In Protective Systems in Raw Milk: FATS AND CARBOHYDRATES</vt:lpstr>
      <vt:lpstr>Built-In Protective Systems in Raw Milk: OTHER BIOACTIVE COMPONENTS</vt:lpstr>
      <vt:lpstr>Built-In Protective Systems in Raw Milk: OTHER BIOACTIVE COMPONENTS</vt:lpstr>
      <vt:lpstr>Fivefold Protective System  in Raw Milk</vt:lpstr>
      <vt:lpstr>Destruction of Built-In Safety Systems by Pasteurization </vt:lpstr>
      <vt:lpstr>FOOD-BORNE ILLNESS 1999-2006</vt:lpstr>
      <vt:lpstr>FOODBORNE ILLNESS DEATHS since 1999</vt:lpstr>
      <vt:lpstr>LISTERIA</vt:lpstr>
      <vt:lpstr>Some Outbreaks Due to Pasteurized Milk</vt:lpstr>
      <vt:lpstr>Breast Milk Contains Pathogens</vt:lpstr>
      <vt:lpstr>The Campaign Against Raw Milk  Coronet Magazine, May 1945</vt:lpstr>
      <vt:lpstr>The Campaign Against Raw Milk</vt:lpstr>
      <vt:lpstr>Bias in Reporting Safety of Raw Milk 1983 Georgia Outbreak </vt:lpstr>
      <vt:lpstr>Bias in Reporting Safety of Raw Milk 2001 Wisconsin Outbreak</vt:lpstr>
      <vt:lpstr>FDA Powerpoint Presentation Warning Against Raw Milk, Citing 15 Studies</vt:lpstr>
      <vt:lpstr>Decline of Infectious Disease Not Related to Mandatory Pasteurization</vt:lpstr>
      <vt:lpstr>Raw Milk Production Today</vt:lpstr>
      <vt:lpstr>Milk Safety in California</vt:lpstr>
      <vt:lpstr>Solution to the “Milk Problem”</vt:lpstr>
      <vt:lpstr>Summary of Raw Milk Safety</vt:lpstr>
      <vt:lpstr>Pasteurized Milk = Increasing  Health Problems in Children</vt:lpstr>
      <vt:lpstr>Heat Resistant Pathogens in Pasteurized Milk</vt:lpstr>
      <vt:lpstr>Proteins in Milk</vt:lpstr>
      <vt:lpstr>Raw Milk Digestibility</vt:lpstr>
      <vt:lpstr>Studies on Raw vs. Pasteurized Milk at Randleigh Farm, 1935-1940  </vt:lpstr>
      <vt:lpstr>Bone Development</vt:lpstr>
      <vt:lpstr>Guinea Pig Studies  of Wulzen and Bahrs Department of Zoology,  Oregon State College, 1941</vt:lpstr>
      <vt:lpstr>Rat Studies  of Scott &amp; Erf Ohio State University, 1931</vt:lpstr>
      <vt:lpstr>The Milk Cure</vt:lpstr>
      <vt:lpstr>Asthma &amp; Raw Milk – 2007</vt:lpstr>
      <vt:lpstr>Lactose Intolerance</vt:lpstr>
      <vt:lpstr>RAW MILK &amp; GLUTATHIONE</vt:lpstr>
      <vt:lpstr>RAW MILK FOR CHILDREN</vt:lpstr>
      <vt:lpstr>Microscopic Structure of Raw Milk</vt:lpstr>
      <vt:lpstr>Microscopic Structure of Raw Milk</vt:lpstr>
      <vt:lpstr>Similarity of Life Forms</vt:lpstr>
      <vt:lpstr>Microscopic Structure of Raw Milk</vt:lpstr>
      <vt:lpstr>Confinement Dairy System</vt:lpstr>
      <vt:lpstr>The Modern Cow</vt:lpstr>
      <vt:lpstr>Modern Milk From Farm to Factory</vt:lpstr>
      <vt:lpstr>Feed Given to Confined Cows</vt:lpstr>
      <vt:lpstr>The Wasteland</vt:lpstr>
      <vt:lpstr>Raw Milk in Europe</vt:lpstr>
      <vt:lpstr>Arthur Schopenhauer</vt:lpstr>
      <vt:lpstr>PowerPoint Presentation</vt:lpstr>
      <vt:lpstr>Farm-To-Consumer Legal Defense Fund (FTCLDF)</vt:lpstr>
      <vt:lpstr>PowerPoint Presentation</vt:lpstr>
      <vt:lpstr>RESOURCES</vt:lpstr>
      <vt:lpstr>4. ELIMINATE REFINED SWEETENERS</vt:lpstr>
      <vt:lpstr>Sucrose, Glucose and Fructose</vt:lpstr>
      <vt:lpstr>FRUCTOSE AND HEALTH</vt:lpstr>
      <vt:lpstr>US CONSUMPTION OF REFINED SUGARS</vt:lpstr>
      <vt:lpstr>DISEASES ASSOCIATED WITH  CONSUMPTION OF REFINED SWEETENERS</vt:lpstr>
      <vt:lpstr>NATURAL SWEETENERS USE IN MODERATION</vt:lpstr>
      <vt:lpstr>PowerPoint Presentation</vt:lpstr>
      <vt:lpstr>POSSIBLE CAUSES OF SUGAR CRAVINGS</vt:lpstr>
      <vt:lpstr>Supermarket Sweets</vt:lpstr>
      <vt:lpstr>HOMEMADE  ICE CREAM</vt:lpstr>
      <vt:lpstr>Homemade Ice Cream Steps</vt:lpstr>
      <vt:lpstr>CARBOHYDRATES OR FATS?   WHICH PROVIDE THE MOST ENERGY?</vt:lpstr>
      <vt:lpstr>5.  ELIMINATE TOXIC METALS  AND ADDITIVES AS MUCH AS POSSIBLE </vt:lpstr>
      <vt:lpstr>SOURCES OF TOXIC METALS</vt:lpstr>
      <vt:lpstr>EFFECTS OF FLUORIDE</vt:lpstr>
      <vt:lpstr>FOOD ADDITIVES</vt:lpstr>
      <vt:lpstr>NEUROTOXIC ADDITIVES</vt:lpstr>
      <vt:lpstr>Russell Blaylock, MD Illustration</vt:lpstr>
      <vt:lpstr>Violent Crime Chart</vt:lpstr>
      <vt:lpstr>ARTIFICIAL SWEETENERS</vt:lpstr>
      <vt:lpstr>6. BE KIND TO YOUR GRAINS ... AND YOUR GRAINS WILL BE  KIND TO YOU</vt:lpstr>
      <vt:lpstr>Parts of Grain</vt:lpstr>
      <vt:lpstr>ADDITIVES IN WHITE FLOUR</vt:lpstr>
      <vt:lpstr>Grain Mill</vt:lpstr>
      <vt:lpstr>Jupiter Grain Mill</vt:lpstr>
      <vt:lpstr>Commerical Breads</vt:lpstr>
      <vt:lpstr>PowerPoint Presentation</vt:lpstr>
      <vt:lpstr>Teeth marks in butter</vt:lpstr>
      <vt:lpstr>PROPER PREPARATION OF  SEED FOODS</vt:lpstr>
      <vt:lpstr>Good and Bad Things in Whole Grains</vt:lpstr>
      <vt:lpstr>Extruder</vt:lpstr>
      <vt:lpstr>CEREAL STUDIES  FOUR SETS OF RATS WERE GIVEN SPECIAL DIETS</vt:lpstr>
      <vt:lpstr>CEREAL STUDIES THREE SETS OF RATS, EACH ON A DIFFERENT DIET</vt:lpstr>
      <vt:lpstr>PROTEINS IN GRAINS</vt:lpstr>
      <vt:lpstr>A NEW STUDY ON EXTRUDED GRAINS BAD FOR THE GUT FLORA!</vt:lpstr>
      <vt:lpstr>Extruded Breakfast Cereal</vt:lpstr>
      <vt:lpstr>CRUEL BREAKFAST</vt:lpstr>
      <vt:lpstr>Orange Spitzer</vt:lpstr>
      <vt:lpstr>PowerPoint Presentation</vt:lpstr>
      <vt:lpstr>GOOD BREAKFASTS</vt:lpstr>
      <vt:lpstr>GOOD GRAIN BREAKFAST</vt:lpstr>
      <vt:lpstr>How to make oatmeal</vt:lpstr>
      <vt:lpstr>Oatmeal Breakfast</vt:lpstr>
      <vt:lpstr>SOURDOUGH PANCAKES</vt:lpstr>
      <vt:lpstr>SOURDOUGH PANCAKES</vt:lpstr>
      <vt:lpstr>Butter and Pancakes</vt:lpstr>
      <vt:lpstr>Pancake Breakfast</vt:lpstr>
      <vt:lpstr>CRISPY PANCAKES</vt:lpstr>
      <vt:lpstr>PowerPoint Presentation</vt:lpstr>
      <vt:lpstr>YOGURT DOUGH </vt:lpstr>
      <vt:lpstr>QUICHE</vt:lpstr>
      <vt:lpstr>EMPANADAS</vt:lpstr>
      <vt:lpstr>PREPARATION OF CRISPY NUTS</vt:lpstr>
      <vt:lpstr>CRISPY NUTS</vt:lpstr>
      <vt:lpstr>COOKIES</vt:lpstr>
      <vt:lpstr>7. MAKE STOCK (BONE BROTH)  AT LEAST ONCE A WEEK</vt:lpstr>
      <vt:lpstr>CHICKEN STOCK</vt:lpstr>
      <vt:lpstr>CHICKEN STOCK</vt:lpstr>
      <vt:lpstr>Chicken Heads</vt:lpstr>
      <vt:lpstr>Fish Broth</vt:lpstr>
      <vt:lpstr>PowerPoint Presentation</vt:lpstr>
      <vt:lpstr>BEEF STOCK</vt:lpstr>
      <vt:lpstr>Beef Stock Reduction</vt:lpstr>
      <vt:lpstr>FOODS THAT CONTAIN HIGH LEVELS OF MSG</vt:lpstr>
      <vt:lpstr>INGREDIENTS THAT CONTAIN MSG</vt:lpstr>
      <vt:lpstr>Food Flavors</vt:lpstr>
      <vt:lpstr>8. Fruits and Vegetables</vt:lpstr>
      <vt:lpstr>FRUITS AND VEGETABLES  HIGHEST IN PESTICIDES The Dirty Dozen</vt:lpstr>
      <vt:lpstr>Raw Salads</vt:lpstr>
      <vt:lpstr>Raw Salads</vt:lpstr>
      <vt:lpstr>SOME VEGETABLES SHOULD BE EATEN COOKED</vt:lpstr>
      <vt:lpstr>Many Vegetables Provide More Nourishment When Cooked</vt:lpstr>
      <vt:lpstr>SPINACH </vt:lpstr>
      <vt:lpstr>BROCCOLI </vt:lpstr>
      <vt:lpstr>BROCCOLI </vt:lpstr>
      <vt:lpstr>Mixed Vegetables</vt:lpstr>
      <vt:lpstr>LENTIL SOUP </vt:lpstr>
      <vt:lpstr>LENTIL SOUP</vt:lpstr>
      <vt:lpstr>LENTIL SOUP</vt:lpstr>
      <vt:lpstr>NAME THIS PRODUCT</vt:lpstr>
      <vt:lpstr>9. REDUCE STRESSES TO THE BODY</vt:lpstr>
      <vt:lpstr>THE ADRENAL GLAND</vt:lpstr>
      <vt:lpstr>SPIDER WEBS</vt:lpstr>
      <vt:lpstr>THE BODY AND BRAIN CANNOT  FUNCTION ON CAFFEINE AND JUNK FOOD!</vt:lpstr>
      <vt:lpstr>10. PUT THE PRINCIPLES OF  LACTO-FERMENTATION TO WORK FOR YOU</vt:lpstr>
      <vt:lpstr>FERMENTATION</vt:lpstr>
      <vt:lpstr>BENEFITS OF LACTO-FERMENTED FOODS</vt:lpstr>
      <vt:lpstr>MAKING LACTO-FERMENTED FOODS AT HOME</vt:lpstr>
      <vt:lpstr>MAKING WHEY</vt:lpstr>
      <vt:lpstr>MAKING WHEY</vt:lpstr>
      <vt:lpstr>SAUERKRAUT</vt:lpstr>
      <vt:lpstr>LACTO-FERMENTED PICKLES </vt:lpstr>
      <vt:lpstr>LACTO-FERMENTED RASPBERRY SYRUP</vt:lpstr>
      <vt:lpstr>PEACH CHUTNEY </vt:lpstr>
      <vt:lpstr>COMMERCIAL KETCHUP</vt:lpstr>
      <vt:lpstr>LACTO-FERMENTED KETCHUP</vt:lpstr>
      <vt:lpstr>Lacto Fermented Condiments</vt:lpstr>
      <vt:lpstr>LACTO-FERMENTED BEVERAGES</vt:lpstr>
      <vt:lpstr>Lacto-Fermented Ginger Ale</vt:lpstr>
      <vt:lpstr>Beet Kvass</vt:lpstr>
      <vt:lpstr>LACTO-FERMENTED BEVERAGES</vt:lpstr>
      <vt:lpstr>Coca-Cola</vt:lpstr>
      <vt:lpstr>Coca-Cola 2</vt:lpstr>
      <vt:lpstr>11.  PRACTICE FORGIVENESS</vt:lpstr>
      <vt:lpstr>Maria’s Grandmother</vt:lpstr>
      <vt:lpstr>Sarah</vt:lpstr>
      <vt:lpstr>WAPF Brochures</vt:lpstr>
      <vt:lpstr>westonaprice.org</vt:lpstr>
      <vt:lpstr>YEARLY SHOPPING GUIDE  Now available as an  iPhone app!</vt:lpstr>
      <vt:lpstr>Healthy4Life</vt:lpstr>
      <vt:lpstr>Wise Traditions Journal</vt:lpstr>
      <vt:lpstr>BOOKS FROM NewTrends Publishing</vt:lpstr>
      <vt:lpstr>PowerPoint Presentation</vt:lpstr>
      <vt:lpstr>PowerPoint Presentation</vt:lpstr>
      <vt:lpstr>PowerPoint Presentation</vt:lpstr>
      <vt:lpstr>PowerPoint Presentation</vt:lpstr>
      <vt:lpstr>NewTrends DVD SERIES </vt:lpstr>
      <vt:lpstr>DR. PRICE’S  PIONEERING WORK</vt:lpstr>
      <vt:lpstr>SUMMARY</vt:lpstr>
      <vt:lpstr>PowerPoint Presentation</vt:lpstr>
      <vt:lpstr>PowerPoint Presentation</vt:lpstr>
    </vt:vector>
  </TitlesOfParts>
  <Company>jbf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fallon</dc:creator>
  <cp:lastModifiedBy>Sally</cp:lastModifiedBy>
  <cp:revision>1042</cp:revision>
  <cp:lastPrinted>2017-02-25T19:41:16Z</cp:lastPrinted>
  <dcterms:created xsi:type="dcterms:W3CDTF">2007-01-03T19:31:37Z</dcterms:created>
  <dcterms:modified xsi:type="dcterms:W3CDTF">2018-02-03T02:27:48Z</dcterms:modified>
</cp:coreProperties>
</file>